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46"/>
  </p:normalViewPr>
  <p:slideViewPr>
    <p:cSldViewPr snapToGrid="0" snapToObjects="1">
      <p:cViewPr varScale="1">
        <p:scale>
          <a:sx n="46" d="100"/>
          <a:sy n="46" d="100"/>
        </p:scale>
        <p:origin x="5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2827E-3DD7-9D42-8C8F-D9F2436BE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9E23B-8ECE-1248-8662-DC92445CD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E89B1-67B8-4C41-85A8-C9415C8C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A8BA9-003B-5E4C-ACD2-35A819EAD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A5AEA-DEA2-804A-AC28-987119815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E3D16-5CAC-0C43-ADDA-D027DC65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45DC35-6563-0D49-AEAA-8CC95D16E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AEFC3-39C6-0C40-8DBC-866E515B4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C95A1-5158-F348-8D8F-ED58B5AFD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42292-2A0F-344F-A921-32E8CB37A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3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A772D2-FEFE-CA49-ABBC-CE81ACB7E6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6BC9B-49F8-1B44-B094-C25CAE6F7E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638A-F10E-604F-8DA2-F69F936F5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0DFE0-8BC8-3F4D-A714-E969142CB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94A5F-49FE-274E-A000-ED5AEC330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3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AED5-C731-1543-86B3-3E9B4920A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7B2A4-DED7-6747-A867-7804474B3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BEB50-E86B-8747-BACE-8942F814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4DE52-88B7-3F49-B236-997D71053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88C45-236F-7648-AE9F-B7372FE83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6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DBA2E-F648-124F-A1B6-80BE021FA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84064F-AF34-1943-B0D4-DDB9FCC12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C7EF2-483F-0B44-985E-CCD7A749C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A50A7-8D0C-F045-8655-3FC42980B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1BD79-F1DC-9B4C-8736-A346686E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9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A325A-11EE-7D46-8483-2E8B61FC6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7FB97-F0CC-9D43-8BF2-836D72E33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232F1-8982-774C-B455-E86373DAC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8AB3B-5BEF-0349-A7E8-960F334CF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3ECBF-9E66-1444-8CEF-4F8DA2842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2638B-8B06-9946-A373-2DC040485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92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A4ABB-4E4E-A84F-A41E-71AA59F26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4A3F9-4400-1144-9310-68027BAB1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03310-9ECA-CE42-AC3D-55FE7CBE9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34BC5-2724-E644-B014-FC8938A0E8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03B9FC-83BF-E64B-88F3-B679FF10C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D57AE1-E801-8946-B215-627EA18E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72640E-52DA-2649-9F93-48C2D032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605AE1-509A-2049-A389-E2DC8C35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80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AA97B-05D4-DC47-8DE0-BEC89CA6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7AC7EF-D361-354E-8B76-6AAD1131E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D85DF5-B3C5-3D4A-885D-D0BDBB6AA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8FE093-00A5-734E-BDC1-84835BC3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3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51F060-7F19-B447-9039-73F34720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BC277-8FE2-1148-A500-66F51D43E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EDD3A-7EE7-C44E-A8F7-B6D99F580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4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D350-F475-3C4B-9DB5-E981912BA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977DC-B6E6-3C43-8852-AF261D7E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701CD-45A8-1544-9BFB-F865DDB77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EABFE-8F02-EF4B-B232-031396FD6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48BE42-B2F2-3E43-BB95-98210C6B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0857E-ECBC-4844-9188-FAA21562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61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04FD-BC6C-D048-9975-6FD4A8E6C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E9CDC0-2B86-7840-BF66-F1E7C89B3D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F2A371-7215-7D41-877C-6D89AB7F7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578B1-D4B9-D64F-BB01-7993FBE47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82AE6-533E-4040-8EA8-76AA35130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C8833-59BB-4E48-AF7A-307511F61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2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91F414-5EEC-CA40-BA14-3D20BCD7D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10A57-2A63-624A-9EDA-78A461609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315EE-D9F6-3542-BE10-DA0BF7F30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03514-C3A3-FE48-8A04-A8B0ADB9E45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7C4E1-DBCF-E747-8C20-E0FC23D69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9F1EC-5CD3-D547-8D55-1CE406DCD5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4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hink.direct.gov.uk/education/early-years-andprimary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tmp"/><Relationship Id="rId5" Type="http://schemas.openxmlformats.org/officeDocument/2006/relationships/image" Target="../media/image2.tmp"/><Relationship Id="rId4" Type="http://schemas.openxmlformats.org/officeDocument/2006/relationships/hyperlink" Target="http://www.bbc.co.uk/education/subjects/zmpfb9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8E2F49-8C37-BD45-BA0B-269CBDBB4EE6}"/>
              </a:ext>
            </a:extLst>
          </p:cNvPr>
          <p:cNvSpPr/>
          <p:nvPr/>
        </p:nvSpPr>
        <p:spPr>
          <a:xfrm>
            <a:off x="291352" y="149279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Hazel PSHE Knowledge </a:t>
            </a:r>
            <a:r>
              <a:rPr lang="en-US" sz="1200" b="1" dirty="0" err="1">
                <a:solidFill>
                  <a:srgbClr val="FF0000"/>
                </a:solidFill>
              </a:rPr>
              <a:t>Organiser</a:t>
            </a:r>
            <a:br>
              <a:rPr lang="en-US" sz="1200" b="1" dirty="0">
                <a:solidFill>
                  <a:srgbClr val="FF0000"/>
                </a:solidFill>
              </a:rPr>
            </a:br>
            <a:r>
              <a:rPr lang="en-US" dirty="0"/>
              <a:t>Spring Term 1 – </a:t>
            </a:r>
            <a:r>
              <a:rPr lang="en-GB" dirty="0"/>
              <a:t>Keeping safe and managing risk </a:t>
            </a:r>
          </a:p>
          <a:p>
            <a:r>
              <a:rPr lang="en-US" dirty="0"/>
              <a:t>Indoors and Outdoors</a:t>
            </a:r>
            <a:endParaRPr lang="en-GB" dirty="0">
              <a:effectLst/>
            </a:endParaRPr>
          </a:p>
          <a:p>
            <a:endParaRPr lang="en-US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794D4DB-0AAB-F34F-9B6C-39742B0374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8083960"/>
              </p:ext>
            </p:extLst>
          </p:nvPr>
        </p:nvGraphicFramePr>
        <p:xfrm>
          <a:off x="140518" y="1014754"/>
          <a:ext cx="3960427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596">
                  <a:extLst>
                    <a:ext uri="{9D8B030D-6E8A-4147-A177-3AD203B41FA5}">
                      <a16:colId xmlns:a16="http://schemas.microsoft.com/office/drawing/2014/main" val="2495739436"/>
                    </a:ext>
                  </a:extLst>
                </a:gridCol>
                <a:gridCol w="2782831">
                  <a:extLst>
                    <a:ext uri="{9D8B030D-6E8A-4147-A177-3AD203B41FA5}">
                      <a16:colId xmlns:a16="http://schemas.microsoft.com/office/drawing/2014/main" val="173875742"/>
                    </a:ext>
                  </a:extLst>
                </a:gridCol>
              </a:tblGrid>
              <a:tr h="255798"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Key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Vocabulary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068158"/>
                  </a:ext>
                </a:extLst>
              </a:tr>
              <a:tr h="255798">
                <a:tc>
                  <a:txBody>
                    <a:bodyPr/>
                    <a:lstStyle/>
                    <a:p>
                      <a:r>
                        <a:rPr lang="en-US" sz="1400" dirty="0"/>
                        <a:t>safety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Protected from danger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545821"/>
                  </a:ext>
                </a:extLst>
              </a:tr>
              <a:tr h="255798">
                <a:tc>
                  <a:txBody>
                    <a:bodyPr/>
                    <a:lstStyle/>
                    <a:p>
                      <a:r>
                        <a:rPr lang="en-US" sz="1400" dirty="0"/>
                        <a:t>danger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Situation</a:t>
                      </a:r>
                      <a:r>
                        <a:rPr lang="en-US" sz="1400" baseline="0" dirty="0"/>
                        <a:t> that could cause harm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949583"/>
                  </a:ext>
                </a:extLst>
              </a:tr>
              <a:tr h="255798">
                <a:tc>
                  <a:txBody>
                    <a:bodyPr/>
                    <a:lstStyle/>
                    <a:p>
                      <a:r>
                        <a:rPr lang="en-US" sz="1400" dirty="0"/>
                        <a:t>risk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Situation that could be dangerous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134120"/>
                  </a:ext>
                </a:extLst>
              </a:tr>
              <a:tr h="255798">
                <a:tc>
                  <a:txBody>
                    <a:bodyPr/>
                    <a:lstStyle/>
                    <a:p>
                      <a:r>
                        <a:rPr lang="en-US" sz="1400" dirty="0"/>
                        <a:t>hazards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 danger or risk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659107"/>
                  </a:ext>
                </a:extLst>
              </a:tr>
            </a:tbl>
          </a:graphicData>
        </a:graphic>
      </p:graphicFrame>
      <p:sp>
        <p:nvSpPr>
          <p:cNvPr id="6" name="Text Box 2">
            <a:extLst>
              <a:ext uri="{FF2B5EF4-FFF2-40B4-BE49-F238E27FC236}">
                <a16:creationId xmlns:a16="http://schemas.microsoft.com/office/drawing/2014/main" id="{980FA15C-8D05-6A47-8F8D-BA62B6C2C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518" y="2717759"/>
            <a:ext cx="2935191" cy="254696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 to think about …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rules keep us safe at home or inside school?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should I do in an emergency?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should I always tell an adult where I am going?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I know if a situation is safe?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I cross the road safely?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rules for crossing the road?</a:t>
            </a:r>
            <a:endParaRPr lang="en-US" sz="11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11DAB1CF-2FFB-7542-A525-F1ACF0D0D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8150" y="1155742"/>
            <a:ext cx="4288747" cy="46404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1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we should know and what we should be able to do:</a:t>
            </a:r>
            <a:endParaRPr lang="en-GB" sz="1100" b="1" u="sng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dirty="0"/>
              <a:t>To learn about keeping safe in the home, including fire safety </a:t>
            </a:r>
          </a:p>
          <a:p>
            <a:endParaRPr lang="en-US" sz="1200" dirty="0"/>
          </a:p>
          <a:p>
            <a:r>
              <a:rPr lang="en-US" sz="1200" dirty="0"/>
              <a:t>•I know some simple rules for keeping safe indoors, including online </a:t>
            </a:r>
          </a:p>
          <a:p>
            <a:r>
              <a:rPr lang="en-US" sz="1200" dirty="0"/>
              <a:t>•I can describe what to do if there is an emergency </a:t>
            </a:r>
          </a:p>
          <a:p>
            <a:r>
              <a:rPr lang="en-US" sz="1200" dirty="0"/>
              <a:t>•I understand that I can take some responsibility for my own safety</a:t>
            </a:r>
            <a:endParaRPr lang="en-GB" sz="1200" i="1" dirty="0"/>
          </a:p>
          <a:p>
            <a:endParaRPr lang="en-GB" sz="1200" b="1" dirty="0"/>
          </a:p>
          <a:p>
            <a:r>
              <a:rPr lang="en-US" sz="1200" b="1" dirty="0"/>
              <a:t>To learn about keeping safe outside  </a:t>
            </a:r>
          </a:p>
          <a:p>
            <a:endParaRPr lang="en-US" sz="1200" dirty="0"/>
          </a:p>
          <a:p>
            <a:r>
              <a:rPr lang="en-US" sz="1200" dirty="0"/>
              <a:t>•I know some rules for keeping safe outside </a:t>
            </a:r>
          </a:p>
          <a:p>
            <a:r>
              <a:rPr lang="en-US" sz="1200" dirty="0"/>
              <a:t>•I can assess whether a situation is safe or unsafe </a:t>
            </a:r>
          </a:p>
          <a:p>
            <a:r>
              <a:rPr lang="en-US" sz="1200" dirty="0"/>
              <a:t>•I understand the importance of always telling someone where I am going or playing</a:t>
            </a:r>
            <a:endParaRPr lang="en-GB" sz="1200" i="1" dirty="0"/>
          </a:p>
          <a:p>
            <a:endParaRPr lang="en-GB" sz="1100" i="1" dirty="0"/>
          </a:p>
          <a:p>
            <a:r>
              <a:rPr lang="en-US" sz="1200" b="1" dirty="0"/>
              <a:t>To learn about road safety  </a:t>
            </a:r>
          </a:p>
          <a:p>
            <a:endParaRPr lang="en-US" sz="1200" dirty="0"/>
          </a:p>
          <a:p>
            <a:r>
              <a:rPr lang="en-US" sz="1200" dirty="0"/>
              <a:t>•I can identify hazards in relation to road safety </a:t>
            </a:r>
          </a:p>
          <a:p>
            <a:r>
              <a:rPr lang="en-US" sz="1200" dirty="0"/>
              <a:t>•I am able to explain how to cross the road safely </a:t>
            </a:r>
          </a:p>
          <a:p>
            <a:r>
              <a:rPr lang="en-US" sz="1200" dirty="0"/>
              <a:t>•I </a:t>
            </a:r>
            <a:r>
              <a:rPr lang="en-US" sz="1200" dirty="0" err="1"/>
              <a:t>recognise</a:t>
            </a:r>
            <a:r>
              <a:rPr lang="en-US" sz="1200" dirty="0"/>
              <a:t> that there are rules in relation to road safety for all road users</a:t>
            </a:r>
            <a:endParaRPr lang="en-GB" sz="1200" i="1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91EB6C-3542-AD4E-A0D0-5C679990004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7500" y="153415"/>
            <a:ext cx="733086" cy="861339"/>
          </a:xfrm>
          <a:prstGeom prst="rect">
            <a:avLst/>
          </a:prstGeom>
          <a:noFill/>
        </p:spPr>
      </p:pic>
      <p:sp>
        <p:nvSpPr>
          <p:cNvPr id="12" name="Text Box 2">
            <a:extLst>
              <a:ext uri="{FF2B5EF4-FFF2-40B4-BE49-F238E27FC236}">
                <a16:creationId xmlns:a16="http://schemas.microsoft.com/office/drawing/2014/main" id="{D9900BAE-4C1B-1345-AD22-5EACDF653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518" y="5461865"/>
            <a:ext cx="7349667" cy="12884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Useful Websites: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5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Always talk to someone who helps keep you safe, such as a parent, teacher or other adult you trust.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100" dirty="0" err="1">
                <a:latin typeface="Helvetica" pitchFamily="2" charset="0"/>
              </a:rPr>
              <a:t>ChildLine</a:t>
            </a:r>
            <a:r>
              <a:rPr lang="en-GB" sz="1100" dirty="0">
                <a:latin typeface="Helvetica" pitchFamily="2" charset="0"/>
              </a:rPr>
              <a:t>: 0800 1111 </a:t>
            </a:r>
            <a:r>
              <a:rPr lang="en-GB" sz="1100" dirty="0">
                <a:solidFill>
                  <a:srgbClr val="0000FF"/>
                </a:solidFill>
                <a:latin typeface="Helvetica" pitchFamily="2" charset="0"/>
              </a:rPr>
              <a:t>www.childline.org.uk </a:t>
            </a:r>
          </a:p>
          <a:p>
            <a:endParaRPr lang="en-US" sz="1100" dirty="0">
              <a:solidFill>
                <a:srgbClr val="0000FF"/>
              </a:solidFill>
              <a:latin typeface="Helvetica" pitchFamily="2" charset="0"/>
            </a:endParaRPr>
          </a:p>
          <a:p>
            <a:r>
              <a:rPr lang="en-US" sz="800" dirty="0"/>
              <a:t>Think! Education, road safety resources for pupils </a:t>
            </a:r>
            <a:r>
              <a:rPr lang="en-US" sz="800" dirty="0">
                <a:hlinkClick r:id="rId3"/>
              </a:rPr>
              <a:t>http://think.direct.gov.uk/education/early-years-andprimary/</a:t>
            </a:r>
            <a:endParaRPr lang="en-US" sz="800" dirty="0"/>
          </a:p>
          <a:p>
            <a:r>
              <a:rPr lang="en-US" sz="800" dirty="0"/>
              <a:t> • KS1 PSHE and citizenship class clips, BBC </a:t>
            </a:r>
            <a:r>
              <a:rPr lang="en-US" sz="800" dirty="0" err="1"/>
              <a:t>Bitesize</a:t>
            </a:r>
            <a:r>
              <a:rPr lang="en-US" sz="800" dirty="0"/>
              <a:t>, video clips about road safety </a:t>
            </a:r>
            <a:r>
              <a:rPr lang="en-US" sz="800" dirty="0">
                <a:hlinkClick r:id="rId4"/>
              </a:rPr>
              <a:t>www.bbc.co.uk/education/subjects/zmpfb9q</a:t>
            </a:r>
            <a:endParaRPr lang="en-US" sz="800" dirty="0"/>
          </a:p>
          <a:p>
            <a:r>
              <a:rPr lang="en-US" sz="800" dirty="0"/>
              <a:t>KS1 PSHE and citizenship class clips, BBC </a:t>
            </a:r>
            <a:r>
              <a:rPr lang="en-US" sz="800" dirty="0" err="1"/>
              <a:t>Bitesize</a:t>
            </a:r>
            <a:r>
              <a:rPr lang="en-US" sz="800" dirty="0"/>
              <a:t>, video clips about safety in the home </a:t>
            </a:r>
            <a:r>
              <a:rPr lang="en-US" sz="800" dirty="0">
                <a:hlinkClick r:id="rId4"/>
              </a:rPr>
              <a:t>www.bbc.co.uk/education/subjects/zmpfb9q</a:t>
            </a:r>
            <a:endParaRPr lang="en-US" sz="800" dirty="0"/>
          </a:p>
          <a:p>
            <a:endParaRPr lang="en-US" sz="800" dirty="0">
              <a:solidFill>
                <a:srgbClr val="0000FF"/>
              </a:solidFill>
              <a:latin typeface="Helvetica" pitchFamily="2" charset="0"/>
            </a:endParaRPr>
          </a:p>
          <a:p>
            <a:endParaRPr lang="en-GB" sz="1100" dirty="0">
              <a:latin typeface="Symbol" pitchFamily="2" charset="2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D84A4E-2D76-1A40-9E66-23B591E779B3}"/>
              </a:ext>
            </a:extLst>
          </p:cNvPr>
          <p:cNvSpPr txBox="1"/>
          <p:nvPr/>
        </p:nvSpPr>
        <p:spPr>
          <a:xfrm>
            <a:off x="7691839" y="183757"/>
            <a:ext cx="31205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00B050"/>
                </a:solidFill>
              </a:rPr>
              <a:t>Books to help with this topic:</a:t>
            </a:r>
          </a:p>
          <a:p>
            <a:endParaRPr lang="en-GB" sz="1200" dirty="0"/>
          </a:p>
          <a:p>
            <a:r>
              <a:rPr lang="en-US" sz="1200" dirty="0"/>
              <a:t>Dinosaurs beware – a safety guide, Marc Brown</a:t>
            </a:r>
            <a:br>
              <a:rPr lang="en-GB" sz="1200" dirty="0"/>
            </a:br>
            <a:endParaRPr lang="en-GB" sz="1200" dirty="0"/>
          </a:p>
          <a:p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779" y="737755"/>
            <a:ext cx="3184939" cy="2168929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674" y="3013281"/>
            <a:ext cx="3720937" cy="228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08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0020fe-1447-4761-b10a-247bc87f9d26" xsi:nil="true"/>
    <lcf76f155ced4ddcb4097134ff3c332f xmlns="01ad37bf-54cb-4ce0-bf87-4f204b0103e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7D891C85DD0D488FA442E62FF87551" ma:contentTypeVersion="16" ma:contentTypeDescription="Create a new document." ma:contentTypeScope="" ma:versionID="0365706a2e9de1572735d206fd3ba0b1">
  <xsd:schema xmlns:xsd="http://www.w3.org/2001/XMLSchema" xmlns:xs="http://www.w3.org/2001/XMLSchema" xmlns:p="http://schemas.microsoft.com/office/2006/metadata/properties" xmlns:ns2="01ad37bf-54cb-4ce0-bf87-4f204b0103e2" xmlns:ns3="ad0020fe-1447-4761-b10a-247bc87f9d26" targetNamespace="http://schemas.microsoft.com/office/2006/metadata/properties" ma:root="true" ma:fieldsID="1629177dac5c39c81c029a32d0ba8a48" ns2:_="" ns3:_="">
    <xsd:import namespace="01ad37bf-54cb-4ce0-bf87-4f204b0103e2"/>
    <xsd:import namespace="ad0020fe-1447-4761-b10a-247bc87f9d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lcf76f155ced4ddcb4097134ff3c332f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d37bf-54cb-4ce0-bf87-4f204b0103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e1d388f-2ad0-4c09-92d8-03d59ab2d8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0020fe-1447-4761-b10a-247bc87f9d2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6f55b2e-aaf8-420c-a78b-e29e7ad57a73}" ma:internalName="TaxCatchAll" ma:showField="CatchAllData" ma:web="ad0020fe-1447-4761-b10a-247bc87f9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79BD22-D6AC-4020-B866-C479DE8EA2C5}">
  <ds:schemaRefs>
    <ds:schemaRef ds:uri="http://schemas.microsoft.com/office/2006/metadata/properties"/>
    <ds:schemaRef ds:uri="http://schemas.microsoft.com/office/infopath/2007/PartnerControls"/>
    <ds:schemaRef ds:uri="ad0020fe-1447-4761-b10a-247bc87f9d26"/>
    <ds:schemaRef ds:uri="01ad37bf-54cb-4ce0-bf87-4f204b0103e2"/>
  </ds:schemaRefs>
</ds:datastoreItem>
</file>

<file path=customXml/itemProps2.xml><?xml version="1.0" encoding="utf-8"?>
<ds:datastoreItem xmlns:ds="http://schemas.openxmlformats.org/officeDocument/2006/customXml" ds:itemID="{7CD9C21B-2E64-4B70-A48F-1D6D3A0156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620FE3-B45B-4DB3-8819-86DDF1EE35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ad37bf-54cb-4ce0-bf87-4f204b0103e2"/>
    <ds:schemaRef ds:uri="ad0020fe-1447-4761-b10a-247bc87f9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388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Rachel Poulton</cp:lastModifiedBy>
  <cp:revision>11</cp:revision>
  <dcterms:created xsi:type="dcterms:W3CDTF">2022-11-08T12:31:54Z</dcterms:created>
  <dcterms:modified xsi:type="dcterms:W3CDTF">2023-12-12T14:24:04Z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0x010100857D891C85DD0D488FA442E62FF87551</vt:lpwstr>
  </property>
  <property fmtid="{D5CDD505-2E9C-101B-9397-08002B2CF9AE}" pid="3" name="Order">
    <vt:r8>13572600</vt:r8>
  </property>
  <property fmtid="{D5CDD505-2E9C-101B-9397-08002B2CF9AE}" pid="4" name="MediaServiceImageTags">
    <vt:lpwstr/>
  </property>
</Properties>
</file>