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sldIdLst>
    <p:sldId id="299" r:id="rId6"/>
    <p:sldId id="295" r:id="rId7"/>
    <p:sldId id="257" r:id="rId8"/>
    <p:sldId id="258" r:id="rId9"/>
    <p:sldId id="287" r:id="rId10"/>
    <p:sldId id="293" r:id="rId11"/>
    <p:sldId id="259" r:id="rId12"/>
    <p:sldId id="260" r:id="rId13"/>
    <p:sldId id="261" r:id="rId14"/>
    <p:sldId id="262" r:id="rId15"/>
    <p:sldId id="286" r:id="rId16"/>
    <p:sldId id="263" r:id="rId17"/>
    <p:sldId id="291" r:id="rId18"/>
    <p:sldId id="265" r:id="rId19"/>
    <p:sldId id="294" r:id="rId20"/>
    <p:sldId id="297" r:id="rId21"/>
    <p:sldId id="266" r:id="rId22"/>
    <p:sldId id="267" r:id="rId23"/>
    <p:sldId id="298" r:id="rId24"/>
    <p:sldId id="268" r:id="rId25"/>
    <p:sldId id="270" r:id="rId26"/>
    <p:sldId id="292" r:id="rId27"/>
    <p:sldId id="271" r:id="rId28"/>
    <p:sldId id="272" r:id="rId29"/>
    <p:sldId id="273" r:id="rId30"/>
    <p:sldId id="274" r:id="rId31"/>
    <p:sldId id="275" r:id="rId32"/>
    <p:sldId id="276" r:id="rId33"/>
    <p:sldId id="290" r:id="rId34"/>
    <p:sldId id="277" r:id="rId35"/>
    <p:sldId id="300" r:id="rId36"/>
    <p:sldId id="278" r:id="rId37"/>
    <p:sldId id="279" r:id="rId38"/>
    <p:sldId id="280" r:id="rId39"/>
    <p:sldId id="288" r:id="rId40"/>
    <p:sldId id="289" r:id="rId41"/>
    <p:sldId id="296" r:id="rId42"/>
    <p:sldId id="281" r:id="rId43"/>
    <p:sldId id="283" r:id="rId44"/>
    <p:sldId id="284"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60"/>
  </p:normalViewPr>
  <p:slideViewPr>
    <p:cSldViewPr snapToGrid="0">
      <p:cViewPr varScale="1">
        <p:scale>
          <a:sx n="105" d="100"/>
          <a:sy n="105" d="100"/>
        </p:scale>
        <p:origin x="82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d" userId="31bb16b0-240b-4746-b4e7-bf7c3610409a" providerId="ADAL" clId="{C9C16163-76B6-438D-A750-9FA0AB2F7B41}"/>
    <pc:docChg chg="modSld">
      <pc:chgData name="Head" userId="31bb16b0-240b-4746-b4e7-bf7c3610409a" providerId="ADAL" clId="{C9C16163-76B6-438D-A750-9FA0AB2F7B41}" dt="2026-06-11T10:16:17.022" v="340" actId="20577"/>
      <pc:docMkLst>
        <pc:docMk/>
      </pc:docMkLst>
      <pc:sldChg chg="modSp mod">
        <pc:chgData name="Head" userId="31bb16b0-240b-4746-b4e7-bf7c3610409a" providerId="ADAL" clId="{C9C16163-76B6-438D-A750-9FA0AB2F7B41}" dt="2026-06-04T12:32:30.672" v="94" actId="20577"/>
        <pc:sldMkLst>
          <pc:docMk/>
          <pc:sldMk cId="1941086537" sldId="259"/>
        </pc:sldMkLst>
        <pc:spChg chg="mod">
          <ac:chgData name="Head" userId="31bb16b0-240b-4746-b4e7-bf7c3610409a" providerId="ADAL" clId="{C9C16163-76B6-438D-A750-9FA0AB2F7B41}" dt="2026-06-04T12:32:30.672" v="94" actId="20577"/>
          <ac:spMkLst>
            <pc:docMk/>
            <pc:sldMk cId="1941086537" sldId="259"/>
            <ac:spMk id="2" creationId="{169DFC38-C8CB-4466-9B86-0B269A64B77D}"/>
          </ac:spMkLst>
        </pc:spChg>
      </pc:sldChg>
      <pc:sldChg chg="modSp mod">
        <pc:chgData name="Head" userId="31bb16b0-240b-4746-b4e7-bf7c3610409a" providerId="ADAL" clId="{C9C16163-76B6-438D-A750-9FA0AB2F7B41}" dt="2026-06-04T12:33:11.023" v="96" actId="20577"/>
        <pc:sldMkLst>
          <pc:docMk/>
          <pc:sldMk cId="2972053499" sldId="266"/>
        </pc:sldMkLst>
        <pc:spChg chg="mod">
          <ac:chgData name="Head" userId="31bb16b0-240b-4746-b4e7-bf7c3610409a" providerId="ADAL" clId="{C9C16163-76B6-438D-A750-9FA0AB2F7B41}" dt="2026-06-04T12:33:11.023" v="96" actId="20577"/>
          <ac:spMkLst>
            <pc:docMk/>
            <pc:sldMk cId="2972053499" sldId="266"/>
            <ac:spMk id="3" creationId="{EB7D477F-2C7B-439D-9AF5-62B29BAADA28}"/>
          </ac:spMkLst>
        </pc:spChg>
      </pc:sldChg>
      <pc:sldChg chg="modSp mod">
        <pc:chgData name="Head" userId="31bb16b0-240b-4746-b4e7-bf7c3610409a" providerId="ADAL" clId="{C9C16163-76B6-438D-A750-9FA0AB2F7B41}" dt="2026-06-04T12:38:06.560" v="177" actId="14100"/>
        <pc:sldMkLst>
          <pc:docMk/>
          <pc:sldMk cId="442840143" sldId="276"/>
        </pc:sldMkLst>
        <pc:spChg chg="mod">
          <ac:chgData name="Head" userId="31bb16b0-240b-4746-b4e7-bf7c3610409a" providerId="ADAL" clId="{C9C16163-76B6-438D-A750-9FA0AB2F7B41}" dt="2026-06-04T12:37:32.368" v="176" actId="20577"/>
          <ac:spMkLst>
            <pc:docMk/>
            <pc:sldMk cId="442840143" sldId="276"/>
            <ac:spMk id="2" creationId="{45074434-D1C6-4AF7-83AB-B3991B2E1CA8}"/>
          </ac:spMkLst>
        </pc:spChg>
        <pc:picChg chg="mod">
          <ac:chgData name="Head" userId="31bb16b0-240b-4746-b4e7-bf7c3610409a" providerId="ADAL" clId="{C9C16163-76B6-438D-A750-9FA0AB2F7B41}" dt="2026-06-04T12:38:06.560" v="177" actId="14100"/>
          <ac:picMkLst>
            <pc:docMk/>
            <pc:sldMk cId="442840143" sldId="276"/>
            <ac:picMk id="3" creationId="{1250E440-D784-4C43-85AE-CAA7A88F476B}"/>
          </ac:picMkLst>
        </pc:picChg>
      </pc:sldChg>
      <pc:sldChg chg="modSp mod">
        <pc:chgData name="Head" userId="31bb16b0-240b-4746-b4e7-bf7c3610409a" providerId="ADAL" clId="{C9C16163-76B6-438D-A750-9FA0AB2F7B41}" dt="2026-06-11T10:16:17.022" v="340" actId="20577"/>
        <pc:sldMkLst>
          <pc:docMk/>
          <pc:sldMk cId="698066641" sldId="288"/>
        </pc:sldMkLst>
        <pc:spChg chg="mod">
          <ac:chgData name="Head" userId="31bb16b0-240b-4746-b4e7-bf7c3610409a" providerId="ADAL" clId="{C9C16163-76B6-438D-A750-9FA0AB2F7B41}" dt="2026-06-11T10:15:48.116" v="280" actId="20577"/>
          <ac:spMkLst>
            <pc:docMk/>
            <pc:sldMk cId="698066641" sldId="288"/>
            <ac:spMk id="3" creationId="{757409CE-7A12-47A5-8AD3-C6ECE8606C24}"/>
          </ac:spMkLst>
        </pc:spChg>
        <pc:spChg chg="mod">
          <ac:chgData name="Head" userId="31bb16b0-240b-4746-b4e7-bf7c3610409a" providerId="ADAL" clId="{C9C16163-76B6-438D-A750-9FA0AB2F7B41}" dt="2026-06-11T10:16:17.022" v="340" actId="20577"/>
          <ac:spMkLst>
            <pc:docMk/>
            <pc:sldMk cId="698066641" sldId="288"/>
            <ac:spMk id="5" creationId="{7EFE8370-D99E-DFC4-E287-CE9C2A35A77B}"/>
          </ac:spMkLst>
        </pc:spChg>
      </pc:sldChg>
      <pc:sldChg chg="modSp mod">
        <pc:chgData name="Head" userId="31bb16b0-240b-4746-b4e7-bf7c3610409a" providerId="ADAL" clId="{C9C16163-76B6-438D-A750-9FA0AB2F7B41}" dt="2026-06-11T10:14:42.592" v="203" actId="20577"/>
        <pc:sldMkLst>
          <pc:docMk/>
          <pc:sldMk cId="4114328144" sldId="289"/>
        </pc:sldMkLst>
        <pc:spChg chg="mod">
          <ac:chgData name="Head" userId="31bb16b0-240b-4746-b4e7-bf7c3610409a" providerId="ADAL" clId="{C9C16163-76B6-438D-A750-9FA0AB2F7B41}" dt="2026-06-11T10:14:42.592" v="203" actId="20577"/>
          <ac:spMkLst>
            <pc:docMk/>
            <pc:sldMk cId="4114328144" sldId="289"/>
            <ac:spMk id="5" creationId="{32101BFB-0DA6-49D6-91E9-432C35A3CFA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ABFB9-11A3-4794-9BE8-3BF3ED6879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E07316A-166A-476A-9264-8C50367BBD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4300B88-F9CE-41EB-A915-67B11A0E8387}"/>
              </a:ext>
            </a:extLst>
          </p:cNvPr>
          <p:cNvSpPr>
            <a:spLocks noGrp="1"/>
          </p:cNvSpPr>
          <p:nvPr>
            <p:ph type="dt" sz="half" idx="10"/>
          </p:nvPr>
        </p:nvSpPr>
        <p:spPr/>
        <p:txBody>
          <a:bodyPr/>
          <a:lstStyle/>
          <a:p>
            <a:fld id="{65E6D518-7351-41AF-A53B-4710B3944D2D}" type="datetimeFigureOut">
              <a:rPr lang="en-GB" smtClean="0"/>
              <a:t>04/06/2026</a:t>
            </a:fld>
            <a:endParaRPr lang="en-GB"/>
          </a:p>
        </p:txBody>
      </p:sp>
      <p:sp>
        <p:nvSpPr>
          <p:cNvPr id="5" name="Footer Placeholder 4">
            <a:extLst>
              <a:ext uri="{FF2B5EF4-FFF2-40B4-BE49-F238E27FC236}">
                <a16:creationId xmlns:a16="http://schemas.microsoft.com/office/drawing/2014/main" id="{5A6321FE-2A88-4C2F-B274-DBE0C5B819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ABBDE7-D74A-468F-99F2-2A6FF9C26C39}"/>
              </a:ext>
            </a:extLst>
          </p:cNvPr>
          <p:cNvSpPr>
            <a:spLocks noGrp="1"/>
          </p:cNvSpPr>
          <p:nvPr>
            <p:ph type="sldNum" sz="quarter" idx="12"/>
          </p:nvPr>
        </p:nvSpPr>
        <p:spPr/>
        <p:txBody>
          <a:bodyPr/>
          <a:lstStyle/>
          <a:p>
            <a:fld id="{12E81757-1E45-4AB4-BA99-0123AD0828C2}" type="slidenum">
              <a:rPr lang="en-GB" smtClean="0"/>
              <a:t>‹#›</a:t>
            </a:fld>
            <a:endParaRPr lang="en-GB"/>
          </a:p>
        </p:txBody>
      </p:sp>
    </p:spTree>
    <p:extLst>
      <p:ext uri="{BB962C8B-B14F-4D97-AF65-F5344CB8AC3E}">
        <p14:creationId xmlns:p14="http://schemas.microsoft.com/office/powerpoint/2010/main" val="961891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C0A42-2B15-4301-A781-6D39B4133E0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C6478F5-B526-42A0-8AB8-D31E71BF732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53C329-61CC-4310-B4B9-A74B336AE30B}"/>
              </a:ext>
            </a:extLst>
          </p:cNvPr>
          <p:cNvSpPr>
            <a:spLocks noGrp="1"/>
          </p:cNvSpPr>
          <p:nvPr>
            <p:ph type="dt" sz="half" idx="10"/>
          </p:nvPr>
        </p:nvSpPr>
        <p:spPr/>
        <p:txBody>
          <a:bodyPr/>
          <a:lstStyle/>
          <a:p>
            <a:fld id="{65E6D518-7351-41AF-A53B-4710B3944D2D}" type="datetimeFigureOut">
              <a:rPr lang="en-GB" smtClean="0"/>
              <a:t>04/06/2026</a:t>
            </a:fld>
            <a:endParaRPr lang="en-GB"/>
          </a:p>
        </p:txBody>
      </p:sp>
      <p:sp>
        <p:nvSpPr>
          <p:cNvPr id="5" name="Footer Placeholder 4">
            <a:extLst>
              <a:ext uri="{FF2B5EF4-FFF2-40B4-BE49-F238E27FC236}">
                <a16:creationId xmlns:a16="http://schemas.microsoft.com/office/drawing/2014/main" id="{F4253876-C390-4309-989C-C95CE7D202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5D8E63-73BF-4ACE-8EDA-1FB4DA8439D3}"/>
              </a:ext>
            </a:extLst>
          </p:cNvPr>
          <p:cNvSpPr>
            <a:spLocks noGrp="1"/>
          </p:cNvSpPr>
          <p:nvPr>
            <p:ph type="sldNum" sz="quarter" idx="12"/>
          </p:nvPr>
        </p:nvSpPr>
        <p:spPr/>
        <p:txBody>
          <a:bodyPr/>
          <a:lstStyle/>
          <a:p>
            <a:fld id="{12E81757-1E45-4AB4-BA99-0123AD0828C2}" type="slidenum">
              <a:rPr lang="en-GB" smtClean="0"/>
              <a:t>‹#›</a:t>
            </a:fld>
            <a:endParaRPr lang="en-GB"/>
          </a:p>
        </p:txBody>
      </p:sp>
    </p:spTree>
    <p:extLst>
      <p:ext uri="{BB962C8B-B14F-4D97-AF65-F5344CB8AC3E}">
        <p14:creationId xmlns:p14="http://schemas.microsoft.com/office/powerpoint/2010/main" val="2418298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9A393F-F8BE-4ABC-B160-F56351A3363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451148A-5117-4AA1-9401-A7B48CB3945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AF3FF4-6CBF-43D6-9330-C0F57A465889}"/>
              </a:ext>
            </a:extLst>
          </p:cNvPr>
          <p:cNvSpPr>
            <a:spLocks noGrp="1"/>
          </p:cNvSpPr>
          <p:nvPr>
            <p:ph type="dt" sz="half" idx="10"/>
          </p:nvPr>
        </p:nvSpPr>
        <p:spPr/>
        <p:txBody>
          <a:bodyPr/>
          <a:lstStyle/>
          <a:p>
            <a:fld id="{65E6D518-7351-41AF-A53B-4710B3944D2D}" type="datetimeFigureOut">
              <a:rPr lang="en-GB" smtClean="0"/>
              <a:t>04/06/2026</a:t>
            </a:fld>
            <a:endParaRPr lang="en-GB"/>
          </a:p>
        </p:txBody>
      </p:sp>
      <p:sp>
        <p:nvSpPr>
          <p:cNvPr id="5" name="Footer Placeholder 4">
            <a:extLst>
              <a:ext uri="{FF2B5EF4-FFF2-40B4-BE49-F238E27FC236}">
                <a16:creationId xmlns:a16="http://schemas.microsoft.com/office/drawing/2014/main" id="{96F96B23-4772-4836-B5AC-C6930611E5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6C1089-E0FC-463A-8981-4F5763A87069}"/>
              </a:ext>
            </a:extLst>
          </p:cNvPr>
          <p:cNvSpPr>
            <a:spLocks noGrp="1"/>
          </p:cNvSpPr>
          <p:nvPr>
            <p:ph type="sldNum" sz="quarter" idx="12"/>
          </p:nvPr>
        </p:nvSpPr>
        <p:spPr/>
        <p:txBody>
          <a:bodyPr/>
          <a:lstStyle/>
          <a:p>
            <a:fld id="{12E81757-1E45-4AB4-BA99-0123AD0828C2}" type="slidenum">
              <a:rPr lang="en-GB" smtClean="0"/>
              <a:t>‹#›</a:t>
            </a:fld>
            <a:endParaRPr lang="en-GB"/>
          </a:p>
        </p:txBody>
      </p:sp>
    </p:spTree>
    <p:extLst>
      <p:ext uri="{BB962C8B-B14F-4D97-AF65-F5344CB8AC3E}">
        <p14:creationId xmlns:p14="http://schemas.microsoft.com/office/powerpoint/2010/main" val="2297222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50992-3FFA-2826-8E7A-29B98827B5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E1545C9-E356-6D53-C55D-8C7704AD10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58BB059-9EFD-BCC7-C054-800DFE3945B1}"/>
              </a:ext>
            </a:extLst>
          </p:cNvPr>
          <p:cNvSpPr>
            <a:spLocks noGrp="1"/>
          </p:cNvSpPr>
          <p:nvPr>
            <p:ph type="dt" sz="half" idx="10"/>
          </p:nvPr>
        </p:nvSpPr>
        <p:spPr/>
        <p:txBody>
          <a:bodyPr/>
          <a:lstStyle/>
          <a:p>
            <a:fld id="{BF781111-D0B7-4AB1-8126-35038A912141}" type="datetimeFigureOut">
              <a:rPr lang="en-GB" smtClean="0"/>
              <a:t>04/06/2026</a:t>
            </a:fld>
            <a:endParaRPr lang="en-GB"/>
          </a:p>
        </p:txBody>
      </p:sp>
      <p:sp>
        <p:nvSpPr>
          <p:cNvPr id="5" name="Footer Placeholder 4">
            <a:extLst>
              <a:ext uri="{FF2B5EF4-FFF2-40B4-BE49-F238E27FC236}">
                <a16:creationId xmlns:a16="http://schemas.microsoft.com/office/drawing/2014/main" id="{05EF57C3-E470-EEA4-9033-9A4A32F3F8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A910FA-C06C-982B-B4F1-1F31EE4E0403}"/>
              </a:ext>
            </a:extLst>
          </p:cNvPr>
          <p:cNvSpPr>
            <a:spLocks noGrp="1"/>
          </p:cNvSpPr>
          <p:nvPr>
            <p:ph type="sldNum" sz="quarter" idx="12"/>
          </p:nvPr>
        </p:nvSpPr>
        <p:spPr/>
        <p:txBody>
          <a:bodyPr/>
          <a:lstStyle/>
          <a:p>
            <a:fld id="{11E216D4-FA19-443D-9854-F492548A2783}" type="slidenum">
              <a:rPr lang="en-GB" smtClean="0"/>
              <a:t>‹#›</a:t>
            </a:fld>
            <a:endParaRPr lang="en-GB"/>
          </a:p>
        </p:txBody>
      </p:sp>
    </p:spTree>
    <p:extLst>
      <p:ext uri="{BB962C8B-B14F-4D97-AF65-F5344CB8AC3E}">
        <p14:creationId xmlns:p14="http://schemas.microsoft.com/office/powerpoint/2010/main" val="9284439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46620-53A2-933B-2AF4-CD7A38887A9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2AE22EC-F3E8-3DD9-5F9A-4EB5897C5C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B95F5A-AC6A-D612-DE72-EA0104D6D5C8}"/>
              </a:ext>
            </a:extLst>
          </p:cNvPr>
          <p:cNvSpPr>
            <a:spLocks noGrp="1"/>
          </p:cNvSpPr>
          <p:nvPr>
            <p:ph type="dt" sz="half" idx="10"/>
          </p:nvPr>
        </p:nvSpPr>
        <p:spPr/>
        <p:txBody>
          <a:bodyPr/>
          <a:lstStyle/>
          <a:p>
            <a:fld id="{BF781111-D0B7-4AB1-8126-35038A912141}" type="datetimeFigureOut">
              <a:rPr lang="en-GB" smtClean="0"/>
              <a:t>04/06/2026</a:t>
            </a:fld>
            <a:endParaRPr lang="en-GB"/>
          </a:p>
        </p:txBody>
      </p:sp>
      <p:sp>
        <p:nvSpPr>
          <p:cNvPr id="5" name="Footer Placeholder 4">
            <a:extLst>
              <a:ext uri="{FF2B5EF4-FFF2-40B4-BE49-F238E27FC236}">
                <a16:creationId xmlns:a16="http://schemas.microsoft.com/office/drawing/2014/main" id="{4DD9C866-0153-37F5-BBD1-3E158E3441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27E1EF-5EAC-D891-6A44-4B9CEF5AC448}"/>
              </a:ext>
            </a:extLst>
          </p:cNvPr>
          <p:cNvSpPr>
            <a:spLocks noGrp="1"/>
          </p:cNvSpPr>
          <p:nvPr>
            <p:ph type="sldNum" sz="quarter" idx="12"/>
          </p:nvPr>
        </p:nvSpPr>
        <p:spPr/>
        <p:txBody>
          <a:bodyPr/>
          <a:lstStyle/>
          <a:p>
            <a:fld id="{11E216D4-FA19-443D-9854-F492548A2783}" type="slidenum">
              <a:rPr lang="en-GB" smtClean="0"/>
              <a:t>‹#›</a:t>
            </a:fld>
            <a:endParaRPr lang="en-GB"/>
          </a:p>
        </p:txBody>
      </p:sp>
    </p:spTree>
    <p:extLst>
      <p:ext uri="{BB962C8B-B14F-4D97-AF65-F5344CB8AC3E}">
        <p14:creationId xmlns:p14="http://schemas.microsoft.com/office/powerpoint/2010/main" val="18149869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EBD62-665A-49BA-C80B-097E1C4219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D636C72-DD8A-BD88-E56F-B8217C0DEB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7D5AB6-B9D8-4BDC-D8DE-4B03F8D8F4EC}"/>
              </a:ext>
            </a:extLst>
          </p:cNvPr>
          <p:cNvSpPr>
            <a:spLocks noGrp="1"/>
          </p:cNvSpPr>
          <p:nvPr>
            <p:ph type="dt" sz="half" idx="10"/>
          </p:nvPr>
        </p:nvSpPr>
        <p:spPr/>
        <p:txBody>
          <a:bodyPr/>
          <a:lstStyle/>
          <a:p>
            <a:fld id="{BF781111-D0B7-4AB1-8126-35038A912141}" type="datetimeFigureOut">
              <a:rPr lang="en-GB" smtClean="0"/>
              <a:t>04/06/2026</a:t>
            </a:fld>
            <a:endParaRPr lang="en-GB"/>
          </a:p>
        </p:txBody>
      </p:sp>
      <p:sp>
        <p:nvSpPr>
          <p:cNvPr id="5" name="Footer Placeholder 4">
            <a:extLst>
              <a:ext uri="{FF2B5EF4-FFF2-40B4-BE49-F238E27FC236}">
                <a16:creationId xmlns:a16="http://schemas.microsoft.com/office/drawing/2014/main" id="{830A127B-624B-B8B2-0A2F-D3F6525F66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C1D37F-362B-0B20-6EFF-A37AD464A9C2}"/>
              </a:ext>
            </a:extLst>
          </p:cNvPr>
          <p:cNvSpPr>
            <a:spLocks noGrp="1"/>
          </p:cNvSpPr>
          <p:nvPr>
            <p:ph type="sldNum" sz="quarter" idx="12"/>
          </p:nvPr>
        </p:nvSpPr>
        <p:spPr/>
        <p:txBody>
          <a:bodyPr/>
          <a:lstStyle/>
          <a:p>
            <a:fld id="{11E216D4-FA19-443D-9854-F492548A2783}" type="slidenum">
              <a:rPr lang="en-GB" smtClean="0"/>
              <a:t>‹#›</a:t>
            </a:fld>
            <a:endParaRPr lang="en-GB"/>
          </a:p>
        </p:txBody>
      </p:sp>
    </p:spTree>
    <p:extLst>
      <p:ext uri="{BB962C8B-B14F-4D97-AF65-F5344CB8AC3E}">
        <p14:creationId xmlns:p14="http://schemas.microsoft.com/office/powerpoint/2010/main" val="38644581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AEC1E-2AF5-3D49-923B-F15B28A7D8A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B1C4DEB-6DE6-B51F-901E-6210934B3D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9C8DB2C-7CB4-C3EA-BFAA-AD47B696833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C7D614D-3A47-4C96-8D92-6DFF9D88684D}"/>
              </a:ext>
            </a:extLst>
          </p:cNvPr>
          <p:cNvSpPr>
            <a:spLocks noGrp="1"/>
          </p:cNvSpPr>
          <p:nvPr>
            <p:ph type="dt" sz="half" idx="10"/>
          </p:nvPr>
        </p:nvSpPr>
        <p:spPr/>
        <p:txBody>
          <a:bodyPr/>
          <a:lstStyle/>
          <a:p>
            <a:fld id="{BF781111-D0B7-4AB1-8126-35038A912141}" type="datetimeFigureOut">
              <a:rPr lang="en-GB" smtClean="0"/>
              <a:t>04/06/2026</a:t>
            </a:fld>
            <a:endParaRPr lang="en-GB"/>
          </a:p>
        </p:txBody>
      </p:sp>
      <p:sp>
        <p:nvSpPr>
          <p:cNvPr id="6" name="Footer Placeholder 5">
            <a:extLst>
              <a:ext uri="{FF2B5EF4-FFF2-40B4-BE49-F238E27FC236}">
                <a16:creationId xmlns:a16="http://schemas.microsoft.com/office/drawing/2014/main" id="{15F4CE06-949F-7EB5-3854-508C97B753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CD954C-811C-E21B-9FBF-2941DD804A43}"/>
              </a:ext>
            </a:extLst>
          </p:cNvPr>
          <p:cNvSpPr>
            <a:spLocks noGrp="1"/>
          </p:cNvSpPr>
          <p:nvPr>
            <p:ph type="sldNum" sz="quarter" idx="12"/>
          </p:nvPr>
        </p:nvSpPr>
        <p:spPr/>
        <p:txBody>
          <a:bodyPr/>
          <a:lstStyle/>
          <a:p>
            <a:fld id="{11E216D4-FA19-443D-9854-F492548A2783}" type="slidenum">
              <a:rPr lang="en-GB" smtClean="0"/>
              <a:t>‹#›</a:t>
            </a:fld>
            <a:endParaRPr lang="en-GB"/>
          </a:p>
        </p:txBody>
      </p:sp>
    </p:spTree>
    <p:extLst>
      <p:ext uri="{BB962C8B-B14F-4D97-AF65-F5344CB8AC3E}">
        <p14:creationId xmlns:p14="http://schemas.microsoft.com/office/powerpoint/2010/main" val="29154798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350A8-E6A7-F873-60D0-CC768636D14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53ED503-2CFB-30C2-8D19-262C848692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928814-B1FF-7CEF-D9DE-2F7BFD5B83A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AFA2966-7818-3A6D-057C-2FF4C557CE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01B5B5-70CC-494C-CA6F-1724B1D283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536B35A-F97B-62ED-6783-F5B724A5F40B}"/>
              </a:ext>
            </a:extLst>
          </p:cNvPr>
          <p:cNvSpPr>
            <a:spLocks noGrp="1"/>
          </p:cNvSpPr>
          <p:nvPr>
            <p:ph type="dt" sz="half" idx="10"/>
          </p:nvPr>
        </p:nvSpPr>
        <p:spPr/>
        <p:txBody>
          <a:bodyPr/>
          <a:lstStyle/>
          <a:p>
            <a:fld id="{BF781111-D0B7-4AB1-8126-35038A912141}" type="datetimeFigureOut">
              <a:rPr lang="en-GB" smtClean="0"/>
              <a:t>04/06/2026</a:t>
            </a:fld>
            <a:endParaRPr lang="en-GB"/>
          </a:p>
        </p:txBody>
      </p:sp>
      <p:sp>
        <p:nvSpPr>
          <p:cNvPr id="8" name="Footer Placeholder 7">
            <a:extLst>
              <a:ext uri="{FF2B5EF4-FFF2-40B4-BE49-F238E27FC236}">
                <a16:creationId xmlns:a16="http://schemas.microsoft.com/office/drawing/2014/main" id="{1D283632-8932-6517-294D-45ACFA5C852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BF6E77B-283E-EF83-2C2D-7ECF6AEC1B62}"/>
              </a:ext>
            </a:extLst>
          </p:cNvPr>
          <p:cNvSpPr>
            <a:spLocks noGrp="1"/>
          </p:cNvSpPr>
          <p:nvPr>
            <p:ph type="sldNum" sz="quarter" idx="12"/>
          </p:nvPr>
        </p:nvSpPr>
        <p:spPr/>
        <p:txBody>
          <a:bodyPr/>
          <a:lstStyle/>
          <a:p>
            <a:fld id="{11E216D4-FA19-443D-9854-F492548A2783}" type="slidenum">
              <a:rPr lang="en-GB" smtClean="0"/>
              <a:t>‹#›</a:t>
            </a:fld>
            <a:endParaRPr lang="en-GB"/>
          </a:p>
        </p:txBody>
      </p:sp>
    </p:spTree>
    <p:extLst>
      <p:ext uri="{BB962C8B-B14F-4D97-AF65-F5344CB8AC3E}">
        <p14:creationId xmlns:p14="http://schemas.microsoft.com/office/powerpoint/2010/main" val="39217663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AC670-EAFE-EB4C-B956-B12E7F8DC95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AE84A59-6B76-3AE2-BA2B-33108BEB4A81}"/>
              </a:ext>
            </a:extLst>
          </p:cNvPr>
          <p:cNvSpPr>
            <a:spLocks noGrp="1"/>
          </p:cNvSpPr>
          <p:nvPr>
            <p:ph type="dt" sz="half" idx="10"/>
          </p:nvPr>
        </p:nvSpPr>
        <p:spPr/>
        <p:txBody>
          <a:bodyPr/>
          <a:lstStyle/>
          <a:p>
            <a:fld id="{BF781111-D0B7-4AB1-8126-35038A912141}" type="datetimeFigureOut">
              <a:rPr lang="en-GB" smtClean="0"/>
              <a:t>04/06/2026</a:t>
            </a:fld>
            <a:endParaRPr lang="en-GB"/>
          </a:p>
        </p:txBody>
      </p:sp>
      <p:sp>
        <p:nvSpPr>
          <p:cNvPr id="4" name="Footer Placeholder 3">
            <a:extLst>
              <a:ext uri="{FF2B5EF4-FFF2-40B4-BE49-F238E27FC236}">
                <a16:creationId xmlns:a16="http://schemas.microsoft.com/office/drawing/2014/main" id="{AF5B112E-1578-2D3C-36F7-8AE705BA6A2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3C0E91D-D668-7433-6590-00E25DC209CE}"/>
              </a:ext>
            </a:extLst>
          </p:cNvPr>
          <p:cNvSpPr>
            <a:spLocks noGrp="1"/>
          </p:cNvSpPr>
          <p:nvPr>
            <p:ph type="sldNum" sz="quarter" idx="12"/>
          </p:nvPr>
        </p:nvSpPr>
        <p:spPr/>
        <p:txBody>
          <a:bodyPr/>
          <a:lstStyle/>
          <a:p>
            <a:fld id="{11E216D4-FA19-443D-9854-F492548A2783}" type="slidenum">
              <a:rPr lang="en-GB" smtClean="0"/>
              <a:t>‹#›</a:t>
            </a:fld>
            <a:endParaRPr lang="en-GB"/>
          </a:p>
        </p:txBody>
      </p:sp>
    </p:spTree>
    <p:extLst>
      <p:ext uri="{BB962C8B-B14F-4D97-AF65-F5344CB8AC3E}">
        <p14:creationId xmlns:p14="http://schemas.microsoft.com/office/powerpoint/2010/main" val="3635243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F652C2-B255-95AB-F354-6F00EA23EE1E}"/>
              </a:ext>
            </a:extLst>
          </p:cNvPr>
          <p:cNvSpPr>
            <a:spLocks noGrp="1"/>
          </p:cNvSpPr>
          <p:nvPr>
            <p:ph type="dt" sz="half" idx="10"/>
          </p:nvPr>
        </p:nvSpPr>
        <p:spPr/>
        <p:txBody>
          <a:bodyPr/>
          <a:lstStyle/>
          <a:p>
            <a:fld id="{BF781111-D0B7-4AB1-8126-35038A912141}" type="datetimeFigureOut">
              <a:rPr lang="en-GB" smtClean="0"/>
              <a:t>04/06/2026</a:t>
            </a:fld>
            <a:endParaRPr lang="en-GB"/>
          </a:p>
        </p:txBody>
      </p:sp>
      <p:sp>
        <p:nvSpPr>
          <p:cNvPr id="3" name="Footer Placeholder 2">
            <a:extLst>
              <a:ext uri="{FF2B5EF4-FFF2-40B4-BE49-F238E27FC236}">
                <a16:creationId xmlns:a16="http://schemas.microsoft.com/office/drawing/2014/main" id="{4D8AB244-502F-D337-9648-A9C2D60E290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BC7AA2-B8C1-C946-841F-6AA198A99B27}"/>
              </a:ext>
            </a:extLst>
          </p:cNvPr>
          <p:cNvSpPr>
            <a:spLocks noGrp="1"/>
          </p:cNvSpPr>
          <p:nvPr>
            <p:ph type="sldNum" sz="quarter" idx="12"/>
          </p:nvPr>
        </p:nvSpPr>
        <p:spPr/>
        <p:txBody>
          <a:bodyPr/>
          <a:lstStyle/>
          <a:p>
            <a:fld id="{11E216D4-FA19-443D-9854-F492548A2783}" type="slidenum">
              <a:rPr lang="en-GB" smtClean="0"/>
              <a:t>‹#›</a:t>
            </a:fld>
            <a:endParaRPr lang="en-GB"/>
          </a:p>
        </p:txBody>
      </p:sp>
    </p:spTree>
    <p:extLst>
      <p:ext uri="{BB962C8B-B14F-4D97-AF65-F5344CB8AC3E}">
        <p14:creationId xmlns:p14="http://schemas.microsoft.com/office/powerpoint/2010/main" val="40619482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4BD6B-5658-A095-4896-E3DB7B426C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7EA5BF7-2083-6688-04F5-B1B1963C83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55B7566-28E9-B41C-E910-A21892B963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CAD8CF-ED0B-F7B0-283F-541B5BB9C1FF}"/>
              </a:ext>
            </a:extLst>
          </p:cNvPr>
          <p:cNvSpPr>
            <a:spLocks noGrp="1"/>
          </p:cNvSpPr>
          <p:nvPr>
            <p:ph type="dt" sz="half" idx="10"/>
          </p:nvPr>
        </p:nvSpPr>
        <p:spPr/>
        <p:txBody>
          <a:bodyPr/>
          <a:lstStyle/>
          <a:p>
            <a:fld id="{BF781111-D0B7-4AB1-8126-35038A912141}" type="datetimeFigureOut">
              <a:rPr lang="en-GB" smtClean="0"/>
              <a:t>04/06/2026</a:t>
            </a:fld>
            <a:endParaRPr lang="en-GB"/>
          </a:p>
        </p:txBody>
      </p:sp>
      <p:sp>
        <p:nvSpPr>
          <p:cNvPr id="6" name="Footer Placeholder 5">
            <a:extLst>
              <a:ext uri="{FF2B5EF4-FFF2-40B4-BE49-F238E27FC236}">
                <a16:creationId xmlns:a16="http://schemas.microsoft.com/office/drawing/2014/main" id="{134F1C77-0D64-75F0-505B-3E9EBABCAD4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354BE1-6074-E794-EF9A-62A1A0FBE819}"/>
              </a:ext>
            </a:extLst>
          </p:cNvPr>
          <p:cNvSpPr>
            <a:spLocks noGrp="1"/>
          </p:cNvSpPr>
          <p:nvPr>
            <p:ph type="sldNum" sz="quarter" idx="12"/>
          </p:nvPr>
        </p:nvSpPr>
        <p:spPr/>
        <p:txBody>
          <a:bodyPr/>
          <a:lstStyle/>
          <a:p>
            <a:fld id="{11E216D4-FA19-443D-9854-F492548A2783}" type="slidenum">
              <a:rPr lang="en-GB" smtClean="0"/>
              <a:t>‹#›</a:t>
            </a:fld>
            <a:endParaRPr lang="en-GB"/>
          </a:p>
        </p:txBody>
      </p:sp>
    </p:spTree>
    <p:extLst>
      <p:ext uri="{BB962C8B-B14F-4D97-AF65-F5344CB8AC3E}">
        <p14:creationId xmlns:p14="http://schemas.microsoft.com/office/powerpoint/2010/main" val="1201171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AF6F9-F335-410B-8A3F-809A4C8CC27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829C926-58CB-4B7B-804F-8474382EE76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A35C90F-4983-41EC-A9F1-BFF6E26B3EC6}"/>
              </a:ext>
            </a:extLst>
          </p:cNvPr>
          <p:cNvSpPr>
            <a:spLocks noGrp="1"/>
          </p:cNvSpPr>
          <p:nvPr>
            <p:ph type="dt" sz="half" idx="10"/>
          </p:nvPr>
        </p:nvSpPr>
        <p:spPr/>
        <p:txBody>
          <a:bodyPr/>
          <a:lstStyle/>
          <a:p>
            <a:fld id="{65E6D518-7351-41AF-A53B-4710B3944D2D}" type="datetimeFigureOut">
              <a:rPr lang="en-GB" smtClean="0"/>
              <a:t>04/06/2026</a:t>
            </a:fld>
            <a:endParaRPr lang="en-GB"/>
          </a:p>
        </p:txBody>
      </p:sp>
      <p:sp>
        <p:nvSpPr>
          <p:cNvPr id="5" name="Footer Placeholder 4">
            <a:extLst>
              <a:ext uri="{FF2B5EF4-FFF2-40B4-BE49-F238E27FC236}">
                <a16:creationId xmlns:a16="http://schemas.microsoft.com/office/drawing/2014/main" id="{82024D98-4D7B-47BC-BB74-347137CFA9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6645D23-F385-4F84-A392-62BF12E74742}"/>
              </a:ext>
            </a:extLst>
          </p:cNvPr>
          <p:cNvSpPr>
            <a:spLocks noGrp="1"/>
          </p:cNvSpPr>
          <p:nvPr>
            <p:ph type="sldNum" sz="quarter" idx="12"/>
          </p:nvPr>
        </p:nvSpPr>
        <p:spPr/>
        <p:txBody>
          <a:bodyPr/>
          <a:lstStyle/>
          <a:p>
            <a:fld id="{12E81757-1E45-4AB4-BA99-0123AD0828C2}" type="slidenum">
              <a:rPr lang="en-GB" smtClean="0"/>
              <a:t>‹#›</a:t>
            </a:fld>
            <a:endParaRPr lang="en-GB"/>
          </a:p>
        </p:txBody>
      </p:sp>
    </p:spTree>
    <p:extLst>
      <p:ext uri="{BB962C8B-B14F-4D97-AF65-F5344CB8AC3E}">
        <p14:creationId xmlns:p14="http://schemas.microsoft.com/office/powerpoint/2010/main" val="19021571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AD590-5FC9-E1E8-6138-CF5F2EEA9D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8902467-A177-1CC4-DD49-92C07F64C3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8738D28-A779-8076-96AA-49D3E19ABE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50D899-7AA1-B83D-F4F5-CC803707B2E8}"/>
              </a:ext>
            </a:extLst>
          </p:cNvPr>
          <p:cNvSpPr>
            <a:spLocks noGrp="1"/>
          </p:cNvSpPr>
          <p:nvPr>
            <p:ph type="dt" sz="half" idx="10"/>
          </p:nvPr>
        </p:nvSpPr>
        <p:spPr/>
        <p:txBody>
          <a:bodyPr/>
          <a:lstStyle/>
          <a:p>
            <a:fld id="{BF781111-D0B7-4AB1-8126-35038A912141}" type="datetimeFigureOut">
              <a:rPr lang="en-GB" smtClean="0"/>
              <a:t>04/06/2026</a:t>
            </a:fld>
            <a:endParaRPr lang="en-GB"/>
          </a:p>
        </p:txBody>
      </p:sp>
      <p:sp>
        <p:nvSpPr>
          <p:cNvPr id="6" name="Footer Placeholder 5">
            <a:extLst>
              <a:ext uri="{FF2B5EF4-FFF2-40B4-BE49-F238E27FC236}">
                <a16:creationId xmlns:a16="http://schemas.microsoft.com/office/drawing/2014/main" id="{154894CC-2C28-700D-5F66-33321B8E2B3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28C406-D627-FC56-0C7B-D42E8838C870}"/>
              </a:ext>
            </a:extLst>
          </p:cNvPr>
          <p:cNvSpPr>
            <a:spLocks noGrp="1"/>
          </p:cNvSpPr>
          <p:nvPr>
            <p:ph type="sldNum" sz="quarter" idx="12"/>
          </p:nvPr>
        </p:nvSpPr>
        <p:spPr/>
        <p:txBody>
          <a:bodyPr/>
          <a:lstStyle/>
          <a:p>
            <a:fld id="{11E216D4-FA19-443D-9854-F492548A2783}" type="slidenum">
              <a:rPr lang="en-GB" smtClean="0"/>
              <a:t>‹#›</a:t>
            </a:fld>
            <a:endParaRPr lang="en-GB"/>
          </a:p>
        </p:txBody>
      </p:sp>
    </p:spTree>
    <p:extLst>
      <p:ext uri="{BB962C8B-B14F-4D97-AF65-F5344CB8AC3E}">
        <p14:creationId xmlns:p14="http://schemas.microsoft.com/office/powerpoint/2010/main" val="319456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1F6C2-FFFA-A031-AB71-92D3CB25FB1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24436C-78E6-B2B7-79E3-4A33E60D58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7AD9F9-6219-44FA-5B8A-8F417CD42187}"/>
              </a:ext>
            </a:extLst>
          </p:cNvPr>
          <p:cNvSpPr>
            <a:spLocks noGrp="1"/>
          </p:cNvSpPr>
          <p:nvPr>
            <p:ph type="dt" sz="half" idx="10"/>
          </p:nvPr>
        </p:nvSpPr>
        <p:spPr/>
        <p:txBody>
          <a:bodyPr/>
          <a:lstStyle/>
          <a:p>
            <a:fld id="{BF781111-D0B7-4AB1-8126-35038A912141}" type="datetimeFigureOut">
              <a:rPr lang="en-GB" smtClean="0"/>
              <a:t>04/06/2026</a:t>
            </a:fld>
            <a:endParaRPr lang="en-GB"/>
          </a:p>
        </p:txBody>
      </p:sp>
      <p:sp>
        <p:nvSpPr>
          <p:cNvPr id="5" name="Footer Placeholder 4">
            <a:extLst>
              <a:ext uri="{FF2B5EF4-FFF2-40B4-BE49-F238E27FC236}">
                <a16:creationId xmlns:a16="http://schemas.microsoft.com/office/drawing/2014/main" id="{62BDA986-F984-F542-3D43-09D7C01312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D12151-F55A-313E-D8B8-FBC288F30D79}"/>
              </a:ext>
            </a:extLst>
          </p:cNvPr>
          <p:cNvSpPr>
            <a:spLocks noGrp="1"/>
          </p:cNvSpPr>
          <p:nvPr>
            <p:ph type="sldNum" sz="quarter" idx="12"/>
          </p:nvPr>
        </p:nvSpPr>
        <p:spPr/>
        <p:txBody>
          <a:bodyPr/>
          <a:lstStyle/>
          <a:p>
            <a:fld id="{11E216D4-FA19-443D-9854-F492548A2783}" type="slidenum">
              <a:rPr lang="en-GB" smtClean="0"/>
              <a:t>‹#›</a:t>
            </a:fld>
            <a:endParaRPr lang="en-GB"/>
          </a:p>
        </p:txBody>
      </p:sp>
    </p:spTree>
    <p:extLst>
      <p:ext uri="{BB962C8B-B14F-4D97-AF65-F5344CB8AC3E}">
        <p14:creationId xmlns:p14="http://schemas.microsoft.com/office/powerpoint/2010/main" val="207427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1864E3-A528-B65A-7B14-EC0C930E001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8EF8A2B-2824-0E60-EA25-842A5EE8AF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649C4D-B817-2920-BF5D-70A87C6B8B82}"/>
              </a:ext>
            </a:extLst>
          </p:cNvPr>
          <p:cNvSpPr>
            <a:spLocks noGrp="1"/>
          </p:cNvSpPr>
          <p:nvPr>
            <p:ph type="dt" sz="half" idx="10"/>
          </p:nvPr>
        </p:nvSpPr>
        <p:spPr/>
        <p:txBody>
          <a:bodyPr/>
          <a:lstStyle/>
          <a:p>
            <a:fld id="{BF781111-D0B7-4AB1-8126-35038A912141}" type="datetimeFigureOut">
              <a:rPr lang="en-GB" smtClean="0"/>
              <a:t>04/06/2026</a:t>
            </a:fld>
            <a:endParaRPr lang="en-GB"/>
          </a:p>
        </p:txBody>
      </p:sp>
      <p:sp>
        <p:nvSpPr>
          <p:cNvPr id="5" name="Footer Placeholder 4">
            <a:extLst>
              <a:ext uri="{FF2B5EF4-FFF2-40B4-BE49-F238E27FC236}">
                <a16:creationId xmlns:a16="http://schemas.microsoft.com/office/drawing/2014/main" id="{4E27A476-3565-FDB1-DB27-9861A35038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FF6107-DD2C-279A-A7A7-DABB787BCE19}"/>
              </a:ext>
            </a:extLst>
          </p:cNvPr>
          <p:cNvSpPr>
            <a:spLocks noGrp="1"/>
          </p:cNvSpPr>
          <p:nvPr>
            <p:ph type="sldNum" sz="quarter" idx="12"/>
          </p:nvPr>
        </p:nvSpPr>
        <p:spPr/>
        <p:txBody>
          <a:bodyPr/>
          <a:lstStyle/>
          <a:p>
            <a:fld id="{11E216D4-FA19-443D-9854-F492548A2783}" type="slidenum">
              <a:rPr lang="en-GB" smtClean="0"/>
              <a:t>‹#›</a:t>
            </a:fld>
            <a:endParaRPr lang="en-GB"/>
          </a:p>
        </p:txBody>
      </p:sp>
    </p:spTree>
    <p:extLst>
      <p:ext uri="{BB962C8B-B14F-4D97-AF65-F5344CB8AC3E}">
        <p14:creationId xmlns:p14="http://schemas.microsoft.com/office/powerpoint/2010/main" val="4226274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20003-5EFB-4528-BFC3-E0D1B8F8EE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80252B1-9D92-4976-BF91-D721F8F611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8827D24-C1E7-489F-984A-78DAE0E1E8AB}"/>
              </a:ext>
            </a:extLst>
          </p:cNvPr>
          <p:cNvSpPr>
            <a:spLocks noGrp="1"/>
          </p:cNvSpPr>
          <p:nvPr>
            <p:ph type="dt" sz="half" idx="10"/>
          </p:nvPr>
        </p:nvSpPr>
        <p:spPr/>
        <p:txBody>
          <a:bodyPr/>
          <a:lstStyle/>
          <a:p>
            <a:fld id="{65E6D518-7351-41AF-A53B-4710B3944D2D}" type="datetimeFigureOut">
              <a:rPr lang="en-GB" smtClean="0"/>
              <a:t>04/06/2026</a:t>
            </a:fld>
            <a:endParaRPr lang="en-GB"/>
          </a:p>
        </p:txBody>
      </p:sp>
      <p:sp>
        <p:nvSpPr>
          <p:cNvPr id="5" name="Footer Placeholder 4">
            <a:extLst>
              <a:ext uri="{FF2B5EF4-FFF2-40B4-BE49-F238E27FC236}">
                <a16:creationId xmlns:a16="http://schemas.microsoft.com/office/drawing/2014/main" id="{F390C23E-604B-4B75-8B6E-8A96BC49B0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A6D43B-A332-4D2C-8DDE-48CCE84E07C7}"/>
              </a:ext>
            </a:extLst>
          </p:cNvPr>
          <p:cNvSpPr>
            <a:spLocks noGrp="1"/>
          </p:cNvSpPr>
          <p:nvPr>
            <p:ph type="sldNum" sz="quarter" idx="12"/>
          </p:nvPr>
        </p:nvSpPr>
        <p:spPr/>
        <p:txBody>
          <a:bodyPr/>
          <a:lstStyle/>
          <a:p>
            <a:fld id="{12E81757-1E45-4AB4-BA99-0123AD0828C2}" type="slidenum">
              <a:rPr lang="en-GB" smtClean="0"/>
              <a:t>‹#›</a:t>
            </a:fld>
            <a:endParaRPr lang="en-GB"/>
          </a:p>
        </p:txBody>
      </p:sp>
    </p:spTree>
    <p:extLst>
      <p:ext uri="{BB962C8B-B14F-4D97-AF65-F5344CB8AC3E}">
        <p14:creationId xmlns:p14="http://schemas.microsoft.com/office/powerpoint/2010/main" val="2370757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38725-A5DF-45C9-B27D-D8B6775D083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4CB242-2DDA-41AD-82C1-F608E7623A2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1DA6508-2CEE-47C9-AE95-BBF83D34769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ADAE8D7-3DF7-4825-9BE4-05DF85A097D6}"/>
              </a:ext>
            </a:extLst>
          </p:cNvPr>
          <p:cNvSpPr>
            <a:spLocks noGrp="1"/>
          </p:cNvSpPr>
          <p:nvPr>
            <p:ph type="dt" sz="half" idx="10"/>
          </p:nvPr>
        </p:nvSpPr>
        <p:spPr/>
        <p:txBody>
          <a:bodyPr/>
          <a:lstStyle/>
          <a:p>
            <a:fld id="{65E6D518-7351-41AF-A53B-4710B3944D2D}" type="datetimeFigureOut">
              <a:rPr lang="en-GB" smtClean="0"/>
              <a:t>04/06/2026</a:t>
            </a:fld>
            <a:endParaRPr lang="en-GB"/>
          </a:p>
        </p:txBody>
      </p:sp>
      <p:sp>
        <p:nvSpPr>
          <p:cNvPr id="6" name="Footer Placeholder 5">
            <a:extLst>
              <a:ext uri="{FF2B5EF4-FFF2-40B4-BE49-F238E27FC236}">
                <a16:creationId xmlns:a16="http://schemas.microsoft.com/office/drawing/2014/main" id="{1CA16E24-61FF-492B-8A46-42373EDC311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B54A35-9DB7-4C1B-B9E5-05FD159FAEAE}"/>
              </a:ext>
            </a:extLst>
          </p:cNvPr>
          <p:cNvSpPr>
            <a:spLocks noGrp="1"/>
          </p:cNvSpPr>
          <p:nvPr>
            <p:ph type="sldNum" sz="quarter" idx="12"/>
          </p:nvPr>
        </p:nvSpPr>
        <p:spPr/>
        <p:txBody>
          <a:bodyPr/>
          <a:lstStyle/>
          <a:p>
            <a:fld id="{12E81757-1E45-4AB4-BA99-0123AD0828C2}" type="slidenum">
              <a:rPr lang="en-GB" smtClean="0"/>
              <a:t>‹#›</a:t>
            </a:fld>
            <a:endParaRPr lang="en-GB"/>
          </a:p>
        </p:txBody>
      </p:sp>
    </p:spTree>
    <p:extLst>
      <p:ext uri="{BB962C8B-B14F-4D97-AF65-F5344CB8AC3E}">
        <p14:creationId xmlns:p14="http://schemas.microsoft.com/office/powerpoint/2010/main" val="1039528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EBB17-1BFC-448F-9E2C-172861CB8A0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C22CA1B-7725-4904-B5D0-4E6EE8E7FC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E8C643E-4D4F-4F0B-AD60-3C0E257841F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116A855-F603-42DF-A4E1-8A082E9775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BEABA8A-9268-43CF-A87D-9D24F9E6396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96E184F-0E2E-41A8-A946-BEE36F9EDE25}"/>
              </a:ext>
            </a:extLst>
          </p:cNvPr>
          <p:cNvSpPr>
            <a:spLocks noGrp="1"/>
          </p:cNvSpPr>
          <p:nvPr>
            <p:ph type="dt" sz="half" idx="10"/>
          </p:nvPr>
        </p:nvSpPr>
        <p:spPr/>
        <p:txBody>
          <a:bodyPr/>
          <a:lstStyle/>
          <a:p>
            <a:fld id="{65E6D518-7351-41AF-A53B-4710B3944D2D}" type="datetimeFigureOut">
              <a:rPr lang="en-GB" smtClean="0"/>
              <a:t>04/06/2026</a:t>
            </a:fld>
            <a:endParaRPr lang="en-GB"/>
          </a:p>
        </p:txBody>
      </p:sp>
      <p:sp>
        <p:nvSpPr>
          <p:cNvPr id="8" name="Footer Placeholder 7">
            <a:extLst>
              <a:ext uri="{FF2B5EF4-FFF2-40B4-BE49-F238E27FC236}">
                <a16:creationId xmlns:a16="http://schemas.microsoft.com/office/drawing/2014/main" id="{02C9A342-67B2-4530-8BA3-358042C733F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0720047-130C-43B3-B6A8-4B2F6200F40C}"/>
              </a:ext>
            </a:extLst>
          </p:cNvPr>
          <p:cNvSpPr>
            <a:spLocks noGrp="1"/>
          </p:cNvSpPr>
          <p:nvPr>
            <p:ph type="sldNum" sz="quarter" idx="12"/>
          </p:nvPr>
        </p:nvSpPr>
        <p:spPr/>
        <p:txBody>
          <a:bodyPr/>
          <a:lstStyle/>
          <a:p>
            <a:fld id="{12E81757-1E45-4AB4-BA99-0123AD0828C2}" type="slidenum">
              <a:rPr lang="en-GB" smtClean="0"/>
              <a:t>‹#›</a:t>
            </a:fld>
            <a:endParaRPr lang="en-GB"/>
          </a:p>
        </p:txBody>
      </p:sp>
    </p:spTree>
    <p:extLst>
      <p:ext uri="{BB962C8B-B14F-4D97-AF65-F5344CB8AC3E}">
        <p14:creationId xmlns:p14="http://schemas.microsoft.com/office/powerpoint/2010/main" val="1371799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CD306-FF60-41DC-A272-AE00BB8E2E4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3AC7667-9B82-4637-8DA0-26AAEC3A6D7D}"/>
              </a:ext>
            </a:extLst>
          </p:cNvPr>
          <p:cNvSpPr>
            <a:spLocks noGrp="1"/>
          </p:cNvSpPr>
          <p:nvPr>
            <p:ph type="dt" sz="half" idx="10"/>
          </p:nvPr>
        </p:nvSpPr>
        <p:spPr/>
        <p:txBody>
          <a:bodyPr/>
          <a:lstStyle/>
          <a:p>
            <a:fld id="{65E6D518-7351-41AF-A53B-4710B3944D2D}" type="datetimeFigureOut">
              <a:rPr lang="en-GB" smtClean="0"/>
              <a:t>04/06/2026</a:t>
            </a:fld>
            <a:endParaRPr lang="en-GB"/>
          </a:p>
        </p:txBody>
      </p:sp>
      <p:sp>
        <p:nvSpPr>
          <p:cNvPr id="4" name="Footer Placeholder 3">
            <a:extLst>
              <a:ext uri="{FF2B5EF4-FFF2-40B4-BE49-F238E27FC236}">
                <a16:creationId xmlns:a16="http://schemas.microsoft.com/office/drawing/2014/main" id="{A2277E1E-B9A5-4B2E-85D2-FF0DDE53DC1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59AEA67-2D4A-425E-AE92-61E5120A3255}"/>
              </a:ext>
            </a:extLst>
          </p:cNvPr>
          <p:cNvSpPr>
            <a:spLocks noGrp="1"/>
          </p:cNvSpPr>
          <p:nvPr>
            <p:ph type="sldNum" sz="quarter" idx="12"/>
          </p:nvPr>
        </p:nvSpPr>
        <p:spPr/>
        <p:txBody>
          <a:bodyPr/>
          <a:lstStyle/>
          <a:p>
            <a:fld id="{12E81757-1E45-4AB4-BA99-0123AD0828C2}" type="slidenum">
              <a:rPr lang="en-GB" smtClean="0"/>
              <a:t>‹#›</a:t>
            </a:fld>
            <a:endParaRPr lang="en-GB"/>
          </a:p>
        </p:txBody>
      </p:sp>
    </p:spTree>
    <p:extLst>
      <p:ext uri="{BB962C8B-B14F-4D97-AF65-F5344CB8AC3E}">
        <p14:creationId xmlns:p14="http://schemas.microsoft.com/office/powerpoint/2010/main" val="4225981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B67AFA-1EA2-4AEC-BD39-44CA240EA8D1}"/>
              </a:ext>
            </a:extLst>
          </p:cNvPr>
          <p:cNvSpPr>
            <a:spLocks noGrp="1"/>
          </p:cNvSpPr>
          <p:nvPr>
            <p:ph type="dt" sz="half" idx="10"/>
          </p:nvPr>
        </p:nvSpPr>
        <p:spPr/>
        <p:txBody>
          <a:bodyPr/>
          <a:lstStyle/>
          <a:p>
            <a:fld id="{65E6D518-7351-41AF-A53B-4710B3944D2D}" type="datetimeFigureOut">
              <a:rPr lang="en-GB" smtClean="0"/>
              <a:t>04/06/2026</a:t>
            </a:fld>
            <a:endParaRPr lang="en-GB"/>
          </a:p>
        </p:txBody>
      </p:sp>
      <p:sp>
        <p:nvSpPr>
          <p:cNvPr id="3" name="Footer Placeholder 2">
            <a:extLst>
              <a:ext uri="{FF2B5EF4-FFF2-40B4-BE49-F238E27FC236}">
                <a16:creationId xmlns:a16="http://schemas.microsoft.com/office/drawing/2014/main" id="{B118E84B-888A-426C-BB5E-C75E2C89FE7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6821636-F471-448C-958B-C87DB5848459}"/>
              </a:ext>
            </a:extLst>
          </p:cNvPr>
          <p:cNvSpPr>
            <a:spLocks noGrp="1"/>
          </p:cNvSpPr>
          <p:nvPr>
            <p:ph type="sldNum" sz="quarter" idx="12"/>
          </p:nvPr>
        </p:nvSpPr>
        <p:spPr/>
        <p:txBody>
          <a:bodyPr/>
          <a:lstStyle/>
          <a:p>
            <a:fld id="{12E81757-1E45-4AB4-BA99-0123AD0828C2}" type="slidenum">
              <a:rPr lang="en-GB" smtClean="0"/>
              <a:t>‹#›</a:t>
            </a:fld>
            <a:endParaRPr lang="en-GB"/>
          </a:p>
        </p:txBody>
      </p:sp>
    </p:spTree>
    <p:extLst>
      <p:ext uri="{BB962C8B-B14F-4D97-AF65-F5344CB8AC3E}">
        <p14:creationId xmlns:p14="http://schemas.microsoft.com/office/powerpoint/2010/main" val="3327937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B9732-10AB-49A6-A564-F9940D9108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6679F90-9C4F-4895-8736-D58DF2F2EF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201C026-90C7-4066-98AD-FC9E42728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0610485-C350-41CB-8223-8DCCBB6F5BEB}"/>
              </a:ext>
            </a:extLst>
          </p:cNvPr>
          <p:cNvSpPr>
            <a:spLocks noGrp="1"/>
          </p:cNvSpPr>
          <p:nvPr>
            <p:ph type="dt" sz="half" idx="10"/>
          </p:nvPr>
        </p:nvSpPr>
        <p:spPr/>
        <p:txBody>
          <a:bodyPr/>
          <a:lstStyle/>
          <a:p>
            <a:fld id="{65E6D518-7351-41AF-A53B-4710B3944D2D}" type="datetimeFigureOut">
              <a:rPr lang="en-GB" smtClean="0"/>
              <a:t>04/06/2026</a:t>
            </a:fld>
            <a:endParaRPr lang="en-GB"/>
          </a:p>
        </p:txBody>
      </p:sp>
      <p:sp>
        <p:nvSpPr>
          <p:cNvPr id="6" name="Footer Placeholder 5">
            <a:extLst>
              <a:ext uri="{FF2B5EF4-FFF2-40B4-BE49-F238E27FC236}">
                <a16:creationId xmlns:a16="http://schemas.microsoft.com/office/drawing/2014/main" id="{098B5C70-4419-4ECA-82F2-DF4C9FACD18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ECD0D46-B61F-4BC7-A71B-2A44B8D5304C}"/>
              </a:ext>
            </a:extLst>
          </p:cNvPr>
          <p:cNvSpPr>
            <a:spLocks noGrp="1"/>
          </p:cNvSpPr>
          <p:nvPr>
            <p:ph type="sldNum" sz="quarter" idx="12"/>
          </p:nvPr>
        </p:nvSpPr>
        <p:spPr/>
        <p:txBody>
          <a:bodyPr/>
          <a:lstStyle/>
          <a:p>
            <a:fld id="{12E81757-1E45-4AB4-BA99-0123AD0828C2}" type="slidenum">
              <a:rPr lang="en-GB" smtClean="0"/>
              <a:t>‹#›</a:t>
            </a:fld>
            <a:endParaRPr lang="en-GB"/>
          </a:p>
        </p:txBody>
      </p:sp>
    </p:spTree>
    <p:extLst>
      <p:ext uri="{BB962C8B-B14F-4D97-AF65-F5344CB8AC3E}">
        <p14:creationId xmlns:p14="http://schemas.microsoft.com/office/powerpoint/2010/main" val="4089891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E84C-FBE3-4FBD-BB80-60DD2F7B6D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102E110-B81F-4505-8FB5-1DF3FF7772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DF59BFF-CDE8-420A-96DE-BA081B0B34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75A3759-1EBC-4E31-B0BB-494874DAC128}"/>
              </a:ext>
            </a:extLst>
          </p:cNvPr>
          <p:cNvSpPr>
            <a:spLocks noGrp="1"/>
          </p:cNvSpPr>
          <p:nvPr>
            <p:ph type="dt" sz="half" idx="10"/>
          </p:nvPr>
        </p:nvSpPr>
        <p:spPr/>
        <p:txBody>
          <a:bodyPr/>
          <a:lstStyle/>
          <a:p>
            <a:fld id="{65E6D518-7351-41AF-A53B-4710B3944D2D}" type="datetimeFigureOut">
              <a:rPr lang="en-GB" smtClean="0"/>
              <a:t>04/06/2026</a:t>
            </a:fld>
            <a:endParaRPr lang="en-GB"/>
          </a:p>
        </p:txBody>
      </p:sp>
      <p:sp>
        <p:nvSpPr>
          <p:cNvPr id="6" name="Footer Placeholder 5">
            <a:extLst>
              <a:ext uri="{FF2B5EF4-FFF2-40B4-BE49-F238E27FC236}">
                <a16:creationId xmlns:a16="http://schemas.microsoft.com/office/drawing/2014/main" id="{D3B59EE7-214E-4332-88DD-E5B61E67D6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74925BD-84A8-4D63-8F9A-2A14A2527453}"/>
              </a:ext>
            </a:extLst>
          </p:cNvPr>
          <p:cNvSpPr>
            <a:spLocks noGrp="1"/>
          </p:cNvSpPr>
          <p:nvPr>
            <p:ph type="sldNum" sz="quarter" idx="12"/>
          </p:nvPr>
        </p:nvSpPr>
        <p:spPr/>
        <p:txBody>
          <a:bodyPr/>
          <a:lstStyle/>
          <a:p>
            <a:fld id="{12E81757-1E45-4AB4-BA99-0123AD0828C2}" type="slidenum">
              <a:rPr lang="en-GB" smtClean="0"/>
              <a:t>‹#›</a:t>
            </a:fld>
            <a:endParaRPr lang="en-GB"/>
          </a:p>
        </p:txBody>
      </p:sp>
    </p:spTree>
    <p:extLst>
      <p:ext uri="{BB962C8B-B14F-4D97-AF65-F5344CB8AC3E}">
        <p14:creationId xmlns:p14="http://schemas.microsoft.com/office/powerpoint/2010/main" val="3652101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6583F3-E60C-4194-87A0-DA7E31C5E5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649714-18B6-4C91-9347-58B9050844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B62064-439C-45ED-9779-87A1383478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E6D518-7351-41AF-A53B-4710B3944D2D}" type="datetimeFigureOut">
              <a:rPr lang="en-GB" smtClean="0"/>
              <a:t>04/06/2026</a:t>
            </a:fld>
            <a:endParaRPr lang="en-GB"/>
          </a:p>
        </p:txBody>
      </p:sp>
      <p:sp>
        <p:nvSpPr>
          <p:cNvPr id="5" name="Footer Placeholder 4">
            <a:extLst>
              <a:ext uri="{FF2B5EF4-FFF2-40B4-BE49-F238E27FC236}">
                <a16:creationId xmlns:a16="http://schemas.microsoft.com/office/drawing/2014/main" id="{966E42F1-451C-4872-82D8-74B163DB06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D1298DF-5EF5-4940-8D75-140B00196A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81757-1E45-4AB4-BA99-0123AD0828C2}" type="slidenum">
              <a:rPr lang="en-GB" smtClean="0"/>
              <a:t>‹#›</a:t>
            </a:fld>
            <a:endParaRPr lang="en-GB"/>
          </a:p>
        </p:txBody>
      </p:sp>
    </p:spTree>
    <p:extLst>
      <p:ext uri="{BB962C8B-B14F-4D97-AF65-F5344CB8AC3E}">
        <p14:creationId xmlns:p14="http://schemas.microsoft.com/office/powerpoint/2010/main" val="26971186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B8B324-0634-F48F-5302-97C56860C0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2978442-F712-7107-A46F-E69891584D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4068BB-DD3F-BC27-CDED-EA89BBE0B5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781111-D0B7-4AB1-8126-35038A912141}" type="datetimeFigureOut">
              <a:rPr lang="en-GB" smtClean="0"/>
              <a:t>04/06/2026</a:t>
            </a:fld>
            <a:endParaRPr lang="en-GB"/>
          </a:p>
        </p:txBody>
      </p:sp>
      <p:sp>
        <p:nvSpPr>
          <p:cNvPr id="5" name="Footer Placeholder 4">
            <a:extLst>
              <a:ext uri="{FF2B5EF4-FFF2-40B4-BE49-F238E27FC236}">
                <a16:creationId xmlns:a16="http://schemas.microsoft.com/office/drawing/2014/main" id="{B57704EA-A275-21A0-031C-3EF1C28BC7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F282F17-11E1-6D0E-EF3E-1369EBB3E9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E216D4-FA19-443D-9854-F492548A2783}" type="slidenum">
              <a:rPr lang="en-GB" smtClean="0"/>
              <a:t>‹#›</a:t>
            </a:fld>
            <a:endParaRPr lang="en-GB"/>
          </a:p>
        </p:txBody>
      </p:sp>
    </p:spTree>
    <p:extLst>
      <p:ext uri="{BB962C8B-B14F-4D97-AF65-F5344CB8AC3E}">
        <p14:creationId xmlns:p14="http://schemas.microsoft.com/office/powerpoint/2010/main" val="1984189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www.phonicsshed.com/en-gb/" TargetMode="External"/><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s://teachcomputing.org/curriculum/"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insighttracking.com/" TargetMode="External"/><Relationship Id="rId2" Type="http://schemas.openxmlformats.org/officeDocument/2006/relationships/image" Target="../media/image46.jpe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aft.org/sites/default/files/periodicals/Rosenshine.pdf"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151361D6-439D-0497-5753-0A4453B23A8B}"/>
              </a:ext>
            </a:extLst>
          </p:cNvPr>
          <p:cNvPicPr>
            <a:picLocks noChangeAspect="1"/>
          </p:cNvPicPr>
          <p:nvPr/>
        </p:nvPicPr>
        <p:blipFill>
          <a:blip r:embed="rId2"/>
          <a:stretch>
            <a:fillRect/>
          </a:stretch>
        </p:blipFill>
        <p:spPr>
          <a:xfrm>
            <a:off x="2258785" y="0"/>
            <a:ext cx="7674429" cy="6858000"/>
          </a:xfrm>
          <a:prstGeom prst="rect">
            <a:avLst/>
          </a:prstGeom>
        </p:spPr>
      </p:pic>
    </p:spTree>
    <p:extLst>
      <p:ext uri="{BB962C8B-B14F-4D97-AF65-F5344CB8AC3E}">
        <p14:creationId xmlns:p14="http://schemas.microsoft.com/office/powerpoint/2010/main" val="2395967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D6A1F1A-90FE-42C6-9CCD-1AFFC92BBD7C}"/>
              </a:ext>
            </a:extLst>
          </p:cNvPr>
          <p:cNvPicPr>
            <a:picLocks noChangeAspect="1"/>
          </p:cNvPicPr>
          <p:nvPr/>
        </p:nvPicPr>
        <p:blipFill>
          <a:blip r:embed="rId2"/>
          <a:stretch>
            <a:fillRect/>
          </a:stretch>
        </p:blipFill>
        <p:spPr>
          <a:xfrm rot="5400000">
            <a:off x="2745064" y="-2407938"/>
            <a:ext cx="6701875" cy="11430666"/>
          </a:xfrm>
          <a:prstGeom prst="rect">
            <a:avLst/>
          </a:prstGeom>
        </p:spPr>
      </p:pic>
    </p:spTree>
    <p:extLst>
      <p:ext uri="{BB962C8B-B14F-4D97-AF65-F5344CB8AC3E}">
        <p14:creationId xmlns:p14="http://schemas.microsoft.com/office/powerpoint/2010/main" val="313427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3182BC-2279-4589-9AEF-26DE962A4D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5819" y="63404"/>
            <a:ext cx="9610037" cy="6794596"/>
          </a:xfrm>
          <a:prstGeom prst="rect">
            <a:avLst/>
          </a:prstGeom>
        </p:spPr>
      </p:pic>
    </p:spTree>
    <p:extLst>
      <p:ext uri="{BB962C8B-B14F-4D97-AF65-F5344CB8AC3E}">
        <p14:creationId xmlns:p14="http://schemas.microsoft.com/office/powerpoint/2010/main" val="3941478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04C1A6E-A0E7-41D9-9070-045749FEA137}"/>
              </a:ext>
            </a:extLst>
          </p:cNvPr>
          <p:cNvSpPr/>
          <p:nvPr/>
        </p:nvSpPr>
        <p:spPr>
          <a:xfrm>
            <a:off x="119270" y="0"/>
            <a:ext cx="11251095" cy="6155531"/>
          </a:xfrm>
          <a:prstGeom prst="rect">
            <a:avLst/>
          </a:prstGeom>
        </p:spPr>
        <p:txBody>
          <a:bodyPr wrap="square" lIns="91440" tIns="45720" rIns="91440" bIns="45720" anchor="t">
            <a:spAutoFit/>
          </a:bodyPr>
          <a:lstStyle/>
          <a:p>
            <a:pPr>
              <a:spcAft>
                <a:spcPts val="500"/>
              </a:spcAft>
            </a:pPr>
            <a:r>
              <a:rPr lang="en-GB" sz="2000" b="1" kern="1400">
                <a:ln>
                  <a:noFill/>
                </a:ln>
                <a:solidFill>
                  <a:srgbClr val="00B0F0"/>
                </a:solidFill>
                <a:effectLst/>
                <a:latin typeface="Calibri"/>
                <a:cs typeface="Calibri"/>
              </a:rPr>
              <a:t>Retrieval Practice </a:t>
            </a:r>
            <a:r>
              <a:rPr lang="en-GB" kern="1400">
                <a:solidFill>
                  <a:srgbClr val="000000"/>
                </a:solidFill>
                <a:latin typeface="Calibri"/>
                <a:cs typeface="Calibri"/>
              </a:rPr>
              <a:t>is part of every lesson that is taught in our school. The expectation from every teacher that they incorporate an aspect of retrieval into their lesson and this must include objectives from last week, last term and last year, which should be seen in the teachers planning. </a:t>
            </a:r>
            <a:r>
              <a:rPr lang="en-GB" b="1" kern="1400">
                <a:solidFill>
                  <a:srgbClr val="000000"/>
                </a:solidFill>
                <a:latin typeface="Calibri"/>
                <a:cs typeface="Calibri"/>
              </a:rPr>
              <a:t>Retrieval Practice </a:t>
            </a:r>
            <a:r>
              <a:rPr lang="en-GB" kern="1400">
                <a:solidFill>
                  <a:srgbClr val="000000"/>
                </a:solidFill>
                <a:latin typeface="Calibri"/>
                <a:cs typeface="Calibri"/>
              </a:rPr>
              <a:t>is supposed to be short (no more than five minutes), immediate feedback and enable the children to retrieve previously taught information independently where the child reconstructs something they have learned previously from memory and thinking about it right now. Therefore, our children take part in mini-quizzes (</a:t>
            </a:r>
            <a:r>
              <a:rPr lang="en-GB" kern="1400" err="1">
                <a:solidFill>
                  <a:srgbClr val="000000"/>
                </a:solidFill>
                <a:latin typeface="Calibri"/>
                <a:cs typeface="Calibri"/>
              </a:rPr>
              <a:t>Sotola</a:t>
            </a:r>
            <a:r>
              <a:rPr lang="en-GB" kern="1400">
                <a:solidFill>
                  <a:srgbClr val="000000"/>
                </a:solidFill>
                <a:latin typeface="Calibri"/>
                <a:cs typeface="Calibri"/>
              </a:rPr>
              <a:t> &amp; </a:t>
            </a:r>
            <a:r>
              <a:rPr lang="en-GB" kern="1400" err="1">
                <a:solidFill>
                  <a:srgbClr val="000000"/>
                </a:solidFill>
                <a:latin typeface="Calibri"/>
                <a:cs typeface="Calibri"/>
              </a:rPr>
              <a:t>Credé</a:t>
            </a:r>
            <a:r>
              <a:rPr lang="en-GB" kern="1400">
                <a:solidFill>
                  <a:srgbClr val="000000"/>
                </a:solidFill>
                <a:latin typeface="Calibri"/>
                <a:cs typeface="Calibri"/>
              </a:rPr>
              <a:t> (2020)) and retrieval activities to strengthen their memory. These activities involve everyone and can include: </a:t>
            </a:r>
            <a:endParaRPr lang="en-GB" sz="1100" kern="1400">
              <a:ln>
                <a:noFill/>
              </a:ln>
              <a:solidFill>
                <a:srgbClr val="000000"/>
              </a:solidFill>
              <a:effectLst/>
              <a:latin typeface="Comic Sans MS" panose="030F0702030302020204" pitchFamily="66" charset="0"/>
            </a:endParaRPr>
          </a:p>
          <a:p>
            <a:pPr marL="359410" indent="-359410">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Make checking accurate and easy; whiteboards are great for this!</a:t>
            </a:r>
            <a:endParaRPr lang="en-GB" sz="1100" kern="1400">
              <a:ln>
                <a:noFill/>
              </a:ln>
              <a:solidFill>
                <a:srgbClr val="000000"/>
              </a:solidFill>
              <a:effectLst/>
              <a:latin typeface="Comic Sans MS" panose="030F0702030302020204" pitchFamily="66" charset="0"/>
            </a:endParaRPr>
          </a:p>
          <a:p>
            <a:pPr marL="359410" indent="-359410">
              <a:spcAft>
                <a:spcPts val="500"/>
              </a:spcAft>
            </a:pPr>
            <a:r>
              <a:rPr lang="en-GB" sz="1100" kern="1400">
                <a:ln>
                  <a:noFill/>
                </a:ln>
                <a:solidFill>
                  <a:srgbClr val="000000"/>
                </a:solidFill>
                <a:effectLst/>
                <a:latin typeface="Symbol"/>
                <a:sym typeface="Symbol"/>
              </a:rPr>
              <a:t>¨</a:t>
            </a:r>
            <a:r>
              <a:rPr lang="en-GB" sz="1100" kern="1400">
                <a:ln>
                  <a:noFill/>
                </a:ln>
                <a:solidFill>
                  <a:srgbClr val="000000"/>
                </a:solidFill>
                <a:effectLst/>
                <a:latin typeface="Comic Sans MS"/>
              </a:rPr>
              <a:t> </a:t>
            </a:r>
            <a:r>
              <a:rPr lang="en-GB" kern="1400">
                <a:solidFill>
                  <a:srgbClr val="000000"/>
                </a:solidFill>
                <a:latin typeface="Calibri"/>
                <a:cs typeface="Calibri"/>
              </a:rPr>
              <a:t>Quick fire quizzes e.g. paper, Socrative, labelling a picture, paired quiz</a:t>
            </a:r>
            <a:endParaRPr lang="en-GB" kern="1400">
              <a:ln>
                <a:noFill/>
              </a:ln>
              <a:solidFill>
                <a:srgbClr val="000000"/>
              </a:solidFill>
              <a:effectLst/>
              <a:latin typeface="Calibri"/>
              <a:cs typeface="Calibri"/>
            </a:endParaRPr>
          </a:p>
          <a:p>
            <a:pPr marL="359410" indent="-359410">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Keep it generative</a:t>
            </a:r>
            <a:endParaRPr lang="en-GB" sz="1100" kern="1400">
              <a:ln>
                <a:noFill/>
              </a:ln>
              <a:solidFill>
                <a:srgbClr val="000000"/>
              </a:solidFill>
              <a:effectLst/>
              <a:latin typeface="Comic Sans MS" panose="030F0702030302020204" pitchFamily="66" charset="0"/>
            </a:endParaRPr>
          </a:p>
          <a:p>
            <a:pPr marL="359410" indent="-359410">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Make it time and workload efficient</a:t>
            </a:r>
            <a:endParaRPr lang="en-GB" sz="1100" kern="1400">
              <a:ln>
                <a:noFill/>
              </a:ln>
              <a:solidFill>
                <a:srgbClr val="000000"/>
              </a:solidFill>
              <a:effectLst/>
              <a:latin typeface="Comic Sans MS" panose="030F0702030302020204" pitchFamily="66" charset="0"/>
            </a:endParaRPr>
          </a:p>
          <a:p>
            <a:pPr marL="359410" indent="-359410">
              <a:spcAft>
                <a:spcPts val="500"/>
              </a:spcAft>
            </a:pPr>
            <a:r>
              <a:rPr lang="en-GB" sz="1100" kern="1400">
                <a:ln>
                  <a:noFill/>
                </a:ln>
                <a:solidFill>
                  <a:srgbClr val="000000"/>
                </a:solidFill>
                <a:effectLst/>
                <a:latin typeface="Symbol"/>
                <a:sym typeface="Symbol"/>
              </a:rPr>
              <a:t>¨</a:t>
            </a:r>
            <a:r>
              <a:rPr lang="en-GB" sz="1100" kern="1400">
                <a:ln>
                  <a:noFill/>
                </a:ln>
                <a:solidFill>
                  <a:srgbClr val="000000"/>
                </a:solidFill>
                <a:effectLst/>
                <a:latin typeface="Comic Sans MS"/>
              </a:rPr>
              <a:t> </a:t>
            </a:r>
            <a:r>
              <a:rPr lang="en-GB" kern="1400">
                <a:solidFill>
                  <a:srgbClr val="000000"/>
                </a:solidFill>
                <a:latin typeface="Calibri"/>
                <a:cs typeface="Calibri"/>
              </a:rPr>
              <a:t>Specify the knowledge</a:t>
            </a:r>
            <a:endParaRPr lang="en-GB" sz="1100" kern="1400">
              <a:ln>
                <a:noFill/>
              </a:ln>
              <a:solidFill>
                <a:srgbClr val="000000"/>
              </a:solidFill>
              <a:effectLst/>
              <a:latin typeface="Calibri"/>
              <a:cs typeface="Calibri"/>
            </a:endParaRPr>
          </a:p>
          <a:p>
            <a:pPr marL="359410" indent="-359410">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Self explanation</a:t>
            </a:r>
            <a:endParaRPr lang="en-GB" sz="1100" kern="1400">
              <a:ln>
                <a:noFill/>
              </a:ln>
              <a:solidFill>
                <a:srgbClr val="000000"/>
              </a:solidFill>
              <a:effectLst/>
              <a:latin typeface="Comic Sans MS" panose="030F0702030302020204" pitchFamily="66" charset="0"/>
            </a:endParaRPr>
          </a:p>
          <a:p>
            <a:pPr marL="359410" indent="-359410">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Tell the story; analysing and connecting images</a:t>
            </a:r>
            <a:endParaRPr lang="en-GB" sz="1100" kern="1400">
              <a:ln>
                <a:noFill/>
              </a:ln>
              <a:solidFill>
                <a:srgbClr val="000000"/>
              </a:solidFill>
              <a:effectLst/>
              <a:latin typeface="Comic Sans MS" panose="030F0702030302020204" pitchFamily="66" charset="0"/>
            </a:endParaRPr>
          </a:p>
          <a:p>
            <a:pPr marL="359410" indent="-359410">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Summarising (in 15/45/100 words)</a:t>
            </a:r>
            <a:endParaRPr lang="en-GB" sz="1100" kern="1400">
              <a:ln>
                <a:noFill/>
              </a:ln>
              <a:solidFill>
                <a:srgbClr val="000000"/>
              </a:solidFill>
              <a:effectLst/>
              <a:latin typeface="Comic Sans MS" panose="030F0702030302020204" pitchFamily="66" charset="0"/>
            </a:endParaRPr>
          </a:p>
          <a:p>
            <a:pPr marL="359410" indent="-359410">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Challenge grids</a:t>
            </a:r>
            <a:endParaRPr lang="en-GB" sz="1100" kern="1400">
              <a:ln>
                <a:noFill/>
              </a:ln>
              <a:solidFill>
                <a:srgbClr val="000000"/>
              </a:solidFill>
              <a:effectLst/>
              <a:latin typeface="Comic Sans MS" panose="030F0702030302020204" pitchFamily="66" charset="0"/>
            </a:endParaRPr>
          </a:p>
          <a:p>
            <a:pPr marL="359410" indent="-359410">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Flashcards</a:t>
            </a:r>
            <a:endParaRPr lang="en-GB" sz="1100" kern="1400">
              <a:ln>
                <a:noFill/>
              </a:ln>
              <a:solidFill>
                <a:srgbClr val="000000"/>
              </a:solidFill>
              <a:effectLst/>
              <a:latin typeface="Comic Sans MS" panose="030F0702030302020204" pitchFamily="66" charset="0"/>
            </a:endParaRPr>
          </a:p>
          <a:p>
            <a:pPr marL="359410" indent="-359410">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Draw what you remember</a:t>
            </a:r>
            <a:endParaRPr lang="en-GB" sz="1100" kern="1400">
              <a:ln>
                <a:noFill/>
              </a:ln>
              <a:solidFill>
                <a:srgbClr val="000000"/>
              </a:solidFill>
              <a:effectLst/>
              <a:latin typeface="Comic Sans MS" panose="030F0702030302020204" pitchFamily="66" charset="0"/>
            </a:endParaRPr>
          </a:p>
          <a:p>
            <a:pPr marL="359410" indent="-359410">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Orally explaining to a peer, teacher or teaching assistant </a:t>
            </a:r>
            <a:endParaRPr lang="en-GB" sz="1100" kern="1400">
              <a:ln>
                <a:noFill/>
              </a:ln>
              <a:solidFill>
                <a:srgbClr val="000000"/>
              </a:solidFill>
              <a:effectLst/>
              <a:latin typeface="Comic Sans MS" panose="030F0702030302020204" pitchFamily="66" charset="0"/>
            </a:endParaRPr>
          </a:p>
        </p:txBody>
      </p:sp>
      <p:pic>
        <p:nvPicPr>
          <p:cNvPr id="5" name="Picture 4">
            <a:extLst>
              <a:ext uri="{FF2B5EF4-FFF2-40B4-BE49-F238E27FC236}">
                <a16:creationId xmlns:a16="http://schemas.microsoft.com/office/drawing/2014/main" id="{187B7D70-9E8D-06A9-3647-45CAAC4FB60B}"/>
              </a:ext>
            </a:extLst>
          </p:cNvPr>
          <p:cNvPicPr>
            <a:picLocks noChangeAspect="1"/>
          </p:cNvPicPr>
          <p:nvPr/>
        </p:nvPicPr>
        <p:blipFill rotWithShape="1">
          <a:blip r:embed="rId2"/>
          <a:srcRect l="5867" t="6699" r="14933" b="7655"/>
          <a:stretch/>
        </p:blipFill>
        <p:spPr>
          <a:xfrm>
            <a:off x="5634733" y="2762635"/>
            <a:ext cx="6436846" cy="3911857"/>
          </a:xfrm>
          <a:prstGeom prst="rect">
            <a:avLst/>
          </a:prstGeom>
        </p:spPr>
      </p:pic>
    </p:spTree>
    <p:extLst>
      <p:ext uri="{BB962C8B-B14F-4D97-AF65-F5344CB8AC3E}">
        <p14:creationId xmlns:p14="http://schemas.microsoft.com/office/powerpoint/2010/main" val="3901303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A915889-1B8F-47DB-9989-1CBE1EB72B2C}"/>
              </a:ext>
            </a:extLst>
          </p:cNvPr>
          <p:cNvPicPr>
            <a:picLocks noChangeAspect="1"/>
          </p:cNvPicPr>
          <p:nvPr/>
        </p:nvPicPr>
        <p:blipFill>
          <a:blip r:embed="rId2"/>
          <a:stretch>
            <a:fillRect/>
          </a:stretch>
        </p:blipFill>
        <p:spPr>
          <a:xfrm>
            <a:off x="5444195" y="2205889"/>
            <a:ext cx="6444472" cy="4545316"/>
          </a:xfrm>
          <a:prstGeom prst="rect">
            <a:avLst/>
          </a:prstGeom>
        </p:spPr>
      </p:pic>
      <p:pic>
        <p:nvPicPr>
          <p:cNvPr id="4" name="Picture 2" descr="Spring Term - 7th March 2022 | Walton-le-Dale High School">
            <a:extLst>
              <a:ext uri="{FF2B5EF4-FFF2-40B4-BE49-F238E27FC236}">
                <a16:creationId xmlns:a16="http://schemas.microsoft.com/office/drawing/2014/main" id="{CE0390CB-C4BE-BFAB-CB96-AA12B0F250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965" y="106511"/>
            <a:ext cx="6645275"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extLst>
      <p:ext uri="{BB962C8B-B14F-4D97-AF65-F5344CB8AC3E}">
        <p14:creationId xmlns:p14="http://schemas.microsoft.com/office/powerpoint/2010/main" val="2029360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Supporting pupils with SEND during testing… | Research Schools Network">
            <a:extLst>
              <a:ext uri="{FF2B5EF4-FFF2-40B4-BE49-F238E27FC236}">
                <a16:creationId xmlns:a16="http://schemas.microsoft.com/office/drawing/2014/main" id="{A349E944-85AA-4D53-B141-92BA39957B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760" y="128808"/>
            <a:ext cx="664527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6147" name="Picture 3" descr="The 'five-a-day' principle | Crick Software">
            <a:extLst>
              <a:ext uri="{FF2B5EF4-FFF2-40B4-BE49-F238E27FC236}">
                <a16:creationId xmlns:a16="http://schemas.microsoft.com/office/drawing/2014/main" id="{3B5175D5-A9FF-4393-B462-7845694CAB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3327" y="1186083"/>
            <a:ext cx="6319838" cy="535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extLst>
      <p:ext uri="{BB962C8B-B14F-4D97-AF65-F5344CB8AC3E}">
        <p14:creationId xmlns:p14="http://schemas.microsoft.com/office/powerpoint/2010/main" val="1852538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child development&#10;&#10;Description automatically generated">
            <a:extLst>
              <a:ext uri="{FF2B5EF4-FFF2-40B4-BE49-F238E27FC236}">
                <a16:creationId xmlns:a16="http://schemas.microsoft.com/office/drawing/2014/main" id="{9AE8F0FB-84DC-0380-B20F-CEDD620777D8}"/>
              </a:ext>
            </a:extLst>
          </p:cNvPr>
          <p:cNvPicPr>
            <a:picLocks noChangeAspect="1"/>
          </p:cNvPicPr>
          <p:nvPr/>
        </p:nvPicPr>
        <p:blipFill>
          <a:blip r:embed="rId2"/>
          <a:stretch>
            <a:fillRect/>
          </a:stretch>
        </p:blipFill>
        <p:spPr>
          <a:xfrm>
            <a:off x="1245080" y="78377"/>
            <a:ext cx="9241765" cy="6543094"/>
          </a:xfrm>
          <a:prstGeom prst="rect">
            <a:avLst/>
          </a:prstGeom>
        </p:spPr>
      </p:pic>
    </p:spTree>
    <p:extLst>
      <p:ext uri="{BB962C8B-B14F-4D97-AF65-F5344CB8AC3E}">
        <p14:creationId xmlns:p14="http://schemas.microsoft.com/office/powerpoint/2010/main" val="2098122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24798C-B65C-F473-FB8D-D445B9876157}"/>
              </a:ext>
            </a:extLst>
          </p:cNvPr>
          <p:cNvPicPr>
            <a:picLocks noChangeAspect="1"/>
          </p:cNvPicPr>
          <p:nvPr/>
        </p:nvPicPr>
        <p:blipFill>
          <a:blip r:embed="rId2"/>
          <a:stretch>
            <a:fillRect/>
          </a:stretch>
        </p:blipFill>
        <p:spPr>
          <a:xfrm>
            <a:off x="130628" y="0"/>
            <a:ext cx="11473543" cy="5926066"/>
          </a:xfrm>
          <a:prstGeom prst="rect">
            <a:avLst/>
          </a:prstGeom>
        </p:spPr>
      </p:pic>
    </p:spTree>
    <p:extLst>
      <p:ext uri="{BB962C8B-B14F-4D97-AF65-F5344CB8AC3E}">
        <p14:creationId xmlns:p14="http://schemas.microsoft.com/office/powerpoint/2010/main" val="2388869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Lesson Evaluation 1 – The Frayer Model | DJG Teaching">
            <a:extLst>
              <a:ext uri="{FF2B5EF4-FFF2-40B4-BE49-F238E27FC236}">
                <a16:creationId xmlns:a16="http://schemas.microsoft.com/office/drawing/2014/main" id="{C006F579-11F6-40DC-9C7E-C46E5C7281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6658" y="2800833"/>
            <a:ext cx="3246438"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3" name="Rectangle 2">
            <a:extLst>
              <a:ext uri="{FF2B5EF4-FFF2-40B4-BE49-F238E27FC236}">
                <a16:creationId xmlns:a16="http://schemas.microsoft.com/office/drawing/2014/main" id="{EB7D477F-2C7B-439D-9AF5-62B29BAADA28}"/>
              </a:ext>
            </a:extLst>
          </p:cNvPr>
          <p:cNvSpPr/>
          <p:nvPr/>
        </p:nvSpPr>
        <p:spPr>
          <a:xfrm>
            <a:off x="120767" y="137146"/>
            <a:ext cx="10979253" cy="5429692"/>
          </a:xfrm>
          <a:prstGeom prst="rect">
            <a:avLst/>
          </a:prstGeom>
        </p:spPr>
        <p:txBody>
          <a:bodyPr wrap="square">
            <a:spAutoFit/>
          </a:bodyPr>
          <a:lstStyle/>
          <a:p>
            <a:pPr>
              <a:spcAft>
                <a:spcPts val="500"/>
              </a:spcAft>
            </a:pPr>
            <a:r>
              <a:rPr lang="en-GB" sz="2000" b="1" kern="1400" dirty="0">
                <a:ln>
                  <a:noFill/>
                </a:ln>
                <a:solidFill>
                  <a:srgbClr val="00B0F0"/>
                </a:solidFill>
                <a:effectLst/>
                <a:latin typeface="Calibri" panose="020F0502020204030204" pitchFamily="34" charset="0"/>
              </a:rPr>
              <a:t>Vocabulary</a:t>
            </a:r>
            <a:endParaRPr lang="en-GB" sz="1100" kern="1400" dirty="0">
              <a:ln>
                <a:noFill/>
              </a:ln>
              <a:solidFill>
                <a:srgbClr val="00B0F0"/>
              </a:solidFill>
              <a:effectLst/>
              <a:latin typeface="Comic Sans MS" panose="030F0702030302020204" pitchFamily="66" charset="0"/>
            </a:endParaRPr>
          </a:p>
          <a:p>
            <a:pPr>
              <a:spcAft>
                <a:spcPts val="500"/>
              </a:spcAft>
            </a:pPr>
            <a:r>
              <a:rPr lang="en-GB" kern="1400" dirty="0">
                <a:solidFill>
                  <a:srgbClr val="000000"/>
                </a:solidFill>
                <a:latin typeface="Calibri" panose="020F0502020204030204" pitchFamily="34" charset="0"/>
              </a:rPr>
              <a:t>We teach </a:t>
            </a:r>
            <a:r>
              <a:rPr lang="en-GB" b="1" kern="1400" dirty="0">
                <a:solidFill>
                  <a:srgbClr val="000000"/>
                </a:solidFill>
                <a:latin typeface="Calibri" panose="020F0502020204030204" pitchFamily="34" charset="0"/>
              </a:rPr>
              <a:t>vocabulary </a:t>
            </a:r>
            <a:r>
              <a:rPr lang="en-GB" kern="1400" dirty="0">
                <a:solidFill>
                  <a:srgbClr val="000000"/>
                </a:solidFill>
                <a:latin typeface="Calibri" panose="020F0502020204030204" pitchFamily="34" charset="0"/>
              </a:rPr>
              <a:t>explicitly, incidentally and through cultivating ‘word consciousness’ (Quigley 2021). Throughout our curriculum children will encounter carefully chosen subject specific vocabulary (often tier 2) in a variety of ways. Our planning explicitly states which vocabulary the children will be working on either in that lesson or over the course of the half-term. </a:t>
            </a:r>
            <a:endParaRPr lang="en-GB" sz="1100" kern="1400" dirty="0">
              <a:ln>
                <a:noFill/>
              </a:ln>
              <a:solidFill>
                <a:srgbClr val="000000"/>
              </a:solidFill>
              <a:effectLst/>
              <a:latin typeface="Comic Sans MS" panose="030F0702030302020204" pitchFamily="66" charset="0"/>
            </a:endParaRPr>
          </a:p>
          <a:p>
            <a:pPr>
              <a:spcAft>
                <a:spcPts val="500"/>
              </a:spcAft>
            </a:pPr>
            <a:r>
              <a:rPr lang="en-GB" kern="1400" dirty="0">
                <a:solidFill>
                  <a:srgbClr val="000000"/>
                </a:solidFill>
                <a:latin typeface="Calibri" panose="020F0502020204030204" pitchFamily="34" charset="0"/>
              </a:rPr>
              <a:t>In all lessons we are explicit with the vocabulary we are teaching, when children are introduced to new vocabulary. Words must be used in context and children are encouraged to explore the etymology (word history), morphology (word parts), word families, synonyms/antonyms and ways to remember the word or concept. Teachers use:</a:t>
            </a:r>
            <a:endParaRPr lang="en-GB" sz="1100" kern="1400" dirty="0">
              <a:ln>
                <a:noFill/>
              </a:ln>
              <a:solidFill>
                <a:srgbClr val="000000"/>
              </a:solidFill>
              <a:effectLst/>
              <a:latin typeface="Comic Sans MS" panose="030F0702030302020204" pitchFamily="66" charset="0"/>
            </a:endParaRPr>
          </a:p>
          <a:p>
            <a:pPr marL="359994" indent="-359994">
              <a:spcAft>
                <a:spcPts val="500"/>
              </a:spcAft>
            </a:pPr>
            <a:r>
              <a:rPr lang="en-GB" sz="1100" kern="1400" dirty="0">
                <a:ln>
                  <a:noFill/>
                </a:ln>
                <a:solidFill>
                  <a:srgbClr val="000000"/>
                </a:solidFill>
                <a:effectLst/>
                <a:latin typeface="Symbol" panose="05050102010706020507" pitchFamily="18" charset="2"/>
              </a:rPr>
              <a:t>¨</a:t>
            </a:r>
            <a:r>
              <a:rPr lang="en-GB" sz="1100" kern="1400" dirty="0">
                <a:ln>
                  <a:noFill/>
                </a:ln>
                <a:solidFill>
                  <a:srgbClr val="000000"/>
                </a:solidFill>
                <a:effectLst/>
                <a:latin typeface="Comic Sans MS" panose="030F0702030302020204" pitchFamily="66" charset="0"/>
              </a:rPr>
              <a:t> </a:t>
            </a:r>
            <a:r>
              <a:rPr lang="en-GB" kern="1400" dirty="0">
                <a:solidFill>
                  <a:srgbClr val="000000"/>
                </a:solidFill>
                <a:latin typeface="Calibri" panose="020F0502020204030204" pitchFamily="34" charset="0"/>
              </a:rPr>
              <a:t>The Frayer Model</a:t>
            </a:r>
            <a:endParaRPr lang="en-GB" sz="1100" kern="1400" dirty="0">
              <a:ln>
                <a:noFill/>
              </a:ln>
              <a:solidFill>
                <a:srgbClr val="000000"/>
              </a:solidFill>
              <a:effectLst/>
              <a:latin typeface="Comic Sans MS" panose="030F0702030302020204" pitchFamily="66" charset="0"/>
            </a:endParaRPr>
          </a:p>
          <a:p>
            <a:pPr marL="359994" indent="-359994">
              <a:spcAft>
                <a:spcPts val="500"/>
              </a:spcAft>
            </a:pPr>
            <a:r>
              <a:rPr lang="en-GB" sz="1100" kern="1400" dirty="0">
                <a:ln>
                  <a:noFill/>
                </a:ln>
                <a:solidFill>
                  <a:srgbClr val="000000"/>
                </a:solidFill>
                <a:effectLst/>
                <a:latin typeface="Symbol" panose="05050102010706020507" pitchFamily="18" charset="2"/>
              </a:rPr>
              <a:t>¨</a:t>
            </a:r>
            <a:r>
              <a:rPr lang="en-GB" sz="1100" kern="1400" dirty="0">
                <a:ln>
                  <a:noFill/>
                </a:ln>
                <a:solidFill>
                  <a:srgbClr val="000000"/>
                </a:solidFill>
                <a:effectLst/>
                <a:latin typeface="Comic Sans MS" panose="030F0702030302020204" pitchFamily="66" charset="0"/>
              </a:rPr>
              <a:t> </a:t>
            </a:r>
            <a:r>
              <a:rPr lang="en-GB" kern="1400" dirty="0">
                <a:solidFill>
                  <a:srgbClr val="000000"/>
                </a:solidFill>
                <a:latin typeface="Calibri" panose="020F0502020204030204" pitchFamily="34" charset="0"/>
              </a:rPr>
              <a:t>Play words games</a:t>
            </a:r>
            <a:endParaRPr lang="en-GB" sz="1100" kern="1400" dirty="0">
              <a:ln>
                <a:noFill/>
              </a:ln>
              <a:solidFill>
                <a:srgbClr val="000000"/>
              </a:solidFill>
              <a:effectLst/>
              <a:latin typeface="Comic Sans MS" panose="030F0702030302020204" pitchFamily="66" charset="0"/>
            </a:endParaRPr>
          </a:p>
          <a:p>
            <a:pPr marL="359994" indent="-359994">
              <a:spcAft>
                <a:spcPts val="500"/>
              </a:spcAft>
            </a:pPr>
            <a:r>
              <a:rPr lang="en-GB" sz="1100" kern="1400" dirty="0">
                <a:ln>
                  <a:noFill/>
                </a:ln>
                <a:solidFill>
                  <a:srgbClr val="000000"/>
                </a:solidFill>
                <a:effectLst/>
                <a:latin typeface="Symbol" panose="05050102010706020507" pitchFamily="18" charset="2"/>
              </a:rPr>
              <a:t>¨</a:t>
            </a:r>
            <a:r>
              <a:rPr lang="en-GB" sz="1100" kern="1400" dirty="0">
                <a:ln>
                  <a:noFill/>
                </a:ln>
                <a:solidFill>
                  <a:srgbClr val="000000"/>
                </a:solidFill>
                <a:effectLst/>
                <a:latin typeface="Comic Sans MS" panose="030F0702030302020204" pitchFamily="66" charset="0"/>
              </a:rPr>
              <a:t> </a:t>
            </a:r>
            <a:r>
              <a:rPr lang="en-GB" kern="1400" dirty="0">
                <a:solidFill>
                  <a:srgbClr val="000000"/>
                </a:solidFill>
                <a:latin typeface="Calibri" panose="020F0502020204030204" pitchFamily="34" charset="0"/>
              </a:rPr>
              <a:t>Use dictionary and thesaurus</a:t>
            </a:r>
            <a:endParaRPr lang="en-GB" sz="1100" kern="1400" dirty="0">
              <a:ln>
                <a:noFill/>
              </a:ln>
              <a:solidFill>
                <a:srgbClr val="000000"/>
              </a:solidFill>
              <a:effectLst/>
              <a:latin typeface="Comic Sans MS" panose="030F0702030302020204" pitchFamily="66" charset="0"/>
            </a:endParaRPr>
          </a:p>
          <a:p>
            <a:pPr marL="359994" indent="-359994">
              <a:spcAft>
                <a:spcPts val="500"/>
              </a:spcAft>
            </a:pPr>
            <a:r>
              <a:rPr lang="en-GB" sz="1100" kern="1400" dirty="0">
                <a:ln>
                  <a:noFill/>
                </a:ln>
                <a:solidFill>
                  <a:srgbClr val="000000"/>
                </a:solidFill>
                <a:effectLst/>
                <a:latin typeface="Symbol" panose="05050102010706020507" pitchFamily="18" charset="2"/>
              </a:rPr>
              <a:t>¨</a:t>
            </a:r>
            <a:r>
              <a:rPr lang="en-GB" sz="1100" kern="1400" dirty="0">
                <a:ln>
                  <a:noFill/>
                </a:ln>
                <a:solidFill>
                  <a:srgbClr val="000000"/>
                </a:solidFill>
                <a:effectLst/>
                <a:latin typeface="Comic Sans MS" panose="030F0702030302020204" pitchFamily="66" charset="0"/>
              </a:rPr>
              <a:t> </a:t>
            </a:r>
            <a:r>
              <a:rPr lang="en-GB" kern="1400" dirty="0">
                <a:solidFill>
                  <a:srgbClr val="000000"/>
                </a:solidFill>
                <a:latin typeface="Calibri" panose="020F0502020204030204" pitchFamily="34" charset="0"/>
              </a:rPr>
              <a:t>Flashcards</a:t>
            </a:r>
            <a:endParaRPr lang="en-GB" sz="1100" kern="1400" dirty="0">
              <a:ln>
                <a:noFill/>
              </a:ln>
              <a:solidFill>
                <a:srgbClr val="000000"/>
              </a:solidFill>
              <a:effectLst/>
              <a:latin typeface="Comic Sans MS" panose="030F0702030302020204" pitchFamily="66" charset="0"/>
            </a:endParaRPr>
          </a:p>
          <a:p>
            <a:pPr marL="359994" indent="-359994">
              <a:spcAft>
                <a:spcPts val="500"/>
              </a:spcAft>
            </a:pPr>
            <a:r>
              <a:rPr lang="en-GB" sz="1100" kern="1400" dirty="0">
                <a:ln>
                  <a:noFill/>
                </a:ln>
                <a:solidFill>
                  <a:srgbClr val="000000"/>
                </a:solidFill>
                <a:effectLst/>
                <a:latin typeface="Symbol" panose="05050102010706020507" pitchFamily="18" charset="2"/>
              </a:rPr>
              <a:t>¨</a:t>
            </a:r>
            <a:r>
              <a:rPr lang="en-GB" sz="1100" kern="1400" dirty="0">
                <a:ln>
                  <a:noFill/>
                </a:ln>
                <a:solidFill>
                  <a:srgbClr val="000000"/>
                </a:solidFill>
                <a:effectLst/>
                <a:latin typeface="Comic Sans MS" panose="030F0702030302020204" pitchFamily="66" charset="0"/>
              </a:rPr>
              <a:t> </a:t>
            </a:r>
            <a:r>
              <a:rPr lang="en-GB" kern="1400" dirty="0">
                <a:solidFill>
                  <a:srgbClr val="000000"/>
                </a:solidFill>
                <a:latin typeface="Calibri" panose="020F0502020204030204" pitchFamily="34" charset="0"/>
              </a:rPr>
              <a:t>Practising new words in conversation</a:t>
            </a:r>
            <a:endParaRPr lang="en-GB" sz="1100" kern="1400" dirty="0">
              <a:ln>
                <a:noFill/>
              </a:ln>
              <a:solidFill>
                <a:srgbClr val="000000"/>
              </a:solidFill>
              <a:effectLst/>
              <a:latin typeface="Comic Sans MS" panose="030F0702030302020204" pitchFamily="66" charset="0"/>
            </a:endParaRPr>
          </a:p>
          <a:p>
            <a:pPr marL="359994" indent="-359994">
              <a:spcAft>
                <a:spcPts val="500"/>
              </a:spcAft>
            </a:pPr>
            <a:r>
              <a:rPr lang="en-GB" sz="1100" kern="1400" dirty="0">
                <a:ln>
                  <a:noFill/>
                </a:ln>
                <a:solidFill>
                  <a:srgbClr val="000000"/>
                </a:solidFill>
                <a:effectLst/>
                <a:latin typeface="Symbol" panose="05050102010706020507" pitchFamily="18" charset="2"/>
              </a:rPr>
              <a:t>¨</a:t>
            </a:r>
            <a:r>
              <a:rPr lang="en-GB" sz="1100" kern="1400" dirty="0">
                <a:ln>
                  <a:noFill/>
                </a:ln>
                <a:solidFill>
                  <a:srgbClr val="000000"/>
                </a:solidFill>
                <a:effectLst/>
                <a:latin typeface="Comic Sans MS" panose="030F0702030302020204" pitchFamily="66" charset="0"/>
              </a:rPr>
              <a:t> </a:t>
            </a:r>
            <a:r>
              <a:rPr lang="en-GB" kern="1400" dirty="0">
                <a:solidFill>
                  <a:srgbClr val="000000"/>
                </a:solidFill>
                <a:latin typeface="Calibri" panose="020F0502020204030204" pitchFamily="34" charset="0"/>
              </a:rPr>
              <a:t>‘Word of the day’</a:t>
            </a:r>
          </a:p>
          <a:p>
            <a:pPr marL="359994" indent="-359994">
              <a:spcAft>
                <a:spcPts val="500"/>
              </a:spcAft>
            </a:pPr>
            <a:r>
              <a:rPr lang="en-GB" kern="1400" dirty="0">
                <a:solidFill>
                  <a:srgbClr val="000000"/>
                </a:solidFill>
              </a:rPr>
              <a:t>We need children to have an understanding of the etymology and morphology as this will lead to children gaining a </a:t>
            </a:r>
          </a:p>
          <a:p>
            <a:pPr marL="359994" indent="-359994">
              <a:spcAft>
                <a:spcPts val="500"/>
              </a:spcAft>
            </a:pPr>
            <a:r>
              <a:rPr lang="en-GB" kern="1400" dirty="0">
                <a:solidFill>
                  <a:srgbClr val="000000"/>
                </a:solidFill>
              </a:rPr>
              <a:t>deeper understating/grasp of spelling patterns and vocabulary.</a:t>
            </a:r>
            <a:endParaRPr lang="en-GB" kern="1400" dirty="0">
              <a:ln>
                <a:noFill/>
              </a:ln>
              <a:solidFill>
                <a:srgbClr val="000000"/>
              </a:solidFill>
              <a:effectLst/>
            </a:endParaRPr>
          </a:p>
          <a:p>
            <a:pPr marL="359994" indent="-359994">
              <a:spcAft>
                <a:spcPts val="500"/>
              </a:spcAft>
            </a:pPr>
            <a:endParaRPr lang="en-GB" sz="1100" kern="1400" dirty="0">
              <a:ln>
                <a:noFill/>
              </a:ln>
              <a:solidFill>
                <a:srgbClr val="000000"/>
              </a:solidFill>
              <a:effectLst/>
              <a:latin typeface="Comic Sans MS" panose="030F0702030302020204" pitchFamily="66" charset="0"/>
            </a:endParaRPr>
          </a:p>
        </p:txBody>
      </p:sp>
    </p:spTree>
    <p:extLst>
      <p:ext uri="{BB962C8B-B14F-4D97-AF65-F5344CB8AC3E}">
        <p14:creationId xmlns:p14="http://schemas.microsoft.com/office/powerpoint/2010/main" val="2972053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Rakovic's Speech and Language Chat | Building Vocabulary 'tier' by 'tier'">
            <a:extLst>
              <a:ext uri="{FF2B5EF4-FFF2-40B4-BE49-F238E27FC236}">
                <a16:creationId xmlns:a16="http://schemas.microsoft.com/office/drawing/2014/main" id="{F2030B1C-CEFA-46AE-A88E-1C8715251C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2736" y="1367625"/>
            <a:ext cx="5293184" cy="4508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3" name="Rectangle 2">
            <a:extLst>
              <a:ext uri="{FF2B5EF4-FFF2-40B4-BE49-F238E27FC236}">
                <a16:creationId xmlns:a16="http://schemas.microsoft.com/office/drawing/2014/main" id="{3667F012-FECE-42FD-B74A-65151CFE766C}"/>
              </a:ext>
            </a:extLst>
          </p:cNvPr>
          <p:cNvSpPr/>
          <p:nvPr/>
        </p:nvSpPr>
        <p:spPr>
          <a:xfrm>
            <a:off x="591047" y="652007"/>
            <a:ext cx="6096000" cy="1987724"/>
          </a:xfrm>
          <a:prstGeom prst="rect">
            <a:avLst/>
          </a:prstGeom>
        </p:spPr>
        <p:txBody>
          <a:bodyPr>
            <a:spAutoFit/>
          </a:bodyPr>
          <a:lstStyle/>
          <a:p>
            <a:pPr>
              <a:spcAft>
                <a:spcPts val="500"/>
              </a:spcAft>
            </a:pPr>
            <a:r>
              <a:rPr lang="en-GB" b="1" kern="1400">
                <a:solidFill>
                  <a:srgbClr val="000000"/>
                </a:solidFill>
                <a:latin typeface="Calibri" panose="020F0502020204030204" pitchFamily="34" charset="0"/>
              </a:rPr>
              <a:t>Vocabulary </a:t>
            </a:r>
            <a:r>
              <a:rPr lang="en-GB" kern="1400">
                <a:solidFill>
                  <a:srgbClr val="000000"/>
                </a:solidFill>
                <a:latin typeface="Calibri" panose="020F0502020204030204" pitchFamily="34" charset="0"/>
              </a:rPr>
              <a:t>is the single most important form of background knowledge. To improve explicit and implicit vocabulary, high quality active practice is paramount e.g. word in context, using examples/non-examples. Teachers need to anticipate where children may struggle and give the children opportunities to rehearse, explore and learn definitions.  </a:t>
            </a:r>
            <a:endParaRPr lang="en-GB" sz="1100" kern="1400">
              <a:ln>
                <a:noFill/>
              </a:ln>
              <a:solidFill>
                <a:srgbClr val="000000"/>
              </a:solidFill>
              <a:effectLst/>
              <a:latin typeface="Comic Sans MS" panose="030F0702030302020204" pitchFamily="66" charset="0"/>
            </a:endParaRPr>
          </a:p>
          <a:p>
            <a:pPr>
              <a:spcAft>
                <a:spcPts val="500"/>
              </a:spcAft>
            </a:pPr>
            <a:r>
              <a:rPr lang="en-GB" sz="1100" kern="1400">
                <a:ln>
                  <a:noFill/>
                </a:ln>
                <a:solidFill>
                  <a:srgbClr val="000000"/>
                </a:solidFill>
                <a:effectLst/>
                <a:latin typeface="Comic Sans MS" panose="030F0702030302020204" pitchFamily="66" charset="0"/>
              </a:rPr>
              <a:t> </a:t>
            </a:r>
          </a:p>
        </p:txBody>
      </p:sp>
      <p:pic>
        <p:nvPicPr>
          <p:cNvPr id="2" name="Picture 1" descr="A cartoon of a person standing next to a staircase&#10;&#10;Description automatically generated">
            <a:extLst>
              <a:ext uri="{FF2B5EF4-FFF2-40B4-BE49-F238E27FC236}">
                <a16:creationId xmlns:a16="http://schemas.microsoft.com/office/drawing/2014/main" id="{5D7F7AF4-3977-24B0-F6A1-91758382872B}"/>
              </a:ext>
            </a:extLst>
          </p:cNvPr>
          <p:cNvPicPr>
            <a:picLocks noChangeAspect="1"/>
          </p:cNvPicPr>
          <p:nvPr/>
        </p:nvPicPr>
        <p:blipFill>
          <a:blip r:embed="rId3"/>
          <a:stretch>
            <a:fillRect/>
          </a:stretch>
        </p:blipFill>
        <p:spPr>
          <a:xfrm>
            <a:off x="366556" y="3592306"/>
            <a:ext cx="2733675" cy="2752725"/>
          </a:xfrm>
          <a:prstGeom prst="rect">
            <a:avLst/>
          </a:prstGeom>
        </p:spPr>
      </p:pic>
    </p:spTree>
    <p:extLst>
      <p:ext uri="{BB962C8B-B14F-4D97-AF65-F5344CB8AC3E}">
        <p14:creationId xmlns:p14="http://schemas.microsoft.com/office/powerpoint/2010/main" val="1796330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8DAAA-F69E-DAFD-FC17-9D277EBBCB80}"/>
              </a:ext>
            </a:extLst>
          </p:cNvPr>
          <p:cNvSpPr>
            <a:spLocks noGrp="1"/>
          </p:cNvSpPr>
          <p:nvPr>
            <p:ph type="title"/>
          </p:nvPr>
        </p:nvSpPr>
        <p:spPr>
          <a:xfrm>
            <a:off x="838200" y="395605"/>
            <a:ext cx="10515600" cy="1325563"/>
          </a:xfrm>
        </p:spPr>
        <p:txBody>
          <a:bodyPr/>
          <a:lstStyle/>
          <a:p>
            <a:pPr algn="ctr"/>
            <a:r>
              <a:rPr lang="en-US" dirty="0"/>
              <a:t>L</a:t>
            </a:r>
            <a:r>
              <a:rPr lang="en-GB" dirty="0"/>
              <a:t>.O. To estimate area (counting squares)</a:t>
            </a:r>
            <a:endParaRPr lang="en-GB" sz="4000" dirty="0"/>
          </a:p>
        </p:txBody>
      </p:sp>
      <p:sp>
        <p:nvSpPr>
          <p:cNvPr id="3" name="Content Placeholder 2">
            <a:extLst>
              <a:ext uri="{FF2B5EF4-FFF2-40B4-BE49-F238E27FC236}">
                <a16:creationId xmlns:a16="http://schemas.microsoft.com/office/drawing/2014/main" id="{97276C44-BCEA-F84A-073C-C9FD8E8ED323}"/>
              </a:ext>
            </a:extLst>
          </p:cNvPr>
          <p:cNvSpPr>
            <a:spLocks noGrp="1"/>
          </p:cNvSpPr>
          <p:nvPr>
            <p:ph idx="1"/>
          </p:nvPr>
        </p:nvSpPr>
        <p:spPr>
          <a:xfrm>
            <a:off x="838200" y="1435100"/>
            <a:ext cx="11049000" cy="5118099"/>
          </a:xfrm>
        </p:spPr>
        <p:txBody>
          <a:bodyPr>
            <a:normAutofit fontScale="92500" lnSpcReduction="20000"/>
          </a:bodyPr>
          <a:lstStyle/>
          <a:p>
            <a:pPr>
              <a:tabLst>
                <a:tab pos="457200" algn="l"/>
              </a:tabLst>
            </a:pPr>
            <a:r>
              <a:rPr lang="en-US" sz="3000" b="1" dirty="0"/>
              <a:t>Area </a:t>
            </a:r>
            <a:endParaRPr lang="en-US" sz="3000" dirty="0"/>
          </a:p>
          <a:p>
            <a:pPr marL="0" lvl="0" indent="0" algn="ctr">
              <a:buNone/>
              <a:tabLst>
                <a:tab pos="457200" algn="l"/>
              </a:tabLst>
            </a:pPr>
            <a:r>
              <a:rPr lang="en-US" sz="3000" dirty="0">
                <a:effectLst/>
                <a:ea typeface="Times New Roman" panose="02020603050405020304" pitchFamily="18" charset="0"/>
              </a:rPr>
              <a:t>The area of a shape is how much surface it has.</a:t>
            </a:r>
          </a:p>
          <a:p>
            <a:pPr marL="0" lvl="0" indent="0" algn="ctr">
              <a:buNone/>
              <a:tabLst>
                <a:tab pos="457200" algn="l"/>
              </a:tabLst>
            </a:pPr>
            <a:endParaRPr lang="en-US" sz="3000" dirty="0">
              <a:effectLst/>
              <a:ea typeface="Times New Roman" panose="02020603050405020304" pitchFamily="18" charset="0"/>
            </a:endParaRPr>
          </a:p>
          <a:p>
            <a:pPr>
              <a:tabLst>
                <a:tab pos="457200" algn="l"/>
              </a:tabLst>
            </a:pPr>
            <a:r>
              <a:rPr lang="en-US" sz="3000" b="1" dirty="0">
                <a:ea typeface="Times New Roman" panose="02020603050405020304" pitchFamily="18" charset="0"/>
              </a:rPr>
              <a:t>Length</a:t>
            </a:r>
          </a:p>
          <a:p>
            <a:pPr marL="0" indent="0" algn="ctr">
              <a:buNone/>
              <a:tabLst>
                <a:tab pos="457200" algn="l"/>
              </a:tabLst>
            </a:pPr>
            <a:r>
              <a:rPr lang="en-US" sz="3000" dirty="0">
                <a:effectLst/>
                <a:ea typeface="Times New Roman" panose="02020603050405020304" pitchFamily="18" charset="0"/>
              </a:rPr>
              <a:t>The length is the measurement along a line.</a:t>
            </a:r>
          </a:p>
          <a:p>
            <a:pPr marL="0" indent="0" algn="ctr">
              <a:buNone/>
              <a:tabLst>
                <a:tab pos="457200" algn="l"/>
              </a:tabLst>
            </a:pPr>
            <a:endParaRPr lang="en-US" sz="3000" dirty="0">
              <a:effectLst/>
              <a:ea typeface="Times New Roman" panose="02020603050405020304" pitchFamily="18" charset="0"/>
            </a:endParaRPr>
          </a:p>
          <a:p>
            <a:pPr>
              <a:tabLst>
                <a:tab pos="457200" algn="l"/>
              </a:tabLst>
            </a:pPr>
            <a:r>
              <a:rPr lang="en-US" sz="3000" b="1" dirty="0">
                <a:ea typeface="Times New Roman" panose="02020603050405020304" pitchFamily="18" charset="0"/>
              </a:rPr>
              <a:t>Width</a:t>
            </a:r>
          </a:p>
          <a:p>
            <a:pPr marL="0" indent="0" algn="ctr">
              <a:buNone/>
              <a:tabLst>
                <a:tab pos="457200" algn="l"/>
              </a:tabLst>
            </a:pPr>
            <a:r>
              <a:rPr lang="en-US" sz="3000" dirty="0">
                <a:effectLst/>
                <a:ea typeface="Times New Roman" panose="02020603050405020304" pitchFamily="18" charset="0"/>
              </a:rPr>
              <a:t>The width is the distance from one side to another, usually the shorter side.</a:t>
            </a:r>
          </a:p>
          <a:p>
            <a:pPr marL="0" indent="0" algn="ctr">
              <a:buNone/>
              <a:tabLst>
                <a:tab pos="457200" algn="l"/>
              </a:tabLst>
            </a:pPr>
            <a:endParaRPr lang="en-US" sz="3000" dirty="0">
              <a:effectLst/>
              <a:ea typeface="Times New Roman" panose="02020603050405020304" pitchFamily="18" charset="0"/>
            </a:endParaRPr>
          </a:p>
          <a:p>
            <a:pPr>
              <a:tabLst>
                <a:tab pos="457200" algn="l"/>
              </a:tabLst>
            </a:pPr>
            <a:r>
              <a:rPr lang="en-US" sz="3000" b="1" dirty="0">
                <a:ea typeface="Times New Roman" panose="02020603050405020304" pitchFamily="18" charset="0"/>
              </a:rPr>
              <a:t>Non-rectilinear shape</a:t>
            </a:r>
          </a:p>
          <a:p>
            <a:pPr marL="0" indent="0" algn="ctr">
              <a:buNone/>
              <a:tabLst>
                <a:tab pos="457200" algn="l"/>
              </a:tabLst>
            </a:pPr>
            <a:r>
              <a:rPr lang="en-US" sz="3000" dirty="0">
                <a:effectLst/>
                <a:ea typeface="Times New Roman" panose="02020603050405020304" pitchFamily="18" charset="0"/>
              </a:rPr>
              <a:t>2D shapes that does not have straight lines.</a:t>
            </a:r>
          </a:p>
          <a:p>
            <a:pPr marL="0" indent="0" algn="ctr">
              <a:buNone/>
              <a:tabLst>
                <a:tab pos="457200" algn="l"/>
              </a:tabLst>
            </a:pPr>
            <a:endParaRPr lang="en-GB" sz="3000" dirty="0">
              <a:effectLst/>
              <a:ea typeface="Times New Roman" panose="02020603050405020304" pitchFamily="18" charset="0"/>
            </a:endParaRPr>
          </a:p>
          <a:p>
            <a:pPr marL="0" indent="0" fontAlgn="base">
              <a:buNone/>
            </a:pPr>
            <a:endParaRPr lang="en-GB"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424578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anim calcmode="lin" valueType="num">
                                      <p:cBhvr additive="base">
                                        <p:cTn id="2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16">
            <a:extLst>
              <a:ext uri="{FF2B5EF4-FFF2-40B4-BE49-F238E27FC236}">
                <a16:creationId xmlns:a16="http://schemas.microsoft.com/office/drawing/2014/main" id="{19B2EB12-332C-4DCC-9746-30DD4690F9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18">
            <a:extLst>
              <a:ext uri="{FF2B5EF4-FFF2-40B4-BE49-F238E27FC236}">
                <a16:creationId xmlns:a16="http://schemas.microsoft.com/office/drawing/2014/main" id="{AFD40B55-BABB-4B33-ADD3-0C234043067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590550"/>
            <a:ext cx="5480792" cy="2739376"/>
            <a:chOff x="7807230" y="2012810"/>
            <a:chExt cx="3251252" cy="3459865"/>
          </a:xfrm>
        </p:grpSpPr>
        <p:sp>
          <p:nvSpPr>
            <p:cNvPr id="20" name="Rectangle 19">
              <a:extLst>
                <a:ext uri="{FF2B5EF4-FFF2-40B4-BE49-F238E27FC236}">
                  <a16:creationId xmlns:a16="http://schemas.microsoft.com/office/drawing/2014/main" id="{C324E181-0B87-4B75-A5EC-6A4B1BD1B6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77211FB-84C1-4B06-AF95-F83D0394DC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8" name="Picture 7">
            <a:extLst>
              <a:ext uri="{FF2B5EF4-FFF2-40B4-BE49-F238E27FC236}">
                <a16:creationId xmlns:a16="http://schemas.microsoft.com/office/drawing/2014/main" id="{004E3E1A-EE82-EA09-22DC-BE876A3F7D6F}"/>
              </a:ext>
            </a:extLst>
          </p:cNvPr>
          <p:cNvPicPr>
            <a:picLocks noChangeAspect="1"/>
          </p:cNvPicPr>
          <p:nvPr/>
        </p:nvPicPr>
        <p:blipFill>
          <a:blip r:embed="rId2"/>
          <a:stretch>
            <a:fillRect/>
          </a:stretch>
        </p:blipFill>
        <p:spPr>
          <a:xfrm>
            <a:off x="1899662" y="753230"/>
            <a:ext cx="2751015" cy="2414016"/>
          </a:xfrm>
          <a:prstGeom prst="rect">
            <a:avLst/>
          </a:prstGeom>
        </p:spPr>
      </p:pic>
      <p:grpSp>
        <p:nvGrpSpPr>
          <p:cNvPr id="41" name="Group 22">
            <a:extLst>
              <a:ext uri="{FF2B5EF4-FFF2-40B4-BE49-F238E27FC236}">
                <a16:creationId xmlns:a16="http://schemas.microsoft.com/office/drawing/2014/main" id="{E616EDA1-F722-4C6A-AD2F-E487C7EBE6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3544708"/>
            <a:ext cx="2651760" cy="2739376"/>
            <a:chOff x="7807230" y="2012810"/>
            <a:chExt cx="3251252" cy="3459865"/>
          </a:xfrm>
        </p:grpSpPr>
        <p:sp>
          <p:nvSpPr>
            <p:cNvPr id="24" name="Rectangle 23">
              <a:extLst>
                <a:ext uri="{FF2B5EF4-FFF2-40B4-BE49-F238E27FC236}">
                  <a16:creationId xmlns:a16="http://schemas.microsoft.com/office/drawing/2014/main" id="{2B994A57-EDEF-4F7C-9FF3-8A46664686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0D45935-877E-4620-9F00-69FFC601B3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5" name="Picture 4">
            <a:extLst>
              <a:ext uri="{FF2B5EF4-FFF2-40B4-BE49-F238E27FC236}">
                <a16:creationId xmlns:a16="http://schemas.microsoft.com/office/drawing/2014/main" id="{A537D3B8-965C-D5F0-DFFB-53B1C2A6BDCD}"/>
              </a:ext>
            </a:extLst>
          </p:cNvPr>
          <p:cNvPicPr>
            <a:picLocks noChangeAspect="1"/>
          </p:cNvPicPr>
          <p:nvPr/>
        </p:nvPicPr>
        <p:blipFill>
          <a:blip r:embed="rId3"/>
          <a:stretch>
            <a:fillRect/>
          </a:stretch>
        </p:blipFill>
        <p:spPr>
          <a:xfrm>
            <a:off x="755624" y="3716532"/>
            <a:ext cx="2210059" cy="2395728"/>
          </a:xfrm>
          <a:prstGeom prst="rect">
            <a:avLst/>
          </a:prstGeom>
        </p:spPr>
      </p:pic>
      <p:grpSp>
        <p:nvGrpSpPr>
          <p:cNvPr id="42" name="Group 26">
            <a:extLst>
              <a:ext uri="{FF2B5EF4-FFF2-40B4-BE49-F238E27FC236}">
                <a16:creationId xmlns:a16="http://schemas.microsoft.com/office/drawing/2014/main" id="{718BCC2B-0684-4382-A2D3-C9ADC776876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85270" y="3544708"/>
            <a:ext cx="2651760" cy="2739376"/>
            <a:chOff x="7807230" y="2012810"/>
            <a:chExt cx="3251252" cy="3459865"/>
          </a:xfrm>
        </p:grpSpPr>
        <p:sp>
          <p:nvSpPr>
            <p:cNvPr id="28" name="Rectangle 27">
              <a:extLst>
                <a:ext uri="{FF2B5EF4-FFF2-40B4-BE49-F238E27FC236}">
                  <a16:creationId xmlns:a16="http://schemas.microsoft.com/office/drawing/2014/main" id="{F67BE271-7CC8-493E-ACC7-330B8DAE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416E226-9BF3-4654-A708-DDC3A062CF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9" name="Content Placeholder 8">
            <a:extLst>
              <a:ext uri="{FF2B5EF4-FFF2-40B4-BE49-F238E27FC236}">
                <a16:creationId xmlns:a16="http://schemas.microsoft.com/office/drawing/2014/main" id="{5F2AB445-F050-C4A7-78C2-73F711BC19B3}"/>
              </a:ext>
            </a:extLst>
          </p:cNvPr>
          <p:cNvPicPr>
            <a:picLocks noGrp="1" noChangeAspect="1"/>
          </p:cNvPicPr>
          <p:nvPr>
            <p:ph idx="1"/>
          </p:nvPr>
        </p:nvPicPr>
        <p:blipFill rotWithShape="1">
          <a:blip r:embed="rId4"/>
          <a:srcRect b="7596"/>
          <a:stretch/>
        </p:blipFill>
        <p:spPr>
          <a:xfrm>
            <a:off x="3575902" y="3708070"/>
            <a:ext cx="2240831" cy="2395728"/>
          </a:xfrm>
          <a:prstGeom prst="rect">
            <a:avLst/>
          </a:prstGeom>
        </p:spPr>
      </p:pic>
      <p:grpSp>
        <p:nvGrpSpPr>
          <p:cNvPr id="43" name="Group 30">
            <a:extLst>
              <a:ext uri="{FF2B5EF4-FFF2-40B4-BE49-F238E27FC236}">
                <a16:creationId xmlns:a16="http://schemas.microsoft.com/office/drawing/2014/main" id="{B5D0BDB0-2E17-4D86-BEE1-1A1817E046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06100" y="583417"/>
            <a:ext cx="5451125" cy="5700667"/>
            <a:chOff x="7807230" y="2012810"/>
            <a:chExt cx="3251252" cy="3459865"/>
          </a:xfrm>
        </p:grpSpPr>
        <p:sp>
          <p:nvSpPr>
            <p:cNvPr id="32" name="Rectangle 31">
              <a:extLst>
                <a:ext uri="{FF2B5EF4-FFF2-40B4-BE49-F238E27FC236}">
                  <a16:creationId xmlns:a16="http://schemas.microsoft.com/office/drawing/2014/main" id="{07A4205F-B9AE-4B05-9BDE-05C46ED38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B833BEF-B243-4FC2-967F-3C9C2085A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59E367FD-DE1D-00A9-D9E8-05305D2EBCD4}"/>
              </a:ext>
            </a:extLst>
          </p:cNvPr>
          <p:cNvPicPr>
            <a:picLocks noChangeAspect="1"/>
          </p:cNvPicPr>
          <p:nvPr/>
        </p:nvPicPr>
        <p:blipFill>
          <a:blip r:embed="rId5"/>
          <a:stretch>
            <a:fillRect/>
          </a:stretch>
        </p:blipFill>
        <p:spPr>
          <a:xfrm>
            <a:off x="6793496" y="763702"/>
            <a:ext cx="4276331" cy="5340096"/>
          </a:xfrm>
          <a:prstGeom prst="rect">
            <a:avLst/>
          </a:prstGeom>
        </p:spPr>
      </p:pic>
    </p:spTree>
    <p:extLst>
      <p:ext uri="{BB962C8B-B14F-4D97-AF65-F5344CB8AC3E}">
        <p14:creationId xmlns:p14="http://schemas.microsoft.com/office/powerpoint/2010/main" val="3885428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8161D8-A95C-4408-949D-1C7BC5897BB9}"/>
              </a:ext>
            </a:extLst>
          </p:cNvPr>
          <p:cNvSpPr/>
          <p:nvPr/>
        </p:nvSpPr>
        <p:spPr>
          <a:xfrm>
            <a:off x="166451" y="198810"/>
            <a:ext cx="4389648" cy="5747727"/>
          </a:xfrm>
          <a:prstGeom prst="rect">
            <a:avLst/>
          </a:prstGeom>
        </p:spPr>
        <p:txBody>
          <a:bodyPr wrap="square" lIns="91440" tIns="45720" rIns="91440" bIns="45720" anchor="t">
            <a:spAutoFit/>
          </a:bodyPr>
          <a:lstStyle/>
          <a:p>
            <a:pPr>
              <a:spcAft>
                <a:spcPts val="500"/>
              </a:spcAft>
            </a:pPr>
            <a:r>
              <a:rPr lang="en-GB" sz="2000" b="1" kern="1400">
                <a:ln>
                  <a:noFill/>
                </a:ln>
                <a:solidFill>
                  <a:srgbClr val="00B0F0"/>
                </a:solidFill>
                <a:effectLst/>
                <a:latin typeface="Calibri" panose="020F0502020204030204" pitchFamily="34" charset="0"/>
              </a:rPr>
              <a:t>Behaviour</a:t>
            </a:r>
            <a:endParaRPr lang="en-GB" sz="1100" kern="1400">
              <a:ln>
                <a:noFill/>
              </a:ln>
              <a:solidFill>
                <a:srgbClr val="00B0F0"/>
              </a:solidFill>
              <a:effectLst/>
              <a:latin typeface="Comic Sans MS" panose="030F0702030302020204" pitchFamily="66" charset="0"/>
            </a:endParaRPr>
          </a:p>
          <a:p>
            <a:pPr>
              <a:spcAft>
                <a:spcPts val="500"/>
              </a:spcAft>
            </a:pPr>
            <a:r>
              <a:rPr lang="en-GB" kern="1400">
                <a:solidFill>
                  <a:srgbClr val="000000"/>
                </a:solidFill>
                <a:latin typeface="Calibri"/>
                <a:cs typeface="Calibri"/>
              </a:rPr>
              <a:t>Firstly, it is imperative that every member of staff reads our Behaviour Policy. It is the expectation that all children will have a positive attitude towards their learning and towards every member of the school community. If a child does something ‘right’ an adult must ensure the children knows exactly what they are being praised for. Alternatively, if a child does something deemed ‘wrong’ then the children needs to know exactly what they did, so it does not happen again. </a:t>
            </a:r>
            <a:endParaRPr lang="en-GB" sz="1100" kern="1400">
              <a:ln>
                <a:noFill/>
              </a:ln>
              <a:solidFill>
                <a:srgbClr val="000000"/>
              </a:solidFill>
              <a:effectLst/>
              <a:latin typeface="Comic Sans MS" panose="030F0702030302020204" pitchFamily="66" charset="0"/>
            </a:endParaRPr>
          </a:p>
          <a:p>
            <a:pPr>
              <a:spcAft>
                <a:spcPts val="500"/>
              </a:spcAft>
            </a:pPr>
            <a:r>
              <a:rPr lang="en-GB" kern="1400">
                <a:solidFill>
                  <a:srgbClr val="000000"/>
                </a:solidFill>
                <a:latin typeface="Calibri"/>
                <a:cs typeface="Calibri"/>
              </a:rPr>
              <a:t>We do not have a one size fits all strategy for behaviour in each class. Each class teacher uses their knowledge of their class and their professional judgement e.g. behaviour boards, catch me being good, rockets, Premier League.</a:t>
            </a:r>
            <a:endParaRPr lang="en-GB" sz="1100" kern="1400">
              <a:ln>
                <a:noFill/>
              </a:ln>
              <a:solidFill>
                <a:srgbClr val="000000"/>
              </a:solidFill>
              <a:effectLst/>
              <a:latin typeface="Calibri"/>
              <a:cs typeface="Calibri"/>
            </a:endParaRPr>
          </a:p>
          <a:p>
            <a:pPr>
              <a:spcAft>
                <a:spcPts val="500"/>
              </a:spcAft>
            </a:pPr>
            <a:endParaRPr lang="en-GB" sz="1100" kern="1400">
              <a:ln>
                <a:noFill/>
              </a:ln>
              <a:solidFill>
                <a:srgbClr val="000000"/>
              </a:solidFill>
              <a:effectLst/>
              <a:latin typeface="Comic Sans MS" panose="030F0702030302020204" pitchFamily="66" charset="0"/>
            </a:endParaRPr>
          </a:p>
        </p:txBody>
      </p:sp>
      <p:pic>
        <p:nvPicPr>
          <p:cNvPr id="9218" name="Picture 2" descr="EEF impact image">
            <a:extLst>
              <a:ext uri="{FF2B5EF4-FFF2-40B4-BE49-F238E27FC236}">
                <a16:creationId xmlns:a16="http://schemas.microsoft.com/office/drawing/2014/main" id="{84811432-9E48-4441-BBD0-20D8F35AAF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4149" y="0"/>
            <a:ext cx="6715125" cy="489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3" name="Rectangle 2">
            <a:extLst>
              <a:ext uri="{FF2B5EF4-FFF2-40B4-BE49-F238E27FC236}">
                <a16:creationId xmlns:a16="http://schemas.microsoft.com/office/drawing/2014/main" id="{8C0F405F-4EBC-474B-9DCE-062B197ECB2C}"/>
              </a:ext>
            </a:extLst>
          </p:cNvPr>
          <p:cNvSpPr/>
          <p:nvPr/>
        </p:nvSpPr>
        <p:spPr>
          <a:xfrm>
            <a:off x="4367918" y="4970600"/>
            <a:ext cx="7824082" cy="1754326"/>
          </a:xfrm>
          <a:prstGeom prst="rect">
            <a:avLst/>
          </a:prstGeom>
        </p:spPr>
        <p:txBody>
          <a:bodyPr wrap="square">
            <a:spAutoFit/>
          </a:bodyPr>
          <a:lstStyle/>
          <a:p>
            <a:pPr>
              <a:spcAft>
                <a:spcPts val="500"/>
              </a:spcAft>
            </a:pPr>
            <a:r>
              <a:rPr lang="en-GB" kern="1400">
                <a:solidFill>
                  <a:srgbClr val="000000"/>
                </a:solidFill>
                <a:latin typeface="Calibri" panose="020F0502020204030204" pitchFamily="34" charset="0"/>
              </a:rPr>
              <a:t>It is essential that the ‘little things’ are challenged to ensure the children are aware of the expectations. Good behaviour has always been a major contributing factor when it comes to learning. Behaviour interventions have a quantifiable impact on children’s progress (Hattie; EEF). The EEF Behaviour in Schools Guidance report (2019—above), highlights six recommendations to develop positive learning behaviour. Preventing poor behaviour is very powerful!  </a:t>
            </a:r>
            <a:r>
              <a:rPr lang="en-GB" sz="1100" kern="1400">
                <a:ln>
                  <a:noFill/>
                </a:ln>
                <a:solidFill>
                  <a:srgbClr val="000000"/>
                </a:solidFill>
                <a:effectLst/>
                <a:latin typeface="Comic Sans MS" panose="030F0702030302020204" pitchFamily="66" charset="0"/>
              </a:rPr>
              <a:t> </a:t>
            </a:r>
          </a:p>
        </p:txBody>
      </p:sp>
    </p:spTree>
    <p:extLst>
      <p:ext uri="{BB962C8B-B14F-4D97-AF65-F5344CB8AC3E}">
        <p14:creationId xmlns:p14="http://schemas.microsoft.com/office/powerpoint/2010/main" val="1999259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D92BF1-6706-437D-9ABD-20F1521FBC0A}"/>
              </a:ext>
            </a:extLst>
          </p:cNvPr>
          <p:cNvSpPr/>
          <p:nvPr/>
        </p:nvSpPr>
        <p:spPr>
          <a:xfrm>
            <a:off x="249142" y="196045"/>
            <a:ext cx="10524875" cy="3085460"/>
          </a:xfrm>
          <a:prstGeom prst="rect">
            <a:avLst/>
          </a:prstGeom>
        </p:spPr>
        <p:txBody>
          <a:bodyPr wrap="square">
            <a:spAutoFit/>
          </a:bodyPr>
          <a:lstStyle/>
          <a:p>
            <a:pPr>
              <a:spcAft>
                <a:spcPts val="500"/>
              </a:spcAft>
            </a:pPr>
            <a:r>
              <a:rPr lang="en-GB" sz="1400" b="1" kern="1400" dirty="0">
                <a:solidFill>
                  <a:srgbClr val="000000"/>
                </a:solidFill>
                <a:latin typeface="Calibri" panose="020F0502020204030204" pitchFamily="34" charset="0"/>
              </a:rPr>
              <a:t>Questioning and Feedback</a:t>
            </a:r>
            <a:endParaRPr lang="en-GB" sz="1000" kern="1400" dirty="0">
              <a:ln>
                <a:noFill/>
              </a:ln>
              <a:solidFill>
                <a:srgbClr val="000000"/>
              </a:solidFill>
              <a:effectLst/>
              <a:latin typeface="Comic Sans MS" panose="030F0702030302020204" pitchFamily="66" charset="0"/>
            </a:endParaRPr>
          </a:p>
          <a:p>
            <a:pPr>
              <a:spcAft>
                <a:spcPts val="500"/>
              </a:spcAft>
            </a:pPr>
            <a:r>
              <a:rPr lang="en-GB" sz="1400" kern="1400" dirty="0">
                <a:solidFill>
                  <a:srgbClr val="000000"/>
                </a:solidFill>
                <a:latin typeface="Calibri" panose="020F0502020204030204" pitchFamily="34" charset="0"/>
              </a:rPr>
              <a:t>More effective teachers ask more questions to more people, in a probing style, including process questions. They check for understanding! The aim of this is partly to receive feedback as the teacher as to how well the learning process is going in order to adapt and respond. Asking, “Henry, tell me what you have understood”, is a lot more effective than asking the whole class, “Have you understood?”</a:t>
            </a:r>
            <a:endParaRPr lang="en-GB" sz="1000" kern="1400" dirty="0">
              <a:ln>
                <a:noFill/>
              </a:ln>
              <a:solidFill>
                <a:srgbClr val="000000"/>
              </a:solidFill>
              <a:effectLst/>
              <a:latin typeface="Comic Sans MS" panose="030F0702030302020204" pitchFamily="66" charset="0"/>
            </a:endParaRPr>
          </a:p>
          <a:p>
            <a:pPr>
              <a:spcAft>
                <a:spcPts val="500"/>
              </a:spcAft>
            </a:pPr>
            <a:r>
              <a:rPr lang="en-GB" sz="1400" kern="1400" dirty="0">
                <a:solidFill>
                  <a:srgbClr val="000000"/>
                </a:solidFill>
                <a:latin typeface="Calibri" panose="020F0502020204030204" pitchFamily="34" charset="0"/>
              </a:rPr>
              <a:t>Effective questioning is key for teachers to enhance explanation or modelling, check the recall of fundamentals as well as encourage the children to think more creatively, develop a deeper understanding. An effective teacher uses questions to extended a child’s understanding! It is paramount that children are encouraged to ask questions, so developing a culture where this is encouraged is a priority for teachers. Any productive learning environment allows questioning as this as it will stimulate deeper thinking and discussion. There are questions which are procedural, review and encourage critical thinking. </a:t>
            </a:r>
            <a:endParaRPr lang="en-GB" sz="1000" kern="1400" dirty="0">
              <a:ln>
                <a:noFill/>
              </a:ln>
              <a:solidFill>
                <a:srgbClr val="000000"/>
              </a:solidFill>
              <a:effectLst/>
              <a:latin typeface="Comic Sans MS" panose="030F0702030302020204" pitchFamily="66" charset="0"/>
            </a:endParaRPr>
          </a:p>
          <a:p>
            <a:pPr>
              <a:spcAft>
                <a:spcPts val="500"/>
              </a:spcAft>
            </a:pPr>
            <a:r>
              <a:rPr lang="en-GB" sz="1400" kern="1400" dirty="0">
                <a:solidFill>
                  <a:srgbClr val="000000"/>
                </a:solidFill>
                <a:latin typeface="Calibri" panose="020F0502020204030204" pitchFamily="34" charset="0"/>
              </a:rPr>
              <a:t>Too many teachers just rely on the same few children, normally more able, to answer questions...every child should be ready to answer questions and this may take time to establish as some children will be shy, self-conscious or anxious. It is imperative that the teacher establishes a learning environment where every child’s answer is respected. Children need to be active rather than passive learners, which can be established through various ways:</a:t>
            </a:r>
            <a:endParaRPr lang="en-GB" sz="1000" kern="1400" dirty="0">
              <a:ln>
                <a:noFill/>
              </a:ln>
              <a:solidFill>
                <a:srgbClr val="000000"/>
              </a:solidFill>
              <a:effectLst/>
              <a:latin typeface="Comic Sans MS" panose="030F0702030302020204" pitchFamily="66" charset="0"/>
            </a:endParaRPr>
          </a:p>
        </p:txBody>
      </p:sp>
      <p:pic>
        <p:nvPicPr>
          <p:cNvPr id="3" name="Picture 2">
            <a:extLst>
              <a:ext uri="{FF2B5EF4-FFF2-40B4-BE49-F238E27FC236}">
                <a16:creationId xmlns:a16="http://schemas.microsoft.com/office/drawing/2014/main" id="{C8F64EF1-82DB-4EC8-8E7A-3BD062D3795C}"/>
              </a:ext>
            </a:extLst>
          </p:cNvPr>
          <p:cNvPicPr>
            <a:picLocks noChangeAspect="1"/>
          </p:cNvPicPr>
          <p:nvPr/>
        </p:nvPicPr>
        <p:blipFill>
          <a:blip r:embed="rId2"/>
          <a:stretch>
            <a:fillRect/>
          </a:stretch>
        </p:blipFill>
        <p:spPr>
          <a:xfrm>
            <a:off x="11085715" y="654241"/>
            <a:ext cx="857143" cy="1971429"/>
          </a:xfrm>
          <a:prstGeom prst="rect">
            <a:avLst/>
          </a:prstGeom>
        </p:spPr>
      </p:pic>
      <p:pic>
        <p:nvPicPr>
          <p:cNvPr id="10242" name="Picture 2" descr="1_KvIm3p56SM3yJsrnLjgd8w">
            <a:extLst>
              <a:ext uri="{FF2B5EF4-FFF2-40B4-BE49-F238E27FC236}">
                <a16:creationId xmlns:a16="http://schemas.microsoft.com/office/drawing/2014/main" id="{89952069-9C75-4DE7-BE13-8D149B993D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5427" y="4486196"/>
            <a:ext cx="3871912" cy="1189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243" name="Picture 3" descr="Image preview">
            <a:extLst>
              <a:ext uri="{FF2B5EF4-FFF2-40B4-BE49-F238E27FC236}">
                <a16:creationId xmlns:a16="http://schemas.microsoft.com/office/drawing/2014/main" id="{D3616634-E461-4C48-9C0E-AB6192986D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090" y="3576496"/>
            <a:ext cx="2325688" cy="2813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4" name="Rectangle 3">
            <a:extLst>
              <a:ext uri="{FF2B5EF4-FFF2-40B4-BE49-F238E27FC236}">
                <a16:creationId xmlns:a16="http://schemas.microsoft.com/office/drawing/2014/main" id="{CC57DFF3-77CD-415D-856A-50E6B03545C7}"/>
              </a:ext>
            </a:extLst>
          </p:cNvPr>
          <p:cNvSpPr/>
          <p:nvPr/>
        </p:nvSpPr>
        <p:spPr>
          <a:xfrm>
            <a:off x="2707690" y="3281505"/>
            <a:ext cx="8378025" cy="3598421"/>
          </a:xfrm>
          <a:prstGeom prst="rect">
            <a:avLst/>
          </a:prstGeom>
        </p:spPr>
        <p:txBody>
          <a:bodyPr wrap="square">
            <a:spAutoFit/>
          </a:bodyPr>
          <a:lstStyle/>
          <a:p>
            <a:pPr marL="359994" indent="-359994">
              <a:spcAft>
                <a:spcPts val="500"/>
              </a:spcAft>
              <a:buFont typeface="Arial" panose="020B0604020202020204" pitchFamily="34" charset="0"/>
              <a:buChar char="•"/>
            </a:pPr>
            <a:r>
              <a:rPr lang="en-GB" sz="1400" kern="1400">
                <a:solidFill>
                  <a:srgbClr val="000000"/>
                </a:solidFill>
              </a:rPr>
              <a:t>Model and explain how to answer questions/your thinking</a:t>
            </a:r>
            <a:endParaRPr lang="en-GB" sz="1400" kern="1400">
              <a:ln>
                <a:noFill/>
              </a:ln>
              <a:solidFill>
                <a:srgbClr val="000000"/>
              </a:solidFill>
              <a:effectLst/>
            </a:endParaRPr>
          </a:p>
          <a:p>
            <a:pPr marL="359994" indent="-359994">
              <a:spcAft>
                <a:spcPts val="500"/>
              </a:spcAft>
              <a:buFont typeface="Arial" panose="020B0604020202020204" pitchFamily="34" charset="0"/>
              <a:buChar char="•"/>
            </a:pPr>
            <a:r>
              <a:rPr lang="en-GB" sz="1400" kern="1400">
                <a:solidFill>
                  <a:srgbClr val="000000"/>
                </a:solidFill>
              </a:rPr>
              <a:t>Give children opportunities to rehearse their answers with their peers (Think, Pair, Share)</a:t>
            </a:r>
            <a:endParaRPr lang="en-GB" sz="1400" kern="1400">
              <a:ln>
                <a:noFill/>
              </a:ln>
              <a:solidFill>
                <a:srgbClr val="000000"/>
              </a:solidFill>
              <a:effectLst/>
            </a:endParaRPr>
          </a:p>
          <a:p>
            <a:pPr marL="359994" indent="-359994">
              <a:spcAft>
                <a:spcPts val="500"/>
              </a:spcAft>
              <a:buFont typeface="Arial" panose="020B0604020202020204" pitchFamily="34" charset="0"/>
              <a:buChar char="•"/>
            </a:pPr>
            <a:r>
              <a:rPr lang="en-GB" sz="1400" kern="1400">
                <a:solidFill>
                  <a:srgbClr val="000000"/>
                </a:solidFill>
              </a:rPr>
              <a:t>Show me boards</a:t>
            </a:r>
            <a:endParaRPr lang="en-GB" sz="1400" kern="1400">
              <a:ln>
                <a:noFill/>
              </a:ln>
              <a:solidFill>
                <a:srgbClr val="000000"/>
              </a:solidFill>
              <a:effectLst/>
            </a:endParaRPr>
          </a:p>
          <a:p>
            <a:pPr marL="359994" indent="-359994">
              <a:spcAft>
                <a:spcPts val="500"/>
              </a:spcAft>
              <a:buFont typeface="Arial" panose="020B0604020202020204" pitchFamily="34" charset="0"/>
              <a:buChar char="•"/>
            </a:pPr>
            <a:r>
              <a:rPr lang="en-GB" sz="1400" kern="1400">
                <a:solidFill>
                  <a:srgbClr val="000000"/>
                </a:solidFill>
              </a:rPr>
              <a:t>Say it again...better</a:t>
            </a:r>
            <a:endParaRPr lang="en-GB" sz="1400" kern="1400">
              <a:ln>
                <a:noFill/>
              </a:ln>
              <a:solidFill>
                <a:srgbClr val="000000"/>
              </a:solidFill>
              <a:effectLst/>
            </a:endParaRPr>
          </a:p>
          <a:p>
            <a:pPr marL="359994" indent="-359994">
              <a:spcAft>
                <a:spcPts val="500"/>
              </a:spcAft>
              <a:buFont typeface="Arial" panose="020B0604020202020204" pitchFamily="34" charset="0"/>
              <a:buChar char="•"/>
            </a:pPr>
            <a:r>
              <a:rPr lang="en-GB" sz="1400" kern="1400">
                <a:solidFill>
                  <a:srgbClr val="000000"/>
                </a:solidFill>
              </a:rPr>
              <a:t>Probing questions </a:t>
            </a:r>
          </a:p>
          <a:p>
            <a:pPr marL="359994" indent="-359994">
              <a:spcAft>
                <a:spcPts val="500"/>
              </a:spcAft>
              <a:buFont typeface="Arial" panose="020B0604020202020204" pitchFamily="34" charset="0"/>
              <a:buChar char="•"/>
            </a:pPr>
            <a:r>
              <a:rPr lang="en-GB" sz="1400" kern="1400">
                <a:solidFill>
                  <a:srgbClr val="000000"/>
                </a:solidFill>
              </a:rPr>
              <a:t>What is the connection between X and Y? </a:t>
            </a:r>
          </a:p>
          <a:p>
            <a:pPr marL="359994" indent="-359994">
              <a:spcAft>
                <a:spcPts val="500"/>
              </a:spcAft>
              <a:buFont typeface="Arial" panose="020B0604020202020204" pitchFamily="34" charset="0"/>
              <a:buChar char="•"/>
            </a:pPr>
            <a:r>
              <a:rPr lang="en-GB" sz="1400" kern="1400">
                <a:solidFill>
                  <a:srgbClr val="000000"/>
                </a:solidFill>
              </a:rPr>
              <a:t>Is there another example?</a:t>
            </a:r>
          </a:p>
          <a:p>
            <a:pPr marL="359994" indent="-359994">
              <a:spcAft>
                <a:spcPts val="500"/>
              </a:spcAft>
              <a:buFont typeface="Arial" panose="020B0604020202020204" pitchFamily="34" charset="0"/>
              <a:buChar char="•"/>
            </a:pPr>
            <a:r>
              <a:rPr lang="en-GB" sz="1400" kern="1400">
                <a:solidFill>
                  <a:srgbClr val="000000"/>
                </a:solidFill>
              </a:rPr>
              <a:t>What are the main reasons?</a:t>
            </a:r>
          </a:p>
          <a:p>
            <a:pPr marL="359994" indent="-359994">
              <a:spcAft>
                <a:spcPts val="500"/>
              </a:spcAft>
              <a:buFont typeface="Arial" panose="020B0604020202020204" pitchFamily="34" charset="0"/>
              <a:buChar char="•"/>
            </a:pPr>
            <a:r>
              <a:rPr lang="en-GB" sz="1400" kern="1400">
                <a:solidFill>
                  <a:srgbClr val="000000"/>
                </a:solidFill>
              </a:rPr>
              <a:t>Is there another way of explain this? </a:t>
            </a:r>
            <a:endParaRPr lang="en-GB" sz="1400" kern="1400">
              <a:ln>
                <a:noFill/>
              </a:ln>
              <a:solidFill>
                <a:srgbClr val="000000"/>
              </a:solidFill>
              <a:effectLst/>
            </a:endParaRPr>
          </a:p>
          <a:p>
            <a:pPr marL="359994" indent="-359994">
              <a:spcAft>
                <a:spcPts val="500"/>
              </a:spcAft>
              <a:buFont typeface="Arial" panose="020B0604020202020204" pitchFamily="34" charset="0"/>
              <a:buChar char="•"/>
            </a:pPr>
            <a:r>
              <a:rPr lang="en-GB" sz="1400" kern="1400">
                <a:solidFill>
                  <a:srgbClr val="000000"/>
                </a:solidFill>
              </a:rPr>
              <a:t>Build in thinking time</a:t>
            </a:r>
            <a:endParaRPr lang="en-GB" sz="1400" kern="1400">
              <a:ln>
                <a:noFill/>
              </a:ln>
              <a:solidFill>
                <a:srgbClr val="000000"/>
              </a:solidFill>
              <a:effectLst/>
            </a:endParaRPr>
          </a:p>
          <a:p>
            <a:pPr marL="359994" indent="-359994">
              <a:spcAft>
                <a:spcPts val="500"/>
              </a:spcAft>
              <a:buFont typeface="Arial" panose="020B0604020202020204" pitchFamily="34" charset="0"/>
              <a:buChar char="•"/>
            </a:pPr>
            <a:r>
              <a:rPr lang="en-GB" sz="1400" kern="1400">
                <a:solidFill>
                  <a:srgbClr val="000000"/>
                </a:solidFill>
              </a:rPr>
              <a:t>Stretch the answer by exploring different answers</a:t>
            </a:r>
            <a:endParaRPr lang="en-GB" sz="1400" kern="1400">
              <a:ln>
                <a:noFill/>
              </a:ln>
              <a:solidFill>
                <a:srgbClr val="000000"/>
              </a:solidFill>
              <a:effectLst/>
            </a:endParaRPr>
          </a:p>
          <a:p>
            <a:pPr marL="359994" indent="-359994">
              <a:spcAft>
                <a:spcPts val="500"/>
              </a:spcAft>
              <a:buFont typeface="Arial" panose="020B0604020202020204" pitchFamily="34" charset="0"/>
              <a:buChar char="•"/>
            </a:pPr>
            <a:r>
              <a:rPr lang="en-GB" sz="1400" kern="1400">
                <a:solidFill>
                  <a:srgbClr val="000000"/>
                </a:solidFill>
              </a:rPr>
              <a:t>Encourage children to recall prior knowledge, make connections between aspects of the curriculum or apply ideas to different situations. </a:t>
            </a:r>
            <a:endParaRPr lang="en-GB" sz="1400" kern="1400">
              <a:ln>
                <a:noFill/>
              </a:ln>
              <a:solidFill>
                <a:srgbClr val="000000"/>
              </a:solidFill>
              <a:effectLst/>
            </a:endParaRPr>
          </a:p>
        </p:txBody>
      </p:sp>
    </p:spTree>
    <p:extLst>
      <p:ext uri="{BB962C8B-B14F-4D97-AF65-F5344CB8AC3E}">
        <p14:creationId xmlns:p14="http://schemas.microsoft.com/office/powerpoint/2010/main" val="11784217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5E0F519-9D73-4E97-B231-3BA8EF214A4A}"/>
              </a:ext>
            </a:extLst>
          </p:cNvPr>
          <p:cNvPicPr>
            <a:picLocks noChangeAspect="1"/>
          </p:cNvPicPr>
          <p:nvPr/>
        </p:nvPicPr>
        <p:blipFill>
          <a:blip r:embed="rId2"/>
          <a:stretch>
            <a:fillRect/>
          </a:stretch>
        </p:blipFill>
        <p:spPr>
          <a:xfrm rot="16200000">
            <a:off x="2790455" y="-1208314"/>
            <a:ext cx="6611090" cy="9274628"/>
          </a:xfrm>
          <a:prstGeom prst="rect">
            <a:avLst/>
          </a:prstGeom>
        </p:spPr>
      </p:pic>
    </p:spTree>
    <p:extLst>
      <p:ext uri="{BB962C8B-B14F-4D97-AF65-F5344CB8AC3E}">
        <p14:creationId xmlns:p14="http://schemas.microsoft.com/office/powerpoint/2010/main" val="2105040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Live Modelling – MACS Teaching &amp; Learning">
            <a:extLst>
              <a:ext uri="{FF2B5EF4-FFF2-40B4-BE49-F238E27FC236}">
                <a16:creationId xmlns:a16="http://schemas.microsoft.com/office/drawing/2014/main" id="{7C09317E-4CF3-41BB-91A0-3AE438CD7F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155" t="5711" r="6981" b="6981"/>
          <a:stretch>
            <a:fillRect/>
          </a:stretch>
        </p:blipFill>
        <p:spPr bwMode="auto">
          <a:xfrm>
            <a:off x="507296" y="279884"/>
            <a:ext cx="1671362" cy="1761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2" name="Rectangle 1">
            <a:extLst>
              <a:ext uri="{FF2B5EF4-FFF2-40B4-BE49-F238E27FC236}">
                <a16:creationId xmlns:a16="http://schemas.microsoft.com/office/drawing/2014/main" id="{1963391B-DA58-49C0-B018-3BA0C88F634C}"/>
              </a:ext>
            </a:extLst>
          </p:cNvPr>
          <p:cNvSpPr/>
          <p:nvPr/>
        </p:nvSpPr>
        <p:spPr>
          <a:xfrm>
            <a:off x="2268771" y="226931"/>
            <a:ext cx="9666137" cy="1944122"/>
          </a:xfrm>
          <a:prstGeom prst="rect">
            <a:avLst/>
          </a:prstGeom>
        </p:spPr>
        <p:txBody>
          <a:bodyPr wrap="square">
            <a:spAutoFit/>
          </a:bodyPr>
          <a:lstStyle/>
          <a:p>
            <a:pPr>
              <a:spcAft>
                <a:spcPts val="500"/>
              </a:spcAft>
            </a:pPr>
            <a:r>
              <a:rPr lang="en-GB" sz="1400" kern="1400" dirty="0">
                <a:solidFill>
                  <a:srgbClr val="000000"/>
                </a:solidFill>
                <a:latin typeface="Calibri" panose="020F0502020204030204" pitchFamily="34" charset="0"/>
              </a:rPr>
              <a:t>Live </a:t>
            </a:r>
            <a:r>
              <a:rPr lang="en-GB" sz="1400" b="1" kern="1400" dirty="0">
                <a:solidFill>
                  <a:srgbClr val="000000"/>
                </a:solidFill>
                <a:latin typeface="Calibri" panose="020F0502020204030204" pitchFamily="34" charset="0"/>
              </a:rPr>
              <a:t>modelling (think aloud and model steps) </a:t>
            </a:r>
            <a:r>
              <a:rPr lang="en-GB" sz="1400" kern="1400" dirty="0">
                <a:solidFill>
                  <a:srgbClr val="000000"/>
                </a:solidFill>
                <a:latin typeface="Calibri" panose="020F0502020204030204" pitchFamily="34" charset="0"/>
              </a:rPr>
              <a:t>is key to develop children’s awareness of what you are looking for. Evidence has shown that modelling and showing how your ‘learning journey’ (e.g. solving a problem, writing a paragraph) is vital to sharing with the children how to reach their destination. </a:t>
            </a:r>
            <a:r>
              <a:rPr lang="en-GB" sz="1400" i="1" kern="1400" dirty="0">
                <a:solidFill>
                  <a:srgbClr val="000000"/>
                </a:solidFill>
                <a:latin typeface="Calibri" panose="020F0502020204030204" pitchFamily="34" charset="0"/>
              </a:rPr>
              <a:t>Show don’t tell! </a:t>
            </a:r>
            <a:r>
              <a:rPr lang="en-GB" sz="1400" b="1" i="1" kern="1400" dirty="0">
                <a:solidFill>
                  <a:srgbClr val="000000"/>
                </a:solidFill>
                <a:latin typeface="Calibri" panose="020F0502020204030204" pitchFamily="34" charset="0"/>
              </a:rPr>
              <a:t>Let the children hear you thinking aloud! </a:t>
            </a:r>
            <a:r>
              <a:rPr lang="en-GB" sz="1400" kern="1400" dirty="0">
                <a:solidFill>
                  <a:srgbClr val="000000"/>
                </a:solidFill>
                <a:latin typeface="Calibri" panose="020F0502020204030204" pitchFamily="34" charset="0"/>
              </a:rPr>
              <a:t>Sharing with the children your thought process, how to think things through and why you made a certain decision, helps children develop. </a:t>
            </a:r>
            <a:r>
              <a:rPr lang="en-GB" sz="1400" kern="1400" dirty="0" err="1">
                <a:solidFill>
                  <a:srgbClr val="000000"/>
                </a:solidFill>
                <a:latin typeface="Calibri" panose="020F0502020204030204" pitchFamily="34" charset="0"/>
              </a:rPr>
              <a:t>Lemov</a:t>
            </a:r>
            <a:r>
              <a:rPr lang="en-GB" sz="1400" kern="1400" dirty="0">
                <a:solidFill>
                  <a:srgbClr val="000000"/>
                </a:solidFill>
                <a:latin typeface="Calibri" panose="020F0502020204030204" pitchFamily="34" charset="0"/>
              </a:rPr>
              <a:t> calls this, ‘narrating the steps’. </a:t>
            </a:r>
            <a:endParaRPr lang="en-GB" sz="1400" kern="1400" dirty="0">
              <a:ln>
                <a:noFill/>
              </a:ln>
              <a:solidFill>
                <a:srgbClr val="000000"/>
              </a:solidFill>
              <a:effectLst/>
              <a:latin typeface="Comic Sans MS" panose="030F0702030302020204" pitchFamily="66" charset="0"/>
            </a:endParaRPr>
          </a:p>
          <a:p>
            <a:pPr>
              <a:spcAft>
                <a:spcPts val="500"/>
              </a:spcAft>
            </a:pPr>
            <a:r>
              <a:rPr lang="en-GB" sz="1400" kern="1400" dirty="0">
                <a:solidFill>
                  <a:srgbClr val="000000"/>
                </a:solidFill>
                <a:latin typeface="Calibri" panose="020F0502020204030204" pitchFamily="34" charset="0"/>
              </a:rPr>
              <a:t>Alternatively, you could select a child’s piece of work (with their permission) and use targeted questioning to receive feedback as this will help the child to self-reflect and improve the work they produce. </a:t>
            </a:r>
          </a:p>
          <a:p>
            <a:pPr>
              <a:spcAft>
                <a:spcPts val="500"/>
              </a:spcAft>
            </a:pPr>
            <a:r>
              <a:rPr lang="en-GB" sz="1400" kern="1400" dirty="0">
                <a:solidFill>
                  <a:srgbClr val="000000"/>
                </a:solidFill>
                <a:latin typeface="Calibri" panose="020F0502020204030204" pitchFamily="34" charset="0"/>
              </a:rPr>
              <a:t>Children must consider the genre, audience </a:t>
            </a:r>
            <a:r>
              <a:rPr lang="en-GB" sz="1400" kern="1400">
                <a:solidFill>
                  <a:srgbClr val="000000"/>
                </a:solidFill>
                <a:latin typeface="Calibri" panose="020F0502020204030204" pitchFamily="34" charset="0"/>
              </a:rPr>
              <a:t>and purpose.</a:t>
            </a:r>
            <a:endParaRPr lang="en-GB" sz="1400" kern="1400">
              <a:ln>
                <a:noFill/>
              </a:ln>
              <a:solidFill>
                <a:srgbClr val="000000"/>
              </a:solidFill>
              <a:effectLst/>
              <a:latin typeface="Comic Sans MS" panose="030F0702030302020204" pitchFamily="66" charset="0"/>
            </a:endParaRPr>
          </a:p>
        </p:txBody>
      </p:sp>
      <p:pic>
        <p:nvPicPr>
          <p:cNvPr id="11267" name="Picture 3">
            <a:extLst>
              <a:ext uri="{FF2B5EF4-FFF2-40B4-BE49-F238E27FC236}">
                <a16:creationId xmlns:a16="http://schemas.microsoft.com/office/drawing/2014/main" id="{FE55D3A8-6A41-4967-B2AC-6112E1DDFD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389" t="14020" r="56650" b="23816"/>
          <a:stretch>
            <a:fillRect/>
          </a:stretch>
        </p:blipFill>
        <p:spPr bwMode="auto">
          <a:xfrm>
            <a:off x="0" y="2144229"/>
            <a:ext cx="6608763" cy="443388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3" name="Rectangle 2">
            <a:extLst>
              <a:ext uri="{FF2B5EF4-FFF2-40B4-BE49-F238E27FC236}">
                <a16:creationId xmlns:a16="http://schemas.microsoft.com/office/drawing/2014/main" id="{A5A3B9FB-9E49-4AF8-A63B-0CB4F94159CE}"/>
              </a:ext>
            </a:extLst>
          </p:cNvPr>
          <p:cNvSpPr/>
          <p:nvPr/>
        </p:nvSpPr>
        <p:spPr>
          <a:xfrm>
            <a:off x="7252819" y="1925586"/>
            <a:ext cx="4833069" cy="1985159"/>
          </a:xfrm>
          <a:prstGeom prst="rect">
            <a:avLst/>
          </a:prstGeom>
        </p:spPr>
        <p:txBody>
          <a:bodyPr wrap="square">
            <a:spAutoFit/>
          </a:bodyPr>
          <a:lstStyle/>
          <a:p>
            <a:pPr>
              <a:spcAft>
                <a:spcPts val="500"/>
              </a:spcAft>
            </a:pPr>
            <a:r>
              <a:rPr lang="en-GB" sz="1400" b="1" i="1" kern="1400">
                <a:solidFill>
                  <a:schemeClr val="accent1"/>
                </a:solidFill>
                <a:latin typeface="Calibri" panose="020F0502020204030204" pitchFamily="34" charset="0"/>
              </a:rPr>
              <a:t>‘Hunt not Fish’</a:t>
            </a:r>
            <a:endParaRPr lang="en-GB" sz="1400" b="1" kern="1400">
              <a:ln>
                <a:noFill/>
              </a:ln>
              <a:solidFill>
                <a:schemeClr val="accent1"/>
              </a:solidFill>
              <a:effectLst/>
              <a:latin typeface="Comic Sans MS" panose="030F0702030302020204" pitchFamily="66" charset="0"/>
            </a:endParaRPr>
          </a:p>
          <a:p>
            <a:pPr>
              <a:spcAft>
                <a:spcPts val="500"/>
              </a:spcAft>
            </a:pPr>
            <a:r>
              <a:rPr lang="en-GB" sz="1400" kern="1400">
                <a:solidFill>
                  <a:schemeClr val="accent1"/>
                </a:solidFill>
                <a:latin typeface="Calibri" panose="020F0502020204030204" pitchFamily="34" charset="0"/>
              </a:rPr>
              <a:t>Actively observing your class is essential! You should:</a:t>
            </a:r>
            <a:endParaRPr lang="en-GB" sz="1400" kern="1400">
              <a:ln>
                <a:noFill/>
              </a:ln>
              <a:solidFill>
                <a:schemeClr val="accent1"/>
              </a:solidFill>
              <a:effectLst/>
              <a:latin typeface="Comic Sans MS" panose="030F0702030302020204" pitchFamily="66" charset="0"/>
            </a:endParaRPr>
          </a:p>
          <a:p>
            <a:pPr marL="709854" indent="-216560">
              <a:spcAft>
                <a:spcPts val="500"/>
              </a:spcAft>
            </a:pPr>
            <a:r>
              <a:rPr lang="en-GB" sz="1400" kern="1400">
                <a:ln>
                  <a:noFill/>
                </a:ln>
                <a:solidFill>
                  <a:schemeClr val="accent1"/>
                </a:solidFill>
                <a:effectLst/>
                <a:latin typeface="Symbol" panose="05050102010706020507" pitchFamily="18" charset="2"/>
              </a:rPr>
              <a:t>·</a:t>
            </a:r>
            <a:r>
              <a:rPr lang="en-GB" sz="1400" kern="1400">
                <a:ln>
                  <a:noFill/>
                </a:ln>
                <a:solidFill>
                  <a:schemeClr val="accent1"/>
                </a:solidFill>
                <a:effectLst/>
                <a:latin typeface="Comic Sans MS" panose="030F0702030302020204" pitchFamily="66" charset="0"/>
              </a:rPr>
              <a:t> </a:t>
            </a:r>
            <a:r>
              <a:rPr lang="en-GB" sz="1400" kern="1400">
                <a:solidFill>
                  <a:schemeClr val="accent1"/>
                </a:solidFill>
                <a:latin typeface="Calibri" panose="020F0502020204030204" pitchFamily="34" charset="0"/>
              </a:rPr>
              <a:t>be consistently deliberately scanning the room </a:t>
            </a:r>
            <a:endParaRPr lang="en-GB" sz="1400" kern="1400">
              <a:ln>
                <a:noFill/>
              </a:ln>
              <a:solidFill>
                <a:schemeClr val="accent1"/>
              </a:solidFill>
              <a:effectLst/>
              <a:latin typeface="Comic Sans MS" panose="030F0702030302020204" pitchFamily="66" charset="0"/>
            </a:endParaRPr>
          </a:p>
          <a:p>
            <a:pPr marL="733920" indent="-252654">
              <a:spcAft>
                <a:spcPts val="500"/>
              </a:spcAft>
            </a:pPr>
            <a:r>
              <a:rPr lang="en-GB" sz="1400" kern="1400">
                <a:ln>
                  <a:noFill/>
                </a:ln>
                <a:solidFill>
                  <a:schemeClr val="accent1"/>
                </a:solidFill>
                <a:effectLst/>
                <a:latin typeface="Symbol" panose="05050102010706020507" pitchFamily="18" charset="2"/>
              </a:rPr>
              <a:t>·</a:t>
            </a:r>
            <a:r>
              <a:rPr lang="en-GB" sz="1400" kern="1400">
                <a:ln>
                  <a:noFill/>
                </a:ln>
                <a:solidFill>
                  <a:schemeClr val="accent1"/>
                </a:solidFill>
                <a:effectLst/>
                <a:latin typeface="Comic Sans MS" panose="030F0702030302020204" pitchFamily="66" charset="0"/>
              </a:rPr>
              <a:t> </a:t>
            </a:r>
            <a:r>
              <a:rPr lang="en-GB" sz="1400" kern="1400">
                <a:solidFill>
                  <a:schemeClr val="accent1"/>
                </a:solidFill>
                <a:latin typeface="Calibri" panose="020F0502020204030204" pitchFamily="34" charset="0"/>
              </a:rPr>
              <a:t>plan how you are going to circulate the classroom</a:t>
            </a:r>
            <a:endParaRPr lang="en-GB" sz="1400" kern="1400">
              <a:ln>
                <a:noFill/>
              </a:ln>
              <a:solidFill>
                <a:schemeClr val="accent1"/>
              </a:solidFill>
              <a:effectLst/>
              <a:latin typeface="Comic Sans MS" panose="030F0702030302020204" pitchFamily="66" charset="0"/>
            </a:endParaRPr>
          </a:p>
          <a:p>
            <a:pPr marL="733920" indent="-252654">
              <a:spcAft>
                <a:spcPts val="500"/>
              </a:spcAft>
            </a:pPr>
            <a:r>
              <a:rPr lang="en-GB" sz="1400" kern="1400">
                <a:ln>
                  <a:noFill/>
                </a:ln>
                <a:solidFill>
                  <a:schemeClr val="accent1"/>
                </a:solidFill>
                <a:effectLst/>
                <a:latin typeface="Symbol" panose="05050102010706020507" pitchFamily="18" charset="2"/>
              </a:rPr>
              <a:t>·</a:t>
            </a:r>
            <a:r>
              <a:rPr lang="en-GB" sz="1400" kern="1400">
                <a:ln>
                  <a:noFill/>
                </a:ln>
                <a:solidFill>
                  <a:schemeClr val="accent1"/>
                </a:solidFill>
                <a:effectLst/>
                <a:latin typeface="Comic Sans MS" panose="030F0702030302020204" pitchFamily="66" charset="0"/>
              </a:rPr>
              <a:t> </a:t>
            </a:r>
            <a:r>
              <a:rPr lang="en-GB" sz="1400" kern="1400">
                <a:solidFill>
                  <a:schemeClr val="accent1"/>
                </a:solidFill>
                <a:latin typeface="Calibri" panose="020F0502020204030204" pitchFamily="34" charset="0"/>
              </a:rPr>
              <a:t>ensure you provide live feedback to scaffold support</a:t>
            </a:r>
            <a:endParaRPr lang="en-GB" sz="1400" kern="1400">
              <a:ln>
                <a:noFill/>
              </a:ln>
              <a:solidFill>
                <a:schemeClr val="accent1"/>
              </a:solidFill>
              <a:effectLst/>
              <a:latin typeface="Comic Sans MS" panose="030F0702030302020204" pitchFamily="66" charset="0"/>
            </a:endParaRPr>
          </a:p>
          <a:p>
            <a:pPr marL="733920" indent="-252654">
              <a:spcAft>
                <a:spcPts val="500"/>
              </a:spcAft>
            </a:pPr>
            <a:r>
              <a:rPr lang="en-GB" sz="1400" kern="1400">
                <a:ln>
                  <a:noFill/>
                </a:ln>
                <a:solidFill>
                  <a:schemeClr val="accent1"/>
                </a:solidFill>
                <a:effectLst/>
                <a:latin typeface="Symbol" panose="05050102010706020507" pitchFamily="18" charset="2"/>
              </a:rPr>
              <a:t>·</a:t>
            </a:r>
            <a:r>
              <a:rPr lang="en-GB" sz="1400" kern="1400">
                <a:ln>
                  <a:noFill/>
                </a:ln>
                <a:solidFill>
                  <a:schemeClr val="accent1"/>
                </a:solidFill>
                <a:effectLst/>
                <a:latin typeface="Comic Sans MS" panose="030F0702030302020204" pitchFamily="66" charset="0"/>
              </a:rPr>
              <a:t> </a:t>
            </a:r>
            <a:r>
              <a:rPr lang="en-GB" sz="1400" kern="1400">
                <a:solidFill>
                  <a:schemeClr val="accent1"/>
                </a:solidFill>
                <a:latin typeface="Calibri" panose="020F0502020204030204" pitchFamily="34" charset="0"/>
              </a:rPr>
              <a:t>promote positive attitudes towards learning</a:t>
            </a:r>
            <a:endParaRPr lang="en-GB" sz="1400" kern="1400">
              <a:ln>
                <a:noFill/>
              </a:ln>
              <a:solidFill>
                <a:schemeClr val="accent1"/>
              </a:solidFill>
              <a:effectLst/>
              <a:latin typeface="Comic Sans MS" panose="030F0702030302020204" pitchFamily="66" charset="0"/>
            </a:endParaRPr>
          </a:p>
          <a:p>
            <a:pPr>
              <a:spcAft>
                <a:spcPts val="500"/>
              </a:spcAft>
            </a:pPr>
            <a:r>
              <a:rPr lang="en-GB" sz="1400" kern="1400">
                <a:ln>
                  <a:noFill/>
                </a:ln>
                <a:solidFill>
                  <a:srgbClr val="000000"/>
                </a:solidFill>
                <a:effectLst/>
                <a:latin typeface="Comic Sans MS" panose="030F0702030302020204" pitchFamily="66" charset="0"/>
              </a:rPr>
              <a:t> </a:t>
            </a:r>
          </a:p>
        </p:txBody>
      </p:sp>
    </p:spTree>
    <p:extLst>
      <p:ext uri="{BB962C8B-B14F-4D97-AF65-F5344CB8AC3E}">
        <p14:creationId xmlns:p14="http://schemas.microsoft.com/office/powerpoint/2010/main" val="1503506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E831AEE-4010-405A-910D-3354FD83D25E}"/>
              </a:ext>
            </a:extLst>
          </p:cNvPr>
          <p:cNvSpPr/>
          <p:nvPr/>
        </p:nvSpPr>
        <p:spPr>
          <a:xfrm>
            <a:off x="385542" y="117779"/>
            <a:ext cx="10269206" cy="3190617"/>
          </a:xfrm>
          <a:prstGeom prst="rect">
            <a:avLst/>
          </a:prstGeom>
        </p:spPr>
        <p:txBody>
          <a:bodyPr wrap="square">
            <a:spAutoFit/>
          </a:bodyPr>
          <a:lstStyle/>
          <a:p>
            <a:pPr>
              <a:spcAft>
                <a:spcPts val="500"/>
              </a:spcAft>
            </a:pPr>
            <a:r>
              <a:rPr lang="en-GB" sz="1400" kern="1400" dirty="0">
                <a:solidFill>
                  <a:srgbClr val="000000"/>
                </a:solidFill>
                <a:latin typeface="Calibri" panose="020F0502020204030204" pitchFamily="34" charset="0"/>
              </a:rPr>
              <a:t>Gain knowledge from your ‘</a:t>
            </a:r>
            <a:r>
              <a:rPr lang="en-GB" sz="1400" b="1" kern="1400" dirty="0">
                <a:solidFill>
                  <a:srgbClr val="000000"/>
                </a:solidFill>
                <a:latin typeface="Calibri" panose="020F0502020204030204" pitchFamily="34" charset="0"/>
              </a:rPr>
              <a:t>active’ </a:t>
            </a:r>
            <a:r>
              <a:rPr lang="en-GB" sz="1400" kern="1400" dirty="0">
                <a:solidFill>
                  <a:srgbClr val="000000"/>
                </a:solidFill>
                <a:latin typeface="Calibri" panose="020F0502020204030204" pitchFamily="34" charset="0"/>
              </a:rPr>
              <a:t>observations to assess what children understand/do not understand, common misconceptions, unplanned misconceptions, GPS errors. </a:t>
            </a:r>
            <a:endParaRPr lang="en-GB" sz="1400" kern="1400" dirty="0">
              <a:ln>
                <a:noFill/>
              </a:ln>
              <a:solidFill>
                <a:srgbClr val="000000"/>
              </a:solidFill>
              <a:effectLst/>
              <a:latin typeface="Comic Sans MS" panose="030F0702030302020204" pitchFamily="66" charset="0"/>
            </a:endParaRPr>
          </a:p>
          <a:p>
            <a:pPr>
              <a:spcAft>
                <a:spcPts val="500"/>
              </a:spcAft>
            </a:pPr>
            <a:r>
              <a:rPr lang="en-GB" sz="1400" kern="1400" dirty="0">
                <a:solidFill>
                  <a:srgbClr val="000000"/>
                </a:solidFill>
                <a:latin typeface="Calibri" panose="020F0502020204030204" pitchFamily="34" charset="0"/>
              </a:rPr>
              <a:t>Responding to all of the above through:</a:t>
            </a:r>
            <a:endParaRPr lang="en-GB" sz="1400" kern="1400" dirty="0">
              <a:ln>
                <a:noFill/>
              </a:ln>
              <a:solidFill>
                <a:srgbClr val="000000"/>
              </a:solidFill>
              <a:effectLst/>
              <a:latin typeface="Comic Sans MS" panose="030F0702030302020204" pitchFamily="66" charset="0"/>
            </a:endParaRPr>
          </a:p>
          <a:p>
            <a:pPr marL="745947" indent="-252654">
              <a:spcAft>
                <a:spcPts val="500"/>
              </a:spcAft>
            </a:pPr>
            <a:r>
              <a:rPr lang="en-GB" sz="1400" kern="1400" dirty="0">
                <a:ln>
                  <a:noFill/>
                </a:ln>
                <a:solidFill>
                  <a:srgbClr val="000000"/>
                </a:solidFill>
                <a:effectLst/>
                <a:latin typeface="Symbol" panose="05050102010706020507" pitchFamily="18" charset="2"/>
              </a:rPr>
              <a:t>·</a:t>
            </a:r>
            <a:r>
              <a:rPr lang="en-GB" sz="1400" kern="1400" dirty="0">
                <a:ln>
                  <a:noFill/>
                </a:ln>
                <a:solidFill>
                  <a:srgbClr val="000000"/>
                </a:solidFill>
                <a:effectLst/>
                <a:latin typeface="Comic Sans MS" panose="030F0702030302020204" pitchFamily="66" charset="0"/>
              </a:rPr>
              <a:t> </a:t>
            </a:r>
            <a:r>
              <a:rPr lang="en-GB" sz="1400" kern="1400" dirty="0">
                <a:solidFill>
                  <a:srgbClr val="000000"/>
                </a:solidFill>
                <a:latin typeface="Calibri" panose="020F0502020204030204" pitchFamily="34" charset="0"/>
              </a:rPr>
              <a:t>Whole class feedback</a:t>
            </a:r>
            <a:endParaRPr lang="en-GB" sz="1400" kern="1400" dirty="0">
              <a:ln>
                <a:noFill/>
              </a:ln>
              <a:solidFill>
                <a:srgbClr val="000000"/>
              </a:solidFill>
              <a:effectLst/>
              <a:latin typeface="Comic Sans MS" panose="030F0702030302020204" pitchFamily="66" charset="0"/>
            </a:endParaRPr>
          </a:p>
          <a:p>
            <a:pPr marL="745947" indent="-252654">
              <a:spcAft>
                <a:spcPts val="500"/>
              </a:spcAft>
            </a:pPr>
            <a:r>
              <a:rPr lang="en-GB" sz="1400" kern="1400" dirty="0">
                <a:ln>
                  <a:noFill/>
                </a:ln>
                <a:solidFill>
                  <a:srgbClr val="000000"/>
                </a:solidFill>
                <a:effectLst/>
                <a:latin typeface="Symbol" panose="05050102010706020507" pitchFamily="18" charset="2"/>
              </a:rPr>
              <a:t>·</a:t>
            </a:r>
            <a:r>
              <a:rPr lang="en-GB" sz="1400" kern="1400" dirty="0">
                <a:ln>
                  <a:noFill/>
                </a:ln>
                <a:solidFill>
                  <a:srgbClr val="000000"/>
                </a:solidFill>
                <a:effectLst/>
                <a:latin typeface="Comic Sans MS" panose="030F0702030302020204" pitchFamily="66" charset="0"/>
              </a:rPr>
              <a:t> </a:t>
            </a:r>
            <a:r>
              <a:rPr lang="en-GB" sz="1400" kern="1400" dirty="0">
                <a:solidFill>
                  <a:srgbClr val="000000"/>
                </a:solidFill>
                <a:latin typeface="Calibri" panose="020F0502020204030204" pitchFamily="34" charset="0"/>
              </a:rPr>
              <a:t>Live modelling</a:t>
            </a:r>
            <a:endParaRPr lang="en-GB" sz="1400" kern="1400" dirty="0">
              <a:ln>
                <a:noFill/>
              </a:ln>
              <a:solidFill>
                <a:srgbClr val="000000"/>
              </a:solidFill>
              <a:effectLst/>
              <a:latin typeface="Comic Sans MS" panose="030F0702030302020204" pitchFamily="66" charset="0"/>
            </a:endParaRPr>
          </a:p>
          <a:p>
            <a:pPr marL="745947" indent="-252654">
              <a:spcAft>
                <a:spcPts val="500"/>
              </a:spcAft>
            </a:pPr>
            <a:r>
              <a:rPr lang="en-GB" sz="1400" kern="1400" dirty="0">
                <a:ln>
                  <a:noFill/>
                </a:ln>
                <a:solidFill>
                  <a:srgbClr val="000000"/>
                </a:solidFill>
                <a:effectLst/>
                <a:latin typeface="Symbol" panose="05050102010706020507" pitchFamily="18" charset="2"/>
              </a:rPr>
              <a:t>·</a:t>
            </a:r>
            <a:r>
              <a:rPr lang="en-GB" sz="1400" kern="1400" dirty="0">
                <a:ln>
                  <a:noFill/>
                </a:ln>
                <a:solidFill>
                  <a:srgbClr val="000000"/>
                </a:solidFill>
                <a:effectLst/>
                <a:latin typeface="Comic Sans MS" panose="030F0702030302020204" pitchFamily="66" charset="0"/>
              </a:rPr>
              <a:t> </a:t>
            </a:r>
            <a:r>
              <a:rPr lang="en-GB" sz="1400" kern="1400" dirty="0">
                <a:solidFill>
                  <a:srgbClr val="000000"/>
                </a:solidFill>
                <a:latin typeface="Calibri" panose="020F0502020204030204" pitchFamily="34" charset="0"/>
              </a:rPr>
              <a:t>‘Show me’ with whiteboards</a:t>
            </a:r>
            <a:endParaRPr lang="en-GB" sz="1400" kern="1400" dirty="0">
              <a:ln>
                <a:noFill/>
              </a:ln>
              <a:solidFill>
                <a:srgbClr val="000000"/>
              </a:solidFill>
              <a:effectLst/>
              <a:latin typeface="Comic Sans MS" panose="030F0702030302020204" pitchFamily="66" charset="0"/>
            </a:endParaRPr>
          </a:p>
          <a:p>
            <a:pPr marL="745947" indent="-252654">
              <a:spcAft>
                <a:spcPts val="500"/>
              </a:spcAft>
            </a:pPr>
            <a:r>
              <a:rPr lang="en-GB" sz="1400" kern="1400" dirty="0">
                <a:ln>
                  <a:noFill/>
                </a:ln>
                <a:solidFill>
                  <a:srgbClr val="000000"/>
                </a:solidFill>
                <a:effectLst/>
                <a:latin typeface="Symbol" panose="05050102010706020507" pitchFamily="18" charset="2"/>
              </a:rPr>
              <a:t>·</a:t>
            </a:r>
            <a:r>
              <a:rPr lang="en-GB" sz="1400" kern="1400" dirty="0">
                <a:ln>
                  <a:noFill/>
                </a:ln>
                <a:solidFill>
                  <a:srgbClr val="000000"/>
                </a:solidFill>
                <a:effectLst/>
                <a:latin typeface="Comic Sans MS" panose="030F0702030302020204" pitchFamily="66" charset="0"/>
              </a:rPr>
              <a:t> </a:t>
            </a:r>
            <a:r>
              <a:rPr lang="en-GB" sz="1400" kern="1400" dirty="0">
                <a:solidFill>
                  <a:srgbClr val="000000"/>
                </a:solidFill>
                <a:latin typeface="Calibri" panose="020F0502020204030204" pitchFamily="34" charset="0"/>
              </a:rPr>
              <a:t>Cold call and probe</a:t>
            </a:r>
            <a:endParaRPr lang="en-GB" sz="1400" kern="1400" dirty="0">
              <a:ln>
                <a:noFill/>
              </a:ln>
              <a:solidFill>
                <a:srgbClr val="000000"/>
              </a:solidFill>
              <a:effectLst/>
              <a:latin typeface="Comic Sans MS" panose="030F0702030302020204" pitchFamily="66" charset="0"/>
            </a:endParaRPr>
          </a:p>
          <a:p>
            <a:pPr marL="745947" indent="-252654">
              <a:spcAft>
                <a:spcPts val="500"/>
              </a:spcAft>
            </a:pPr>
            <a:r>
              <a:rPr lang="en-GB" sz="1400" kern="1400" dirty="0">
                <a:ln>
                  <a:noFill/>
                </a:ln>
                <a:solidFill>
                  <a:srgbClr val="000000"/>
                </a:solidFill>
                <a:effectLst/>
                <a:latin typeface="Symbol" panose="05050102010706020507" pitchFamily="18" charset="2"/>
              </a:rPr>
              <a:t>·</a:t>
            </a:r>
            <a:r>
              <a:rPr lang="en-GB" sz="1400" kern="1400" dirty="0">
                <a:ln>
                  <a:noFill/>
                </a:ln>
                <a:solidFill>
                  <a:srgbClr val="000000"/>
                </a:solidFill>
                <a:effectLst/>
                <a:latin typeface="Comic Sans MS" panose="030F0702030302020204" pitchFamily="66" charset="0"/>
              </a:rPr>
              <a:t> </a:t>
            </a:r>
            <a:r>
              <a:rPr lang="en-GB" sz="1400" kern="1400" dirty="0">
                <a:solidFill>
                  <a:srgbClr val="000000"/>
                </a:solidFill>
                <a:latin typeface="Calibri" panose="020F0502020204030204" pitchFamily="34" charset="0"/>
              </a:rPr>
              <a:t>Use elaboration</a:t>
            </a:r>
            <a:endParaRPr lang="en-GB" sz="1400" kern="1400" dirty="0">
              <a:ln>
                <a:noFill/>
              </a:ln>
              <a:solidFill>
                <a:srgbClr val="000000"/>
              </a:solidFill>
              <a:effectLst/>
              <a:latin typeface="Comic Sans MS" panose="030F0702030302020204" pitchFamily="66" charset="0"/>
            </a:endParaRPr>
          </a:p>
          <a:p>
            <a:pPr>
              <a:spcAft>
                <a:spcPts val="500"/>
              </a:spcAft>
            </a:pPr>
            <a:r>
              <a:rPr lang="en-GB" sz="1400" kern="1400" dirty="0">
                <a:solidFill>
                  <a:srgbClr val="000000"/>
                </a:solidFill>
                <a:latin typeface="Calibri" panose="020F0502020204030204" pitchFamily="34" charset="0"/>
              </a:rPr>
              <a:t>Through this, you would have identified any gaps in knowledge and challenged straight away. Children will have a better understanding and are in a better position to move on. </a:t>
            </a:r>
            <a:endParaRPr lang="en-GB" sz="1400" kern="1400" dirty="0">
              <a:ln>
                <a:noFill/>
              </a:ln>
              <a:solidFill>
                <a:srgbClr val="000000"/>
              </a:solidFill>
              <a:effectLst/>
              <a:latin typeface="Comic Sans MS" panose="030F0702030302020204" pitchFamily="66" charset="0"/>
            </a:endParaRPr>
          </a:p>
          <a:p>
            <a:pPr>
              <a:spcAft>
                <a:spcPts val="500"/>
              </a:spcAft>
            </a:pPr>
            <a:r>
              <a:rPr lang="en-GB" sz="1400" kern="1400" dirty="0">
                <a:solidFill>
                  <a:srgbClr val="000000"/>
                </a:solidFill>
                <a:latin typeface="Calibri" panose="020F0502020204030204" pitchFamily="34" charset="0"/>
              </a:rPr>
              <a:t>The </a:t>
            </a:r>
            <a:r>
              <a:rPr lang="en-GB" sz="1400" b="1" kern="1400" dirty="0">
                <a:solidFill>
                  <a:srgbClr val="000000"/>
                </a:solidFill>
                <a:latin typeface="Calibri" panose="020F0502020204030204" pitchFamily="34" charset="0"/>
              </a:rPr>
              <a:t>expectation </a:t>
            </a:r>
            <a:r>
              <a:rPr lang="en-GB" sz="1400" kern="1400" dirty="0">
                <a:solidFill>
                  <a:srgbClr val="000000"/>
                </a:solidFill>
                <a:latin typeface="Calibri" panose="020F0502020204030204" pitchFamily="34" charset="0"/>
              </a:rPr>
              <a:t>at Slindon CofE Primary School, is that live modelling happens as often as possible. Do not be afraid to make mistakes as this will be a learning opportunity for all children. </a:t>
            </a:r>
            <a:endParaRPr lang="en-GB" sz="1400" kern="1400" dirty="0">
              <a:ln>
                <a:noFill/>
              </a:ln>
              <a:solidFill>
                <a:srgbClr val="000000"/>
              </a:solidFill>
              <a:effectLst/>
              <a:latin typeface="Comic Sans MS" panose="030F0702030302020204" pitchFamily="66" charset="0"/>
            </a:endParaRPr>
          </a:p>
        </p:txBody>
      </p:sp>
      <p:sp>
        <p:nvSpPr>
          <p:cNvPr id="4" name="Rectangle 3">
            <a:extLst>
              <a:ext uri="{FF2B5EF4-FFF2-40B4-BE49-F238E27FC236}">
                <a16:creationId xmlns:a16="http://schemas.microsoft.com/office/drawing/2014/main" id="{E6047996-40F3-48DF-898C-08DD2559E548}"/>
              </a:ext>
            </a:extLst>
          </p:cNvPr>
          <p:cNvSpPr/>
          <p:nvPr/>
        </p:nvSpPr>
        <p:spPr>
          <a:xfrm>
            <a:off x="385541" y="3429000"/>
            <a:ext cx="11240401" cy="2439129"/>
          </a:xfrm>
          <a:prstGeom prst="rect">
            <a:avLst/>
          </a:prstGeom>
        </p:spPr>
        <p:txBody>
          <a:bodyPr wrap="square">
            <a:spAutoFit/>
          </a:bodyPr>
          <a:lstStyle/>
          <a:p>
            <a:pPr>
              <a:spcAft>
                <a:spcPts val="500"/>
              </a:spcAft>
            </a:pPr>
            <a:r>
              <a:rPr lang="en-GB" sz="1400" kern="1400" dirty="0">
                <a:ln>
                  <a:noFill/>
                </a:ln>
                <a:solidFill>
                  <a:srgbClr val="000000"/>
                </a:solidFill>
                <a:effectLst/>
                <a:latin typeface="Calibri" panose="020F0502020204030204" pitchFamily="34" charset="0"/>
              </a:rPr>
              <a:t>The </a:t>
            </a:r>
            <a:r>
              <a:rPr lang="en-GB" sz="1400" b="1" kern="1400" dirty="0">
                <a:ln>
                  <a:noFill/>
                </a:ln>
                <a:solidFill>
                  <a:srgbClr val="000000"/>
                </a:solidFill>
                <a:effectLst/>
                <a:latin typeface="Calibri" panose="020F0502020204030204" pitchFamily="34" charset="0"/>
              </a:rPr>
              <a:t>Importance of Talk </a:t>
            </a:r>
            <a:r>
              <a:rPr lang="en-GB" sz="1400" kern="1400" dirty="0">
                <a:ln>
                  <a:noFill/>
                </a:ln>
                <a:solidFill>
                  <a:srgbClr val="000000"/>
                </a:solidFill>
                <a:effectLst/>
                <a:latin typeface="Calibri" panose="020F0502020204030204" pitchFamily="34" charset="0"/>
              </a:rPr>
              <a:t>– high quality talk and language-rich environment are fundamental to developing literacy. The quality of interactions between adults and children affects their vocabulary acquisition and cognitive development. Developing children's’ spoken language is integral to all aspects of our curriculum, so the children can articulate their understanding, develop their knowledge and build the vocabulary they need to support their learning. </a:t>
            </a:r>
          </a:p>
          <a:p>
            <a:pPr>
              <a:spcAft>
                <a:spcPts val="500"/>
              </a:spcAft>
            </a:pPr>
            <a:r>
              <a:rPr lang="en-GB" sz="1400" b="1" kern="1400" dirty="0">
                <a:solidFill>
                  <a:srgbClr val="000000"/>
                </a:solidFill>
                <a:latin typeface="Calibri" panose="020F0502020204030204" pitchFamily="34" charset="0"/>
              </a:rPr>
              <a:t>Partner Talk </a:t>
            </a:r>
            <a:r>
              <a:rPr lang="en-GB" sz="1400" kern="1400" dirty="0">
                <a:solidFill>
                  <a:srgbClr val="000000"/>
                </a:solidFill>
                <a:latin typeface="Calibri" panose="020F0502020204030204" pitchFamily="34" charset="0"/>
              </a:rPr>
              <a:t>– Children benefit from being taught how to talk to a partner, speaking in complete sentences and taking turns as appropriate. Children should be taught to speak to each other in sentences and to listen to each others’ ideas. </a:t>
            </a:r>
            <a:r>
              <a:rPr lang="en-GB" sz="1400" b="1" kern="1400" dirty="0">
                <a:ln>
                  <a:noFill/>
                </a:ln>
                <a:solidFill>
                  <a:srgbClr val="000000"/>
                </a:solidFill>
                <a:effectLst/>
                <a:latin typeface="Calibri" panose="020F0502020204030204" pitchFamily="34" charset="0"/>
              </a:rPr>
              <a:t> </a:t>
            </a:r>
          </a:p>
          <a:p>
            <a:pPr>
              <a:spcAft>
                <a:spcPts val="500"/>
              </a:spcAft>
            </a:pPr>
            <a:r>
              <a:rPr lang="en-GB" sz="1400" b="1" kern="1400" dirty="0">
                <a:solidFill>
                  <a:srgbClr val="000000"/>
                </a:solidFill>
                <a:latin typeface="Calibri" panose="020F0502020204030204" pitchFamily="34" charset="0"/>
              </a:rPr>
              <a:t>Thriving on Repetition </a:t>
            </a:r>
            <a:r>
              <a:rPr lang="en-GB" sz="1400" kern="1400" dirty="0">
                <a:solidFill>
                  <a:srgbClr val="000000"/>
                </a:solidFill>
                <a:latin typeface="Calibri" panose="020F0502020204030204" pitchFamily="34" charset="0"/>
              </a:rPr>
              <a:t>– By re-reading stories to children, teachers can deepen the children’s familiarity with a story and increase their emotional engagement. Re-reading allows children to hear new vocabulary over again, which helps them commit the meaning of new words to their long-term memory. In addition, children have the opportunities to connect with characters, their feelings and to relive the excitement and emotion of stories. </a:t>
            </a:r>
            <a:r>
              <a:rPr lang="en-GB" sz="1400" b="1" kern="1400" dirty="0">
                <a:ln>
                  <a:noFill/>
                </a:ln>
                <a:solidFill>
                  <a:srgbClr val="000000"/>
                </a:solidFill>
                <a:effectLst/>
                <a:latin typeface="Calibri" panose="020F0502020204030204" pitchFamily="34" charset="0"/>
              </a:rPr>
              <a:t> </a:t>
            </a:r>
          </a:p>
          <a:p>
            <a:pPr>
              <a:spcAft>
                <a:spcPts val="500"/>
              </a:spcAft>
            </a:pPr>
            <a:r>
              <a:rPr lang="en-GB" sz="1400" b="1" kern="1400" dirty="0">
                <a:solidFill>
                  <a:srgbClr val="000000"/>
                </a:solidFill>
                <a:latin typeface="Calibri" panose="020F0502020204030204" pitchFamily="34" charset="0"/>
              </a:rPr>
              <a:t>Book corners</a:t>
            </a:r>
            <a:r>
              <a:rPr lang="en-GB" sz="1400" kern="1400" dirty="0">
                <a:solidFill>
                  <a:srgbClr val="000000"/>
                </a:solidFill>
                <a:latin typeface="Calibri" panose="020F0502020204030204" pitchFamily="34" charset="0"/>
              </a:rPr>
              <a:t> – Each class should have well presented book areas, which is constantly changed, with different books promoted. Ideally, in key stage two children will be given the responsibility of updating the book corner. Focus should be on engaging the children into reading. </a:t>
            </a:r>
            <a:endParaRPr lang="en-GB" sz="1400" b="1" kern="1400" dirty="0">
              <a:ln>
                <a:noFill/>
              </a:ln>
              <a:solidFill>
                <a:srgbClr val="000000"/>
              </a:solidFill>
              <a:effectLst/>
              <a:latin typeface="Comic Sans MS" panose="030F0702030302020204" pitchFamily="66" charset="0"/>
            </a:endParaRPr>
          </a:p>
        </p:txBody>
      </p:sp>
      <p:pic>
        <p:nvPicPr>
          <p:cNvPr id="5" name="Picture 4">
            <a:extLst>
              <a:ext uri="{FF2B5EF4-FFF2-40B4-BE49-F238E27FC236}">
                <a16:creationId xmlns:a16="http://schemas.microsoft.com/office/drawing/2014/main" id="{83E4C5CD-E44E-4061-973C-77D84E8BCC62}"/>
              </a:ext>
            </a:extLst>
          </p:cNvPr>
          <p:cNvPicPr>
            <a:picLocks noChangeAspect="1"/>
          </p:cNvPicPr>
          <p:nvPr/>
        </p:nvPicPr>
        <p:blipFill>
          <a:blip r:embed="rId2"/>
          <a:stretch>
            <a:fillRect/>
          </a:stretch>
        </p:blipFill>
        <p:spPr>
          <a:xfrm>
            <a:off x="10226350" y="192425"/>
            <a:ext cx="1670321" cy="2041504"/>
          </a:xfrm>
          <a:prstGeom prst="rect">
            <a:avLst/>
          </a:prstGeom>
        </p:spPr>
      </p:pic>
    </p:spTree>
    <p:extLst>
      <p:ext uri="{BB962C8B-B14F-4D97-AF65-F5344CB8AC3E}">
        <p14:creationId xmlns:p14="http://schemas.microsoft.com/office/powerpoint/2010/main" val="8749877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664E494-07B6-4061-B754-0C481F35C403}"/>
              </a:ext>
            </a:extLst>
          </p:cNvPr>
          <p:cNvPicPr>
            <a:picLocks noChangeAspect="1"/>
          </p:cNvPicPr>
          <p:nvPr/>
        </p:nvPicPr>
        <p:blipFill>
          <a:blip r:embed="rId2"/>
          <a:stretch>
            <a:fillRect/>
          </a:stretch>
        </p:blipFill>
        <p:spPr>
          <a:xfrm>
            <a:off x="6505491" y="2082331"/>
            <a:ext cx="4009524" cy="2009524"/>
          </a:xfrm>
          <a:prstGeom prst="rect">
            <a:avLst/>
          </a:prstGeom>
        </p:spPr>
      </p:pic>
      <p:pic>
        <p:nvPicPr>
          <p:cNvPr id="3" name="Picture 2">
            <a:extLst>
              <a:ext uri="{FF2B5EF4-FFF2-40B4-BE49-F238E27FC236}">
                <a16:creationId xmlns:a16="http://schemas.microsoft.com/office/drawing/2014/main" id="{102C7C5C-D61F-4586-AFB3-A4A1A019CB0E}"/>
              </a:ext>
            </a:extLst>
          </p:cNvPr>
          <p:cNvPicPr>
            <a:picLocks noChangeAspect="1"/>
          </p:cNvPicPr>
          <p:nvPr/>
        </p:nvPicPr>
        <p:blipFill>
          <a:blip r:embed="rId3"/>
          <a:stretch>
            <a:fillRect/>
          </a:stretch>
        </p:blipFill>
        <p:spPr>
          <a:xfrm>
            <a:off x="448671" y="5166639"/>
            <a:ext cx="1371429" cy="1152381"/>
          </a:xfrm>
          <a:prstGeom prst="rect">
            <a:avLst/>
          </a:prstGeom>
        </p:spPr>
      </p:pic>
      <p:sp>
        <p:nvSpPr>
          <p:cNvPr id="4" name="Rectangle 3">
            <a:extLst>
              <a:ext uri="{FF2B5EF4-FFF2-40B4-BE49-F238E27FC236}">
                <a16:creationId xmlns:a16="http://schemas.microsoft.com/office/drawing/2014/main" id="{8FDCB405-FA5F-4696-B9C4-CF7DAFE4F967}"/>
              </a:ext>
            </a:extLst>
          </p:cNvPr>
          <p:cNvSpPr/>
          <p:nvPr/>
        </p:nvSpPr>
        <p:spPr>
          <a:xfrm>
            <a:off x="2594775" y="5166639"/>
            <a:ext cx="9077739" cy="1200329"/>
          </a:xfrm>
          <a:prstGeom prst="rect">
            <a:avLst/>
          </a:prstGeom>
        </p:spPr>
        <p:txBody>
          <a:bodyPr wrap="square">
            <a:spAutoFit/>
          </a:bodyPr>
          <a:lstStyle/>
          <a:p>
            <a:pPr>
              <a:spcAft>
                <a:spcPts val="500"/>
              </a:spcAft>
            </a:pPr>
            <a:r>
              <a:rPr lang="en-GB" kern="1400">
                <a:solidFill>
                  <a:srgbClr val="000000"/>
                </a:solidFill>
                <a:latin typeface="Calibri" panose="020F0502020204030204" pitchFamily="34" charset="0"/>
              </a:rPr>
              <a:t>Investing time and effort in well-established routines will bring a range of benefits. It will make our behaviour management more inclusive and, as the report also says, ​“To a great extent, good teaching for pupils with SEND is good teaching for all.” It will also have a marked impact on learning and on teacher wellbeing. (Diaz 2021)</a:t>
            </a:r>
            <a:r>
              <a:rPr lang="en-GB" sz="1100" kern="1400">
                <a:ln>
                  <a:noFill/>
                </a:ln>
                <a:solidFill>
                  <a:srgbClr val="000000"/>
                </a:solidFill>
                <a:effectLst/>
                <a:latin typeface="Comic Sans MS" panose="030F0702030302020204" pitchFamily="66" charset="0"/>
              </a:rPr>
              <a:t> </a:t>
            </a:r>
          </a:p>
        </p:txBody>
      </p:sp>
      <p:sp>
        <p:nvSpPr>
          <p:cNvPr id="5" name="Rectangle 4">
            <a:extLst>
              <a:ext uri="{FF2B5EF4-FFF2-40B4-BE49-F238E27FC236}">
                <a16:creationId xmlns:a16="http://schemas.microsoft.com/office/drawing/2014/main" id="{49004211-7A2B-48B1-AE82-94187D17E7B1}"/>
              </a:ext>
            </a:extLst>
          </p:cNvPr>
          <p:cNvSpPr/>
          <p:nvPr/>
        </p:nvSpPr>
        <p:spPr>
          <a:xfrm>
            <a:off x="161677" y="88063"/>
            <a:ext cx="11510837" cy="4406334"/>
          </a:xfrm>
          <a:prstGeom prst="rect">
            <a:avLst/>
          </a:prstGeom>
        </p:spPr>
        <p:txBody>
          <a:bodyPr wrap="square">
            <a:spAutoFit/>
          </a:bodyPr>
          <a:lstStyle/>
          <a:p>
            <a:pPr>
              <a:spcAft>
                <a:spcPts val="500"/>
              </a:spcAft>
            </a:pPr>
            <a:r>
              <a:rPr lang="en-GB" sz="2000" b="1" kern="1400">
                <a:ln>
                  <a:noFill/>
                </a:ln>
                <a:solidFill>
                  <a:srgbClr val="000000"/>
                </a:solidFill>
                <a:effectLst/>
                <a:latin typeface="Calibri" panose="020F0502020204030204" pitchFamily="34" charset="0"/>
              </a:rPr>
              <a:t>The importance of Routines</a:t>
            </a:r>
            <a:endParaRPr lang="en-GB" sz="1100" kern="1400">
              <a:ln>
                <a:noFill/>
              </a:ln>
              <a:solidFill>
                <a:srgbClr val="000000"/>
              </a:solidFill>
              <a:effectLst/>
              <a:latin typeface="Comic Sans MS" panose="030F0702030302020204" pitchFamily="66" charset="0"/>
            </a:endParaRPr>
          </a:p>
          <a:p>
            <a:pPr>
              <a:spcAft>
                <a:spcPts val="500"/>
              </a:spcAft>
            </a:pPr>
            <a:r>
              <a:rPr lang="en-GB" kern="1400">
                <a:solidFill>
                  <a:srgbClr val="000000"/>
                </a:solidFill>
                <a:latin typeface="Calibri" panose="020F0502020204030204" pitchFamily="34" charset="0"/>
              </a:rPr>
              <a:t>Engaging children into </a:t>
            </a:r>
            <a:r>
              <a:rPr lang="en-GB" b="1" kern="1400">
                <a:solidFill>
                  <a:srgbClr val="000000"/>
                </a:solidFill>
                <a:latin typeface="Calibri" panose="020F0502020204030204" pitchFamily="34" charset="0"/>
              </a:rPr>
              <a:t>routines</a:t>
            </a:r>
            <a:r>
              <a:rPr lang="en-GB" kern="1400">
                <a:solidFill>
                  <a:srgbClr val="000000"/>
                </a:solidFill>
                <a:latin typeface="Calibri" panose="020F0502020204030204" pitchFamily="34" charset="0"/>
              </a:rPr>
              <a:t>, help preserve thinking and working memory. Routines encourage participation, develop efficiency and an urgency to the child’s work. Daily routines and regular tasks helps cognitive function as well as help children be more creative. Routines, if used correctly, helps build positive learning behaviours, encourage children to be more independent and responsibility of their learning, smoother transitions between activities and can improve outcomes e.g. a routine can simplify a more complex learning environment as it informs the child exactly what to expect, what is expected of them and what is acceptable. (Burden 2003)  </a:t>
            </a:r>
            <a:endParaRPr lang="en-GB" sz="1100" kern="1400">
              <a:ln>
                <a:noFill/>
              </a:ln>
              <a:solidFill>
                <a:srgbClr val="000000"/>
              </a:solidFill>
              <a:effectLst/>
              <a:latin typeface="Comic Sans MS" panose="030F0702030302020204" pitchFamily="66" charset="0"/>
            </a:endParaRPr>
          </a:p>
          <a:p>
            <a:pPr>
              <a:spcAft>
                <a:spcPts val="500"/>
              </a:spcAft>
            </a:pPr>
            <a:r>
              <a:rPr lang="en-GB" kern="1400">
                <a:solidFill>
                  <a:srgbClr val="000000"/>
                </a:solidFill>
                <a:latin typeface="Calibri" panose="020F0502020204030204" pitchFamily="34" charset="0"/>
              </a:rPr>
              <a:t>Routines are most powerful when:</a:t>
            </a:r>
            <a:endParaRPr lang="en-GB" sz="1100" kern="1400">
              <a:ln>
                <a:noFill/>
              </a:ln>
              <a:solidFill>
                <a:srgbClr val="000000"/>
              </a:solidFill>
              <a:effectLst/>
              <a:latin typeface="Comic Sans MS" panose="030F0702030302020204" pitchFamily="66" charset="0"/>
            </a:endParaRPr>
          </a:p>
          <a:p>
            <a:pPr marL="998614" indent="-359994">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Chosen carefully</a:t>
            </a:r>
            <a:endParaRPr lang="en-GB" sz="1100" kern="1400">
              <a:ln>
                <a:noFill/>
              </a:ln>
              <a:solidFill>
                <a:srgbClr val="000000"/>
              </a:solidFill>
              <a:effectLst/>
              <a:latin typeface="Comic Sans MS" panose="030F0702030302020204" pitchFamily="66" charset="0"/>
            </a:endParaRPr>
          </a:p>
          <a:p>
            <a:pPr marL="998614" indent="-359994">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Taught explicitly</a:t>
            </a:r>
            <a:endParaRPr lang="en-GB" sz="1100" kern="1400">
              <a:ln>
                <a:noFill/>
              </a:ln>
              <a:solidFill>
                <a:srgbClr val="000000"/>
              </a:solidFill>
              <a:effectLst/>
              <a:latin typeface="Comic Sans MS" panose="030F0702030302020204" pitchFamily="66" charset="0"/>
            </a:endParaRPr>
          </a:p>
          <a:p>
            <a:pPr marL="998614" indent="-359994">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Repeated regularly</a:t>
            </a:r>
            <a:endParaRPr lang="en-GB" sz="1100" kern="1400">
              <a:ln>
                <a:noFill/>
              </a:ln>
              <a:solidFill>
                <a:srgbClr val="000000"/>
              </a:solidFill>
              <a:effectLst/>
              <a:latin typeface="Comic Sans MS" panose="030F0702030302020204" pitchFamily="66" charset="0"/>
            </a:endParaRPr>
          </a:p>
          <a:p>
            <a:pPr marL="998614" indent="-359994">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Introduced gradually</a:t>
            </a:r>
            <a:endParaRPr lang="en-GB" sz="1100" kern="1400">
              <a:ln>
                <a:noFill/>
              </a:ln>
              <a:solidFill>
                <a:srgbClr val="000000"/>
              </a:solidFill>
              <a:effectLst/>
              <a:latin typeface="Comic Sans MS" panose="030F0702030302020204" pitchFamily="66" charset="0"/>
            </a:endParaRPr>
          </a:p>
          <a:p>
            <a:pPr marL="998614" indent="-359994">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Reviewed and refined at regular intervals</a:t>
            </a:r>
            <a:endParaRPr lang="en-GB" sz="1100" kern="1400">
              <a:ln>
                <a:noFill/>
              </a:ln>
              <a:solidFill>
                <a:srgbClr val="000000"/>
              </a:solidFill>
              <a:effectLst/>
              <a:latin typeface="Comic Sans MS" panose="030F0702030302020204" pitchFamily="66" charset="0"/>
            </a:endParaRPr>
          </a:p>
          <a:p>
            <a:pPr>
              <a:spcAft>
                <a:spcPts val="500"/>
              </a:spcAft>
            </a:pPr>
            <a:r>
              <a:rPr lang="en-GB" sz="1100" kern="1400">
                <a:ln>
                  <a:noFill/>
                </a:ln>
                <a:solidFill>
                  <a:srgbClr val="000000"/>
                </a:solidFill>
                <a:effectLst/>
                <a:latin typeface="Comic Sans MS" panose="030F0702030302020204" pitchFamily="66" charset="0"/>
              </a:rPr>
              <a:t> </a:t>
            </a:r>
          </a:p>
        </p:txBody>
      </p:sp>
    </p:spTree>
    <p:extLst>
      <p:ext uri="{BB962C8B-B14F-4D97-AF65-F5344CB8AC3E}">
        <p14:creationId xmlns:p14="http://schemas.microsoft.com/office/powerpoint/2010/main" val="129481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8FC6759F-6980-43C4-8715-4E7B88CD68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896" t="2623" r="11896" b="22205"/>
          <a:stretch>
            <a:fillRect/>
          </a:stretch>
        </p:blipFill>
        <p:spPr bwMode="auto">
          <a:xfrm>
            <a:off x="329178" y="341907"/>
            <a:ext cx="1535113" cy="15144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3" name="Rectangle 2">
            <a:extLst>
              <a:ext uri="{FF2B5EF4-FFF2-40B4-BE49-F238E27FC236}">
                <a16:creationId xmlns:a16="http://schemas.microsoft.com/office/drawing/2014/main" id="{9AB4E917-89A6-49C2-BED2-26E56A42566A}"/>
              </a:ext>
            </a:extLst>
          </p:cNvPr>
          <p:cNvSpPr/>
          <p:nvPr/>
        </p:nvSpPr>
        <p:spPr>
          <a:xfrm>
            <a:off x="2149502" y="1031675"/>
            <a:ext cx="9896723" cy="3916457"/>
          </a:xfrm>
          <a:prstGeom prst="rect">
            <a:avLst/>
          </a:prstGeom>
        </p:spPr>
        <p:txBody>
          <a:bodyPr wrap="square" lIns="91440" tIns="45720" rIns="91440" bIns="45720" anchor="t">
            <a:spAutoFit/>
          </a:bodyPr>
          <a:lstStyle/>
          <a:p>
            <a:pPr>
              <a:spcAft>
                <a:spcPts val="500"/>
              </a:spcAft>
            </a:pPr>
            <a:r>
              <a:rPr lang="en-GB" kern="1400">
                <a:solidFill>
                  <a:srgbClr val="000000"/>
                </a:solidFill>
                <a:latin typeface="Calibri" panose="020F0502020204030204" pitchFamily="34" charset="0"/>
              </a:rPr>
              <a:t>Our </a:t>
            </a:r>
            <a:r>
              <a:rPr lang="en-GB" sz="2000" b="1" kern="1400">
                <a:ln>
                  <a:noFill/>
                </a:ln>
                <a:solidFill>
                  <a:srgbClr val="000000"/>
                </a:solidFill>
                <a:effectLst/>
                <a:latin typeface="Calibri" panose="020F0502020204030204" pitchFamily="34" charset="0"/>
              </a:rPr>
              <a:t>mathematics </a:t>
            </a:r>
            <a:r>
              <a:rPr lang="en-GB" kern="1400">
                <a:solidFill>
                  <a:srgbClr val="000000"/>
                </a:solidFill>
                <a:latin typeface="Calibri" panose="020F0502020204030204" pitchFamily="34" charset="0"/>
              </a:rPr>
              <a:t>planning is adapted from the White Rose scheme of work and the teaching is based on the NCETM mastery approach. </a:t>
            </a:r>
            <a:endParaRPr lang="en-GB" sz="1100" kern="1400">
              <a:ln>
                <a:noFill/>
              </a:ln>
              <a:solidFill>
                <a:srgbClr val="000000"/>
              </a:solidFill>
              <a:effectLst/>
              <a:latin typeface="Comic Sans MS" panose="030F0702030302020204" pitchFamily="66" charset="0"/>
            </a:endParaRPr>
          </a:p>
          <a:p>
            <a:pPr>
              <a:spcAft>
                <a:spcPts val="500"/>
              </a:spcAft>
            </a:pPr>
            <a:r>
              <a:rPr lang="en-GB" kern="1400">
                <a:solidFill>
                  <a:srgbClr val="000000"/>
                </a:solidFill>
                <a:latin typeface="Calibri" panose="020F0502020204030204" pitchFamily="34" charset="0"/>
              </a:rPr>
              <a:t>This incorporates:</a:t>
            </a:r>
            <a:endParaRPr lang="en-GB" sz="1100" kern="1400">
              <a:ln>
                <a:noFill/>
              </a:ln>
              <a:solidFill>
                <a:srgbClr val="000000"/>
              </a:solidFill>
              <a:effectLst/>
              <a:latin typeface="Comic Sans MS" panose="030F0702030302020204" pitchFamily="66" charset="0"/>
            </a:endParaRPr>
          </a:p>
          <a:p>
            <a:pPr marL="359410" indent="-359410">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Retrieval practice based on previous learning.</a:t>
            </a:r>
            <a:endParaRPr lang="en-GB" sz="1100" kern="1400">
              <a:ln>
                <a:noFill/>
              </a:ln>
              <a:solidFill>
                <a:srgbClr val="000000"/>
              </a:solidFill>
              <a:effectLst/>
              <a:latin typeface="Comic Sans MS" panose="030F0702030302020204" pitchFamily="66" charset="0"/>
            </a:endParaRPr>
          </a:p>
          <a:p>
            <a:pPr marL="359410" indent="-359410">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Introducing or revisiting key mathematical vocabulary during every lesson (I say; You say; We all say).</a:t>
            </a:r>
            <a:endParaRPr lang="en-GB" kern="1400">
              <a:solidFill>
                <a:srgbClr val="000000"/>
              </a:solidFill>
              <a:latin typeface="Calibri" panose="020F0502020204030204" pitchFamily="34" charset="0"/>
              <a:cs typeface="Calibri" panose="020F0502020204030204" pitchFamily="34" charset="0"/>
            </a:endParaRPr>
          </a:p>
          <a:p>
            <a:pPr marL="359410" indent="-359410">
              <a:spcAft>
                <a:spcPts val="500"/>
              </a:spcAft>
              <a:buFont typeface="Arial"/>
              <a:buChar char="•"/>
            </a:pPr>
            <a:r>
              <a:rPr lang="en-GB" kern="1400">
                <a:solidFill>
                  <a:srgbClr val="000000"/>
                </a:solidFill>
                <a:latin typeface="Calibri"/>
                <a:cs typeface="Calibri"/>
              </a:rPr>
              <a:t>All maths work needs marking to identify next steps, misconceptions etc. </a:t>
            </a:r>
            <a:endParaRPr lang="en-GB" kern="1400">
              <a:ln>
                <a:noFill/>
              </a:ln>
              <a:solidFill>
                <a:srgbClr val="000000"/>
              </a:solidFill>
              <a:effectLst/>
              <a:latin typeface="Calibri"/>
              <a:cs typeface="Calibri"/>
            </a:endParaRPr>
          </a:p>
          <a:p>
            <a:pPr>
              <a:spcAft>
                <a:spcPts val="500"/>
              </a:spcAft>
            </a:pPr>
            <a:endParaRPr lang="en-GB" sz="1100" kern="1400">
              <a:solidFill>
                <a:srgbClr val="000000"/>
              </a:solidFill>
              <a:latin typeface="Comic Sans MS" panose="030F0702030302020204" pitchFamily="66" charset="0"/>
            </a:endParaRPr>
          </a:p>
          <a:p>
            <a:pPr>
              <a:spcAft>
                <a:spcPts val="500"/>
              </a:spcAft>
            </a:pPr>
            <a:r>
              <a:rPr lang="en-GB" kern="1400">
                <a:solidFill>
                  <a:srgbClr val="000000"/>
                </a:solidFill>
                <a:latin typeface="Calibri" panose="020F0502020204030204" pitchFamily="34" charset="0"/>
              </a:rPr>
              <a:t>In addition, every lesson should include:</a:t>
            </a:r>
            <a:endParaRPr lang="en-GB" sz="1100" kern="1400">
              <a:ln>
                <a:noFill/>
              </a:ln>
              <a:solidFill>
                <a:srgbClr val="000000"/>
              </a:solidFill>
              <a:effectLst/>
              <a:latin typeface="Comic Sans MS" panose="030F0702030302020204" pitchFamily="66" charset="0"/>
            </a:endParaRPr>
          </a:p>
          <a:p>
            <a:pPr marL="359410" indent="-359410">
              <a:spcAft>
                <a:spcPts val="500"/>
              </a:spcAft>
            </a:pPr>
            <a:r>
              <a:rPr lang="en-GB" sz="1100" kern="1400">
                <a:ln>
                  <a:noFill/>
                </a:ln>
                <a:solidFill>
                  <a:srgbClr val="000000"/>
                </a:solidFill>
                <a:effectLst/>
                <a:latin typeface="Symbol"/>
                <a:sym typeface="Symbol"/>
              </a:rPr>
              <a:t>·</a:t>
            </a:r>
            <a:r>
              <a:rPr lang="en-GB" sz="1100" kern="1400">
                <a:ln>
                  <a:noFill/>
                </a:ln>
                <a:solidFill>
                  <a:srgbClr val="000000"/>
                </a:solidFill>
                <a:effectLst/>
                <a:latin typeface="Comic Sans MS"/>
              </a:rPr>
              <a:t> </a:t>
            </a:r>
            <a:r>
              <a:rPr lang="en-GB" sz="1100" kern="1400">
                <a:solidFill>
                  <a:srgbClr val="000000"/>
                </a:solidFill>
                <a:latin typeface="Comic Sans MS"/>
              </a:rPr>
              <a:t>     </a:t>
            </a:r>
            <a:r>
              <a:rPr lang="en-GB" sz="1100" kern="1400">
                <a:ln>
                  <a:noFill/>
                </a:ln>
                <a:solidFill>
                  <a:srgbClr val="000000"/>
                </a:solidFill>
                <a:effectLst/>
                <a:latin typeface="Comic Sans MS"/>
              </a:rPr>
              <a:t> </a:t>
            </a:r>
            <a:r>
              <a:rPr lang="en-GB" kern="1400">
                <a:solidFill>
                  <a:srgbClr val="000000"/>
                </a:solidFill>
                <a:latin typeface="Calibri"/>
                <a:cs typeface="Calibri"/>
              </a:rPr>
              <a:t>Opportunities for the children to develop their fluency, reasoning and problem-solving skills. </a:t>
            </a:r>
            <a:endParaRPr lang="en-GB" sz="1100" kern="1400">
              <a:ln>
                <a:noFill/>
              </a:ln>
              <a:solidFill>
                <a:srgbClr val="000000"/>
              </a:solidFill>
              <a:effectLst/>
              <a:latin typeface="Comic Sans MS" panose="030F0702030302020204" pitchFamily="66" charset="0"/>
            </a:endParaRPr>
          </a:p>
          <a:p>
            <a:pPr marL="359410" indent="-359410">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Children are encouraged to use manipulatives across the whole school, however older children will do this more independently. </a:t>
            </a:r>
            <a:endParaRPr lang="en-GB" kern="1400">
              <a:solidFill>
                <a:srgbClr val="000000"/>
              </a:solidFill>
              <a:latin typeface="Calibri" panose="020F0502020204030204" pitchFamily="34" charset="0"/>
              <a:cs typeface="Calibri" panose="020F0502020204030204" pitchFamily="34" charset="0"/>
            </a:endParaRPr>
          </a:p>
          <a:p>
            <a:pPr marL="359410" indent="-359410">
              <a:spcAft>
                <a:spcPts val="500"/>
              </a:spcAft>
              <a:buFont typeface="Arial" panose="020B0604020202020204" pitchFamily="34" charset="0"/>
              <a:buChar char="•"/>
            </a:pPr>
            <a:r>
              <a:rPr lang="en-GB" kern="1400">
                <a:solidFill>
                  <a:srgbClr val="000000"/>
                </a:solidFill>
                <a:latin typeface="Calibri"/>
                <a:cs typeface="Calibri"/>
              </a:rPr>
              <a:t>All PowerPoints have a yellow background. </a:t>
            </a:r>
            <a:endParaRPr lang="en-GB" sz="1100" kern="1400">
              <a:ln>
                <a:noFill/>
              </a:ln>
              <a:solidFill>
                <a:srgbClr val="000000"/>
              </a:solidFill>
              <a:effectLst/>
              <a:latin typeface="Comic Sans MS" panose="030F0702030302020204" pitchFamily="66" charset="0"/>
            </a:endParaRPr>
          </a:p>
        </p:txBody>
      </p:sp>
    </p:spTree>
    <p:extLst>
      <p:ext uri="{BB962C8B-B14F-4D97-AF65-F5344CB8AC3E}">
        <p14:creationId xmlns:p14="http://schemas.microsoft.com/office/powerpoint/2010/main" val="3810064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D82D329-5884-4D18-8EC4-6D48E13909B4}"/>
              </a:ext>
            </a:extLst>
          </p:cNvPr>
          <p:cNvPicPr>
            <a:picLocks noChangeAspect="1"/>
          </p:cNvPicPr>
          <p:nvPr/>
        </p:nvPicPr>
        <p:blipFill>
          <a:blip r:embed="rId2"/>
          <a:stretch>
            <a:fillRect/>
          </a:stretch>
        </p:blipFill>
        <p:spPr>
          <a:xfrm>
            <a:off x="7654196" y="3591684"/>
            <a:ext cx="4297899" cy="3052934"/>
          </a:xfrm>
          <a:prstGeom prst="rect">
            <a:avLst/>
          </a:prstGeom>
        </p:spPr>
      </p:pic>
      <p:sp>
        <p:nvSpPr>
          <p:cNvPr id="3" name="Rectangle 2">
            <a:extLst>
              <a:ext uri="{FF2B5EF4-FFF2-40B4-BE49-F238E27FC236}">
                <a16:creationId xmlns:a16="http://schemas.microsoft.com/office/drawing/2014/main" id="{784563B5-CF29-4328-A449-5998434A128D}"/>
              </a:ext>
            </a:extLst>
          </p:cNvPr>
          <p:cNvSpPr/>
          <p:nvPr/>
        </p:nvSpPr>
        <p:spPr>
          <a:xfrm>
            <a:off x="241188" y="220331"/>
            <a:ext cx="8306463" cy="3777957"/>
          </a:xfrm>
          <a:prstGeom prst="rect">
            <a:avLst/>
          </a:prstGeom>
        </p:spPr>
        <p:txBody>
          <a:bodyPr wrap="square" lIns="91440" tIns="45720" rIns="91440" bIns="45720" anchor="t">
            <a:spAutoFit/>
          </a:bodyPr>
          <a:lstStyle/>
          <a:p>
            <a:pPr>
              <a:spcAft>
                <a:spcPts val="500"/>
              </a:spcAft>
            </a:pPr>
            <a:r>
              <a:rPr lang="en-GB" kern="1400">
                <a:solidFill>
                  <a:srgbClr val="000000"/>
                </a:solidFill>
                <a:latin typeface="Calibri" panose="020F0502020204030204" pitchFamily="34" charset="0"/>
              </a:rPr>
              <a:t>Our aim is for all children to develop a deep and lasting understanding of mathematical procedures and concepts. Coherence, representation and structure, mathematical thinking, fluency and variation underpin the teaching of maths mastery. </a:t>
            </a:r>
            <a:endParaRPr lang="en-GB" sz="1100" kern="1400">
              <a:ln>
                <a:noFill/>
              </a:ln>
              <a:solidFill>
                <a:srgbClr val="000000"/>
              </a:solidFill>
              <a:effectLst/>
              <a:latin typeface="Comic Sans MS" panose="030F0702030302020204" pitchFamily="66" charset="0"/>
            </a:endParaRPr>
          </a:p>
          <a:p>
            <a:pPr>
              <a:spcAft>
                <a:spcPts val="500"/>
              </a:spcAft>
            </a:pPr>
            <a:r>
              <a:rPr lang="en-GB" kern="1400">
                <a:solidFill>
                  <a:srgbClr val="000000"/>
                </a:solidFill>
                <a:latin typeface="Calibri" panose="020F0502020204030204" pitchFamily="34" charset="0"/>
              </a:rPr>
              <a:t>Our lessons comprise of key vocabulary, ‘ping pong’ focusing on key aspects of the learning objective and then children work independently consolidating the learning. Practice is an important element of learning, which should focus on reinforcing the child’s procedural fluency and develops their conceptual understanding. </a:t>
            </a:r>
            <a:endParaRPr lang="en-GB" sz="1100" kern="1400">
              <a:ln>
                <a:noFill/>
              </a:ln>
              <a:solidFill>
                <a:srgbClr val="000000"/>
              </a:solidFill>
              <a:effectLst/>
              <a:latin typeface="Comic Sans MS" panose="030F0702030302020204" pitchFamily="66" charset="0"/>
            </a:endParaRPr>
          </a:p>
          <a:p>
            <a:pPr>
              <a:spcAft>
                <a:spcPts val="500"/>
              </a:spcAft>
            </a:pPr>
            <a:r>
              <a:rPr lang="en-GB" kern="1400">
                <a:solidFill>
                  <a:srgbClr val="000000"/>
                </a:solidFill>
                <a:latin typeface="Calibri"/>
                <a:cs typeface="Calibri"/>
              </a:rPr>
              <a:t>It is essential that </a:t>
            </a:r>
            <a:r>
              <a:rPr lang="en-GB" b="1" kern="1400">
                <a:solidFill>
                  <a:srgbClr val="000000"/>
                </a:solidFill>
                <a:latin typeface="Calibri"/>
                <a:cs typeface="Calibri"/>
              </a:rPr>
              <a:t>times tables</a:t>
            </a:r>
            <a:r>
              <a:rPr lang="en-GB" kern="1400">
                <a:solidFill>
                  <a:srgbClr val="000000"/>
                </a:solidFill>
                <a:latin typeface="Calibri"/>
                <a:cs typeface="Calibri"/>
              </a:rPr>
              <a:t> is taught where the children are encouraged to identify patterns and not just focus on procedural fluency, but also incorporate conceptual fluency. Automaticity in learning multiplication tables and addition facts are essential to enable pupils to focus on new concepts. In addition, learning times tables reduces cognitive load, improves procedural and conceptual fluency. </a:t>
            </a:r>
            <a:endParaRPr lang="en-GB" sz="1100" kern="1400">
              <a:ln>
                <a:noFill/>
              </a:ln>
              <a:solidFill>
                <a:srgbClr val="000000"/>
              </a:solidFill>
              <a:effectLst/>
              <a:latin typeface="Comic Sans MS" panose="030F0702030302020204" pitchFamily="66" charset="0"/>
            </a:endParaRPr>
          </a:p>
          <a:p>
            <a:pPr>
              <a:spcAft>
                <a:spcPts val="500"/>
              </a:spcAft>
            </a:pPr>
            <a:endParaRPr lang="en-GB" sz="1100" kern="1400">
              <a:ln>
                <a:noFill/>
              </a:ln>
              <a:solidFill>
                <a:srgbClr val="000000"/>
              </a:solidFill>
              <a:effectLst/>
              <a:latin typeface="Comic Sans MS" panose="030F0702030302020204" pitchFamily="66" charset="0"/>
            </a:endParaRPr>
          </a:p>
        </p:txBody>
      </p:sp>
    </p:spTree>
    <p:extLst>
      <p:ext uri="{BB962C8B-B14F-4D97-AF65-F5344CB8AC3E}">
        <p14:creationId xmlns:p14="http://schemas.microsoft.com/office/powerpoint/2010/main" val="5053013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extLst>
              <a:ext uri="{FF2B5EF4-FFF2-40B4-BE49-F238E27FC236}">
                <a16:creationId xmlns:a16="http://schemas.microsoft.com/office/drawing/2014/main" id="{768772F9-EAA2-496B-B3A4-2EFDF7BC55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533" t="6473" r="20818" b="27466"/>
          <a:stretch>
            <a:fillRect/>
          </a:stretch>
        </p:blipFill>
        <p:spPr bwMode="auto">
          <a:xfrm>
            <a:off x="252854" y="318052"/>
            <a:ext cx="1220788" cy="13985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2" name="Rectangle 1">
            <a:extLst>
              <a:ext uri="{FF2B5EF4-FFF2-40B4-BE49-F238E27FC236}">
                <a16:creationId xmlns:a16="http://schemas.microsoft.com/office/drawing/2014/main" id="{45074434-D1C6-4AF7-83AB-B3991B2E1CA8}"/>
              </a:ext>
            </a:extLst>
          </p:cNvPr>
          <p:cNvSpPr/>
          <p:nvPr/>
        </p:nvSpPr>
        <p:spPr>
          <a:xfrm>
            <a:off x="1773141" y="1141248"/>
            <a:ext cx="10082254" cy="5321970"/>
          </a:xfrm>
          <a:prstGeom prst="rect">
            <a:avLst/>
          </a:prstGeom>
        </p:spPr>
        <p:txBody>
          <a:bodyPr wrap="square" lIns="91440" tIns="45720" rIns="91440" bIns="45720" anchor="t">
            <a:spAutoFit/>
          </a:bodyPr>
          <a:lstStyle/>
          <a:p>
            <a:pPr>
              <a:spcAft>
                <a:spcPts val="500"/>
              </a:spcAft>
            </a:pPr>
            <a:r>
              <a:rPr lang="en-GB" sz="2000" b="1" kern="1400" dirty="0">
                <a:ln>
                  <a:noFill/>
                </a:ln>
                <a:solidFill>
                  <a:srgbClr val="000000"/>
                </a:solidFill>
                <a:effectLst/>
                <a:latin typeface="Calibri"/>
                <a:cs typeface="Calibri"/>
              </a:rPr>
              <a:t>Reading </a:t>
            </a:r>
            <a:r>
              <a:rPr lang="en-GB" kern="1400" dirty="0">
                <a:solidFill>
                  <a:srgbClr val="000000"/>
                </a:solidFill>
                <a:latin typeface="Calibri"/>
                <a:cs typeface="Calibri"/>
              </a:rPr>
              <a:t>is fundamental to a child’s progress and we strive to empower our children to become lifelong readers. Our ultimate aim is to foster a love of reading, which we do by sharing a multitude of books/genres with our children, listening to them read, ensuring reading is a transferable skill (reading across the wider curriculum) and provide plenty of opportunities to read for pleasure.  </a:t>
            </a:r>
          </a:p>
          <a:p>
            <a:pPr>
              <a:spcAft>
                <a:spcPts val="500"/>
              </a:spcAft>
            </a:pPr>
            <a:r>
              <a:rPr lang="en-GB" kern="1400" dirty="0">
                <a:ln>
                  <a:noFill/>
                </a:ln>
                <a:solidFill>
                  <a:srgbClr val="000000"/>
                </a:solidFill>
                <a:effectLst/>
                <a:latin typeface="Calibri"/>
                <a:cs typeface="Calibri"/>
              </a:rPr>
              <a:t>Within school</a:t>
            </a:r>
            <a:r>
              <a:rPr lang="en-GB" kern="1400" dirty="0">
                <a:solidFill>
                  <a:srgbClr val="000000"/>
                </a:solidFill>
                <a:latin typeface="Calibri"/>
                <a:cs typeface="Calibri"/>
              </a:rPr>
              <a:t>, we use phonics books to ensure that the children are able to practice the sounds they have learnt. Within the end of year 2 and KS2, the children also have access to a range of levelled books and Reading with the Lightning Squad.</a:t>
            </a:r>
            <a:r>
              <a:rPr lang="en-GB" kern="1400" dirty="0">
                <a:solidFill>
                  <a:srgbClr val="000000"/>
                </a:solidFill>
                <a:cs typeface="Calibri"/>
              </a:rPr>
              <a:t> We also have ‘love to read’ books, which are books that the children can choose to read to develop their love of reading. </a:t>
            </a:r>
            <a:endParaRPr lang="en-GB" kern="1400" dirty="0">
              <a:ln>
                <a:noFill/>
              </a:ln>
              <a:solidFill>
                <a:srgbClr val="000000"/>
              </a:solidFill>
              <a:effectLst/>
              <a:latin typeface="Comic Sans MS" panose="030F0702030302020204" pitchFamily="66" charset="0"/>
            </a:endParaRPr>
          </a:p>
          <a:p>
            <a:pPr>
              <a:spcAft>
                <a:spcPts val="500"/>
              </a:spcAft>
            </a:pPr>
            <a:r>
              <a:rPr lang="en-GB" b="1" kern="1400" dirty="0">
                <a:solidFill>
                  <a:srgbClr val="000000"/>
                </a:solidFill>
                <a:latin typeface="Calibri"/>
                <a:cs typeface="Calibri"/>
              </a:rPr>
              <a:t>Teachers </a:t>
            </a:r>
            <a:r>
              <a:rPr lang="en-GB" kern="1400" dirty="0">
                <a:solidFill>
                  <a:srgbClr val="000000"/>
                </a:solidFill>
                <a:latin typeface="Calibri"/>
                <a:cs typeface="Calibri"/>
              </a:rPr>
              <a:t>should actively engage with the children in choosing books to read. Give opportunities for children to share what they are reading to their peers as this may enthuse other children. For 20 minutes per week, children will have the opportunity to discuss their book and share why their chosen book would be good to read and/or write a brief review. The teacher also have access to Literacy Shed to support the teaching of core comprehension skills.</a:t>
            </a:r>
            <a:endParaRPr lang="en-GB" b="1" kern="1400" dirty="0">
              <a:solidFill>
                <a:srgbClr val="000000"/>
              </a:solidFill>
              <a:latin typeface="Calibri"/>
              <a:cs typeface="Calibri"/>
            </a:endParaRPr>
          </a:p>
          <a:p>
            <a:pPr>
              <a:spcAft>
                <a:spcPts val="500"/>
              </a:spcAft>
            </a:pPr>
            <a:r>
              <a:rPr lang="en-GB" b="1" kern="1400" dirty="0">
                <a:solidFill>
                  <a:srgbClr val="000000"/>
                </a:solidFill>
                <a:latin typeface="Calibri" panose="020F0502020204030204" pitchFamily="34" charset="0"/>
              </a:rPr>
              <a:t>Spelling</a:t>
            </a:r>
            <a:r>
              <a:rPr lang="en-GB" kern="1400" dirty="0">
                <a:solidFill>
                  <a:srgbClr val="000000"/>
                </a:solidFill>
                <a:latin typeface="Calibri" panose="020F0502020204030204" pitchFamily="34" charset="0"/>
              </a:rPr>
              <a:t>, </a:t>
            </a:r>
            <a:r>
              <a:rPr lang="en-GB" b="1" kern="1400" dirty="0">
                <a:solidFill>
                  <a:srgbClr val="000000"/>
                </a:solidFill>
                <a:latin typeface="Calibri" panose="020F0502020204030204" pitchFamily="34" charset="0"/>
              </a:rPr>
              <a:t>Punctuation </a:t>
            </a:r>
            <a:r>
              <a:rPr lang="en-GB" kern="1400" dirty="0">
                <a:solidFill>
                  <a:srgbClr val="000000"/>
                </a:solidFill>
                <a:latin typeface="Calibri" panose="020F0502020204030204" pitchFamily="34" charset="0"/>
              </a:rPr>
              <a:t>and </a:t>
            </a:r>
            <a:r>
              <a:rPr lang="en-GB" b="1" kern="1400" dirty="0">
                <a:solidFill>
                  <a:srgbClr val="000000"/>
                </a:solidFill>
                <a:latin typeface="Calibri" panose="020F0502020204030204" pitchFamily="34" charset="0"/>
              </a:rPr>
              <a:t>Grammar </a:t>
            </a:r>
            <a:r>
              <a:rPr lang="en-GB" kern="1400" dirty="0">
                <a:solidFill>
                  <a:srgbClr val="000000"/>
                </a:solidFill>
                <a:latin typeface="Calibri" panose="020F0502020204030204" pitchFamily="34" charset="0"/>
              </a:rPr>
              <a:t>are taught daily throughout the school. We use Spelling Shed for spelling and our long-term curriculum map to ensure progression and coverage.  </a:t>
            </a:r>
            <a:endParaRPr lang="en-GB" sz="1100" kern="1400" dirty="0">
              <a:ln>
                <a:noFill/>
              </a:ln>
              <a:solidFill>
                <a:srgbClr val="000000"/>
              </a:solidFill>
              <a:effectLst/>
              <a:latin typeface="Comic Sans MS" panose="030F0702030302020204" pitchFamily="66" charset="0"/>
            </a:endParaRPr>
          </a:p>
          <a:p>
            <a:pPr>
              <a:spcAft>
                <a:spcPts val="500"/>
              </a:spcAft>
            </a:pPr>
            <a:r>
              <a:rPr lang="en-GB" kern="1400" dirty="0">
                <a:solidFill>
                  <a:srgbClr val="000000"/>
                </a:solidFill>
                <a:latin typeface="Calibri" panose="020F0502020204030204" pitchFamily="34" charset="0"/>
              </a:rPr>
              <a:t>The teachers are expected to teach the children new spellings weekly with a focus on the spelling rule/pattern, learning the meanings of the words in context. </a:t>
            </a:r>
            <a:endParaRPr lang="en-GB" sz="1100" kern="1400" dirty="0">
              <a:ln>
                <a:noFill/>
              </a:ln>
              <a:solidFill>
                <a:srgbClr val="000000"/>
              </a:solidFill>
              <a:effectLst/>
              <a:latin typeface="Comic Sans MS" panose="030F0702030302020204" pitchFamily="66" charset="0"/>
            </a:endParaRPr>
          </a:p>
          <a:p>
            <a:pPr>
              <a:spcAft>
                <a:spcPts val="500"/>
              </a:spcAft>
            </a:pPr>
            <a:endParaRPr lang="en-GB" sz="1100" kern="1400" dirty="0">
              <a:ln>
                <a:noFill/>
              </a:ln>
              <a:solidFill>
                <a:srgbClr val="000000"/>
              </a:solidFill>
              <a:effectLst/>
              <a:latin typeface="Comic Sans MS" panose="030F0702030302020204" pitchFamily="66" charset="0"/>
            </a:endParaRPr>
          </a:p>
        </p:txBody>
      </p:sp>
      <p:pic>
        <p:nvPicPr>
          <p:cNvPr id="3" name="Picture 2">
            <a:extLst>
              <a:ext uri="{FF2B5EF4-FFF2-40B4-BE49-F238E27FC236}">
                <a16:creationId xmlns:a16="http://schemas.microsoft.com/office/drawing/2014/main" id="{1250E440-D784-4C43-85AE-CAA7A88F476B}"/>
              </a:ext>
            </a:extLst>
          </p:cNvPr>
          <p:cNvPicPr>
            <a:picLocks noChangeAspect="1"/>
          </p:cNvPicPr>
          <p:nvPr/>
        </p:nvPicPr>
        <p:blipFill>
          <a:blip r:embed="rId3"/>
          <a:stretch>
            <a:fillRect/>
          </a:stretch>
        </p:blipFill>
        <p:spPr>
          <a:xfrm>
            <a:off x="10890503" y="5865378"/>
            <a:ext cx="1093111" cy="855771"/>
          </a:xfrm>
          <a:prstGeom prst="rect">
            <a:avLst/>
          </a:prstGeom>
        </p:spPr>
      </p:pic>
    </p:spTree>
    <p:extLst>
      <p:ext uri="{BB962C8B-B14F-4D97-AF65-F5344CB8AC3E}">
        <p14:creationId xmlns:p14="http://schemas.microsoft.com/office/powerpoint/2010/main" val="4428401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95565FC-4335-4E0A-8362-683EE03FBF8F}"/>
              </a:ext>
            </a:extLst>
          </p:cNvPr>
          <p:cNvPicPr>
            <a:picLocks noChangeAspect="1"/>
          </p:cNvPicPr>
          <p:nvPr/>
        </p:nvPicPr>
        <p:blipFill>
          <a:blip r:embed="rId2"/>
          <a:stretch>
            <a:fillRect/>
          </a:stretch>
        </p:blipFill>
        <p:spPr>
          <a:xfrm>
            <a:off x="367101" y="96125"/>
            <a:ext cx="3190875" cy="638175"/>
          </a:xfrm>
          <a:prstGeom prst="rect">
            <a:avLst/>
          </a:prstGeom>
        </p:spPr>
      </p:pic>
      <p:sp>
        <p:nvSpPr>
          <p:cNvPr id="3" name="TextBox 2">
            <a:extLst>
              <a:ext uri="{FF2B5EF4-FFF2-40B4-BE49-F238E27FC236}">
                <a16:creationId xmlns:a16="http://schemas.microsoft.com/office/drawing/2014/main" id="{8A9D17C0-22CA-410B-9A36-7346C146FEF2}"/>
              </a:ext>
            </a:extLst>
          </p:cNvPr>
          <p:cNvSpPr txBox="1"/>
          <p:nvPr/>
        </p:nvSpPr>
        <p:spPr>
          <a:xfrm>
            <a:off x="355374" y="734300"/>
            <a:ext cx="11740043" cy="5909310"/>
          </a:xfrm>
          <a:prstGeom prst="rect">
            <a:avLst/>
          </a:prstGeom>
          <a:noFill/>
        </p:spPr>
        <p:txBody>
          <a:bodyPr wrap="square" lIns="91440" tIns="45720" rIns="91440" bIns="45720" rtlCol="0" anchor="t">
            <a:spAutoFit/>
          </a:bodyPr>
          <a:lstStyle/>
          <a:p>
            <a:r>
              <a:rPr lang="en-GB" kern="1400" dirty="0">
                <a:solidFill>
                  <a:srgbClr val="000000"/>
                </a:solidFill>
                <a:latin typeface="Calibri" panose="020F0502020204030204" pitchFamily="34" charset="0"/>
              </a:rPr>
              <a:t>Our </a:t>
            </a:r>
            <a:r>
              <a:rPr lang="en-GB" b="1" kern="1400" dirty="0">
                <a:solidFill>
                  <a:srgbClr val="000000"/>
                </a:solidFill>
                <a:latin typeface="Calibri" panose="020F0502020204030204" pitchFamily="34" charset="0"/>
              </a:rPr>
              <a:t>phonics </a:t>
            </a:r>
            <a:r>
              <a:rPr lang="en-GB" kern="1400" dirty="0">
                <a:solidFill>
                  <a:srgbClr val="000000"/>
                </a:solidFill>
                <a:latin typeface="Calibri" panose="020F0502020204030204" pitchFamily="34" charset="0"/>
              </a:rPr>
              <a:t>scheme is Phonics Shed (</a:t>
            </a:r>
            <a:r>
              <a:rPr lang="en-GB" dirty="0">
                <a:hlinkClick r:id="rId3"/>
              </a:rPr>
              <a:t>Phonics Shed - Phonics Shed</a:t>
            </a:r>
            <a:r>
              <a:rPr lang="en-GB" dirty="0"/>
              <a:t>) </a:t>
            </a:r>
            <a:r>
              <a:rPr lang="en-GB" kern="1400" dirty="0">
                <a:solidFill>
                  <a:srgbClr val="000000"/>
                </a:solidFill>
                <a:latin typeface="Calibri" panose="020F0502020204030204" pitchFamily="34" charset="0"/>
              </a:rPr>
              <a:t> and the children in Catkins and Hazel have a lesson every day. In addition to this, every child in Catkin and Hazel will read with an adult at least once per week. Our English curriculum must have an even balance between reading and writing. We develop the children’s fluency, comprehension skills, vocabulary and ability to engage with increasing complex tests. </a:t>
            </a:r>
            <a:r>
              <a:rPr lang="en-GB" dirty="0"/>
              <a:t>The expectation is that:</a:t>
            </a:r>
          </a:p>
          <a:p>
            <a:endParaRPr lang="en-GB" dirty="0"/>
          </a:p>
          <a:p>
            <a:pPr marL="285750" indent="-285750">
              <a:buFont typeface="Arial" panose="020B0604020202020204" pitchFamily="34" charset="0"/>
              <a:buChar char="•"/>
            </a:pPr>
            <a:r>
              <a:rPr lang="en-GB" dirty="0"/>
              <a:t>individual records for each child are kept to monitor progress (using Phonics Assessment Data) and to identify children who need support</a:t>
            </a:r>
          </a:p>
          <a:p>
            <a:pPr marL="285750" indent="-285750">
              <a:buFont typeface="Arial" panose="020B0604020202020204" pitchFamily="34" charset="0"/>
              <a:buChar char="•"/>
            </a:pPr>
            <a:r>
              <a:rPr lang="en-GB" dirty="0"/>
              <a:t>by the start of the summer term, children in Catkin Class will have at least 50 minutes (split) of phonics teaching; in Hazel Class the children will have at least 1 hour (split) of phonics teaching</a:t>
            </a:r>
            <a:endParaRPr lang="en-GB" dirty="0">
              <a:cs typeface="Calibri"/>
            </a:endParaRPr>
          </a:p>
          <a:p>
            <a:pPr marL="285750" indent="-285750">
              <a:buFont typeface="Arial" panose="020B0604020202020204" pitchFamily="34" charset="0"/>
              <a:buChar char="•"/>
            </a:pPr>
            <a:endParaRPr lang="en-GB" dirty="0"/>
          </a:p>
          <a:p>
            <a:pPr fontAlgn="base"/>
            <a:r>
              <a:rPr lang="en-GB" b="1" dirty="0"/>
              <a:t>When teaching</a:t>
            </a:r>
            <a:r>
              <a:rPr lang="en-GB" dirty="0"/>
              <a:t>, be clear about objectives for any session and make sure that the children understand them (e.g. ‘By the end of this week you will all be able to read these sounds; today we are learning the first one.’) </a:t>
            </a:r>
          </a:p>
          <a:p>
            <a:pPr marL="285750" indent="-285750" fontAlgn="base">
              <a:buFont typeface="Arial" panose="020B0604020202020204" pitchFamily="34" charset="0"/>
              <a:buChar char="•"/>
            </a:pPr>
            <a:r>
              <a:rPr lang="en-GB" dirty="0"/>
              <a:t>expect </a:t>
            </a:r>
            <a:r>
              <a:rPr lang="en-GB" b="1" dirty="0"/>
              <a:t>all</a:t>
            </a:r>
            <a:r>
              <a:rPr lang="en-GB" dirty="0"/>
              <a:t> children to participate throughout phonics sessions, for example by using ‘call and response’ </a:t>
            </a:r>
          </a:p>
          <a:p>
            <a:pPr marL="285750" indent="-285750" fontAlgn="base">
              <a:buFont typeface="Arial" panose="020B0604020202020204" pitchFamily="34" charset="0"/>
              <a:buChar char="•"/>
            </a:pPr>
            <a:r>
              <a:rPr lang="en-GB" dirty="0"/>
              <a:t>make the </a:t>
            </a:r>
            <a:r>
              <a:rPr lang="en-GB" b="1" dirty="0"/>
              <a:t>most</a:t>
            </a:r>
            <a:r>
              <a:rPr lang="en-GB" dirty="0"/>
              <a:t> of the for teaching and use activities that maximise the number of words children read and spell </a:t>
            </a:r>
          </a:p>
          <a:p>
            <a:pPr marL="285750" indent="-285750" fontAlgn="base">
              <a:buFont typeface="Arial" panose="020B0604020202020204" pitchFamily="34" charset="0"/>
              <a:buChar char="•"/>
            </a:pPr>
            <a:r>
              <a:rPr lang="en-GB" dirty="0"/>
              <a:t>make sure that children </a:t>
            </a:r>
            <a:r>
              <a:rPr lang="en-GB" b="1" dirty="0"/>
              <a:t>practise</a:t>
            </a:r>
            <a:r>
              <a:rPr lang="en-GB" dirty="0"/>
              <a:t> using the knowledge they have been taught in previous lessons until they can use it automatically, thus freeing up their capacity to learn new knowledge (retrieval)</a:t>
            </a:r>
          </a:p>
          <a:p>
            <a:pPr marL="285750" indent="-285750" fontAlgn="base">
              <a:buFont typeface="Arial" panose="020B0604020202020204" pitchFamily="34" charset="0"/>
              <a:buChar char="•"/>
            </a:pPr>
            <a:r>
              <a:rPr lang="en-GB" b="1" dirty="0"/>
              <a:t>support</a:t>
            </a:r>
            <a:r>
              <a:rPr lang="en-GB" dirty="0"/>
              <a:t> the children to connect the new knowledge with their previous learning </a:t>
            </a:r>
          </a:p>
          <a:p>
            <a:pPr marL="285750" indent="-285750" fontAlgn="base">
              <a:buFont typeface="Arial" panose="020B0604020202020204" pitchFamily="34" charset="0"/>
              <a:buChar char="•"/>
            </a:pPr>
            <a:r>
              <a:rPr lang="en-GB" b="1" dirty="0"/>
              <a:t>demonstrate</a:t>
            </a:r>
            <a:r>
              <a:rPr lang="en-GB" dirty="0"/>
              <a:t> new learning in bite-sized chunks </a:t>
            </a:r>
          </a:p>
          <a:p>
            <a:pPr marL="285750" indent="-285750" fontAlgn="base">
              <a:buFont typeface="Arial" panose="020B0604020202020204" pitchFamily="34" charset="0"/>
              <a:buChar char="•"/>
            </a:pPr>
            <a:r>
              <a:rPr lang="en-GB" b="1" dirty="0"/>
              <a:t>ensure</a:t>
            </a:r>
            <a:r>
              <a:rPr lang="en-GB" dirty="0"/>
              <a:t> children are given opportunities to apply what they have learnt </a:t>
            </a:r>
          </a:p>
          <a:p>
            <a:pPr marL="285750" indent="-285750" fontAlgn="base">
              <a:buFont typeface="Arial" panose="020B0604020202020204" pitchFamily="34" charset="0"/>
              <a:buChar char="•"/>
            </a:pPr>
            <a:r>
              <a:rPr lang="en-GB" dirty="0"/>
              <a:t>praise the children for working hard and paying attention, being specific about what they have done well </a:t>
            </a:r>
          </a:p>
          <a:p>
            <a:pPr marL="285750" indent="-285750">
              <a:buFont typeface="Arial" panose="020B0604020202020204" pitchFamily="34" charset="0"/>
              <a:buChar char="•"/>
            </a:pPr>
            <a:r>
              <a:rPr lang="en-GB" dirty="0"/>
              <a:t>use assessment to determine </a:t>
            </a:r>
            <a:r>
              <a:rPr lang="en-GB" b="1" dirty="0"/>
              <a:t>next steps </a:t>
            </a:r>
            <a:r>
              <a:rPr lang="en-GB" dirty="0"/>
              <a:t>clearly, including identifying children who might need immediate extra support.</a:t>
            </a:r>
          </a:p>
        </p:txBody>
      </p:sp>
    </p:spTree>
    <p:extLst>
      <p:ext uri="{BB962C8B-B14F-4D97-AF65-F5344CB8AC3E}">
        <p14:creationId xmlns:p14="http://schemas.microsoft.com/office/powerpoint/2010/main" val="1059059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02B5EFFF-A2A1-47AD-82D4-14CB3A29ADD0}"/>
              </a:ext>
            </a:extLst>
          </p:cNvPr>
          <p:cNvSpPr txBox="1">
            <a:spLocks noChangeArrowheads="1"/>
          </p:cNvSpPr>
          <p:nvPr/>
        </p:nvSpPr>
        <p:spPr bwMode="auto">
          <a:xfrm>
            <a:off x="4496758" y="181492"/>
            <a:ext cx="3597696" cy="621030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Calibri" panose="020F0502020204030204" pitchFamily="34" charset="0"/>
              </a:rPr>
              <a:t>Contents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Introduction</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Our School Week</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Teaching and Learning</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Rosenshine’s Principles</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Retrieval Practice</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Metacognition &amp; Self-Regulated Learning</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SEND</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Vocabulary</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Questioning and Feedback</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Live Modelling</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The Importance of Routines</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Behaviour</a:t>
            </a:r>
            <a:r>
              <a:rPr kumimoji="0" lang="en-GB" altLang="en-US" sz="1600" b="0" i="0" u="none" strike="noStrike" cap="none" normalizeH="0" baseline="0" dirty="0">
                <a:ln>
                  <a:noFill/>
                </a:ln>
                <a:solidFill>
                  <a:srgbClr val="000000"/>
                </a:solidFill>
                <a:effectLst/>
                <a:latin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Homework</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Mathematics</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Reading and Writing</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Science</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Religious Education</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Foundation Subjects Planning</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1600" b="0" i="0" u="sng" strike="noStrike" cap="none" normalizeH="0" baseline="0" dirty="0">
                <a:ln>
                  <a:noFill/>
                </a:ln>
                <a:solidFill>
                  <a:srgbClr val="085296"/>
                </a:solidFill>
                <a:effectLst/>
                <a:latin typeface="Calibri" panose="020F0502020204030204" pitchFamily="34" charset="0"/>
              </a:rPr>
              <a:t>Pupil voice an</a:t>
            </a:r>
            <a:r>
              <a:rPr lang="en-GB" altLang="en-US" sz="1600" u="sng" dirty="0">
                <a:solidFill>
                  <a:srgbClr val="085296"/>
                </a:solidFill>
                <a:latin typeface="Calibri" panose="020F0502020204030204" pitchFamily="34" charset="0"/>
              </a:rPr>
              <a:t>d monitoring.</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Assessment</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n-GB" altLang="en-US" sz="1600" b="0" i="0" u="sng" strike="noStrike" cap="none" normalizeH="0" baseline="0" dirty="0">
                <a:ln>
                  <a:noFill/>
                </a:ln>
                <a:solidFill>
                  <a:srgbClr val="085296"/>
                </a:solidFill>
                <a:effectLst/>
                <a:latin typeface="Calibri" panose="020F0502020204030204" pitchFamily="34" charset="0"/>
              </a:rPr>
              <a:t>Appendices</a:t>
            </a:r>
            <a:endParaRPr kumimoji="0" lang="en-GB" altLang="en-US" sz="16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38534A0C-55CF-4487-8D79-2DD642995C78}"/>
              </a:ext>
            </a:extLst>
          </p:cNvPr>
          <p:cNvPicPr>
            <a:picLocks noChangeAspect="1"/>
          </p:cNvPicPr>
          <p:nvPr/>
        </p:nvPicPr>
        <p:blipFill>
          <a:blip r:embed="rId2"/>
          <a:stretch>
            <a:fillRect/>
          </a:stretch>
        </p:blipFill>
        <p:spPr>
          <a:xfrm>
            <a:off x="8215312" y="234987"/>
            <a:ext cx="3769859" cy="2617070"/>
          </a:xfrm>
          <a:prstGeom prst="rect">
            <a:avLst/>
          </a:prstGeom>
        </p:spPr>
      </p:pic>
      <p:pic>
        <p:nvPicPr>
          <p:cNvPr id="5" name="Picture 4">
            <a:extLst>
              <a:ext uri="{FF2B5EF4-FFF2-40B4-BE49-F238E27FC236}">
                <a16:creationId xmlns:a16="http://schemas.microsoft.com/office/drawing/2014/main" id="{C2DF35B2-5DEE-FE23-0157-FD32048D35FA}"/>
              </a:ext>
            </a:extLst>
          </p:cNvPr>
          <p:cNvPicPr>
            <a:picLocks noChangeAspect="1"/>
          </p:cNvPicPr>
          <p:nvPr/>
        </p:nvPicPr>
        <p:blipFill>
          <a:blip r:embed="rId3"/>
          <a:stretch>
            <a:fillRect/>
          </a:stretch>
        </p:blipFill>
        <p:spPr>
          <a:xfrm>
            <a:off x="556531" y="2286001"/>
            <a:ext cx="3057525" cy="4194402"/>
          </a:xfrm>
          <a:prstGeom prst="rect">
            <a:avLst/>
          </a:prstGeom>
        </p:spPr>
      </p:pic>
    </p:spTree>
    <p:extLst>
      <p:ext uri="{BB962C8B-B14F-4D97-AF65-F5344CB8AC3E}">
        <p14:creationId xmlns:p14="http://schemas.microsoft.com/office/powerpoint/2010/main" val="26617796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6894BDA7-AA45-4E62-A64C-48B089A888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137" r="9271" b="18019"/>
          <a:stretch>
            <a:fillRect/>
          </a:stretch>
        </p:blipFill>
        <p:spPr bwMode="auto">
          <a:xfrm>
            <a:off x="10010148" y="326004"/>
            <a:ext cx="1433036" cy="143918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2" name="Rectangle 1">
            <a:extLst>
              <a:ext uri="{FF2B5EF4-FFF2-40B4-BE49-F238E27FC236}">
                <a16:creationId xmlns:a16="http://schemas.microsoft.com/office/drawing/2014/main" id="{69D7701A-91E1-43A1-AD92-FA0B2E3FEE50}"/>
              </a:ext>
            </a:extLst>
          </p:cNvPr>
          <p:cNvSpPr/>
          <p:nvPr/>
        </p:nvSpPr>
        <p:spPr>
          <a:xfrm>
            <a:off x="429371" y="266573"/>
            <a:ext cx="9675682" cy="5770811"/>
          </a:xfrm>
          <a:prstGeom prst="rect">
            <a:avLst/>
          </a:prstGeom>
        </p:spPr>
        <p:txBody>
          <a:bodyPr wrap="square">
            <a:spAutoFit/>
          </a:bodyPr>
          <a:lstStyle/>
          <a:p>
            <a:pPr>
              <a:spcAft>
                <a:spcPts val="500"/>
              </a:spcAft>
            </a:pPr>
            <a:r>
              <a:rPr lang="en-GB" sz="2000" b="1" kern="1400">
                <a:ln>
                  <a:noFill/>
                </a:ln>
                <a:solidFill>
                  <a:srgbClr val="000000"/>
                </a:solidFill>
                <a:effectLst/>
                <a:latin typeface="Calibri" panose="020F0502020204030204" pitchFamily="34" charset="0"/>
              </a:rPr>
              <a:t>Writing</a:t>
            </a:r>
            <a:r>
              <a:rPr lang="en-GB" kern="1400">
                <a:solidFill>
                  <a:srgbClr val="000000"/>
                </a:solidFill>
                <a:latin typeface="Calibri" panose="020F0502020204030204" pitchFamily="34" charset="0"/>
              </a:rPr>
              <a:t>—Our aim is for every child to be a writer, with the ability to express themselves. Year one to year six will write an extended piece of writing at least once every three weeks. Teachers use a range of stimuli to engage our children. We have found that if a child is fully engaged in the process, which inspires writing and outcomes are improved e.g. after a school trip, a science experiment, enchanted by a book, an artefact, a community project, play. </a:t>
            </a:r>
          </a:p>
          <a:p>
            <a:pPr>
              <a:spcAft>
                <a:spcPts val="500"/>
              </a:spcAft>
            </a:pPr>
            <a:endParaRPr lang="en-GB" kern="1400">
              <a:solidFill>
                <a:srgbClr val="000000"/>
              </a:solidFill>
              <a:latin typeface="Calibri" panose="020F0502020204030204" pitchFamily="34" charset="0"/>
            </a:endParaRPr>
          </a:p>
          <a:p>
            <a:pPr>
              <a:spcAft>
                <a:spcPts val="500"/>
              </a:spcAft>
            </a:pPr>
            <a:r>
              <a:rPr lang="en-GB" kern="1400">
                <a:solidFill>
                  <a:srgbClr val="000000"/>
                </a:solidFill>
                <a:latin typeface="Calibri" panose="020F0502020204030204" pitchFamily="34" charset="0"/>
              </a:rPr>
              <a:t>Children </a:t>
            </a:r>
            <a:r>
              <a:rPr lang="en-GB" b="1" kern="1400">
                <a:solidFill>
                  <a:srgbClr val="000000"/>
                </a:solidFill>
                <a:latin typeface="Calibri" panose="020F0502020204030204" pitchFamily="34" charset="0"/>
              </a:rPr>
              <a:t>MUST</a:t>
            </a:r>
            <a:r>
              <a:rPr lang="en-GB" kern="1400">
                <a:solidFill>
                  <a:srgbClr val="000000"/>
                </a:solidFill>
                <a:latin typeface="Calibri" panose="020F0502020204030204" pitchFamily="34" charset="0"/>
              </a:rPr>
              <a:t>:</a:t>
            </a:r>
            <a:endParaRPr lang="en-GB" sz="1100" kern="1400">
              <a:ln>
                <a:noFill/>
              </a:ln>
              <a:solidFill>
                <a:srgbClr val="000000"/>
              </a:solidFill>
              <a:effectLst/>
              <a:latin typeface="Comic Sans MS" panose="030F0702030302020204" pitchFamily="66" charset="0"/>
            </a:endParaRPr>
          </a:p>
          <a:p>
            <a:pPr marL="238557" indent="-171450">
              <a:spcAft>
                <a:spcPts val="500"/>
              </a:spcAft>
              <a:buFont typeface="Wingdings" panose="05000000000000000000" pitchFamily="2" charset="2"/>
              <a:buChar char="§"/>
            </a:pPr>
            <a:r>
              <a:rPr lang="en-GB" kern="1400">
                <a:solidFill>
                  <a:srgbClr val="000000"/>
                </a:solidFill>
                <a:latin typeface="Calibri" panose="020F0502020204030204" pitchFamily="34" charset="0"/>
              </a:rPr>
              <a:t>be shown by the teacher modelling writing and the thought process</a:t>
            </a:r>
            <a:endParaRPr lang="en-GB" kern="1400">
              <a:ln>
                <a:noFill/>
              </a:ln>
              <a:solidFill>
                <a:srgbClr val="000000"/>
              </a:solidFill>
              <a:effectLst/>
              <a:latin typeface="Comic Sans MS" panose="030F0702030302020204" pitchFamily="66" charset="0"/>
            </a:endParaRPr>
          </a:p>
          <a:p>
            <a:pPr marL="238557" indent="-171450">
              <a:spcAft>
                <a:spcPts val="500"/>
              </a:spcAft>
              <a:buFont typeface="Wingdings" panose="05000000000000000000" pitchFamily="2" charset="2"/>
              <a:buChar char="§"/>
            </a:pPr>
            <a:r>
              <a:rPr lang="en-GB" kern="1400">
                <a:solidFill>
                  <a:srgbClr val="000000"/>
                </a:solidFill>
                <a:latin typeface="Calibri" panose="020F0502020204030204" pitchFamily="34" charset="0"/>
              </a:rPr>
              <a:t>see effective exemplars and discuss why they are effective</a:t>
            </a:r>
            <a:endParaRPr lang="en-GB" kern="1400">
              <a:ln>
                <a:noFill/>
              </a:ln>
              <a:solidFill>
                <a:srgbClr val="000000"/>
              </a:solidFill>
              <a:effectLst/>
              <a:latin typeface="Comic Sans MS" panose="030F0702030302020204" pitchFamily="66" charset="0"/>
            </a:endParaRPr>
          </a:p>
          <a:p>
            <a:pPr marL="238557" indent="-171450">
              <a:spcAft>
                <a:spcPts val="500"/>
              </a:spcAft>
              <a:buFont typeface="Wingdings" panose="05000000000000000000" pitchFamily="2" charset="2"/>
              <a:buChar char="§"/>
            </a:pPr>
            <a:r>
              <a:rPr lang="en-GB" kern="1400">
                <a:solidFill>
                  <a:srgbClr val="000000"/>
                </a:solidFill>
                <a:latin typeface="Calibri" panose="020F0502020204030204" pitchFamily="34" charset="0"/>
              </a:rPr>
              <a:t>know the success criteria and why these are the success criteria</a:t>
            </a:r>
            <a:endParaRPr lang="en-GB" kern="1400">
              <a:ln>
                <a:noFill/>
              </a:ln>
              <a:solidFill>
                <a:srgbClr val="000000"/>
              </a:solidFill>
              <a:effectLst/>
              <a:latin typeface="Comic Sans MS" panose="030F0702030302020204" pitchFamily="66" charset="0"/>
            </a:endParaRPr>
          </a:p>
          <a:p>
            <a:pPr marL="238557" indent="-171450">
              <a:spcAft>
                <a:spcPts val="500"/>
              </a:spcAft>
              <a:buFont typeface="Wingdings" panose="05000000000000000000" pitchFamily="2" charset="2"/>
              <a:buChar char="§"/>
            </a:pPr>
            <a:r>
              <a:rPr lang="en-GB" kern="1400">
                <a:solidFill>
                  <a:srgbClr val="000000"/>
                </a:solidFill>
                <a:latin typeface="Calibri" panose="020F0502020204030204" pitchFamily="34" charset="0"/>
              </a:rPr>
              <a:t>know the writing goals—who is going to view the writing when it is published or   performed?</a:t>
            </a:r>
          </a:p>
          <a:p>
            <a:pPr marL="238557" indent="-171450">
              <a:spcAft>
                <a:spcPts val="500"/>
              </a:spcAft>
              <a:buFont typeface="Wingdings" panose="05000000000000000000" pitchFamily="2" charset="2"/>
              <a:buChar char="§"/>
            </a:pPr>
            <a:r>
              <a:rPr lang="en-GB" kern="1400">
                <a:solidFill>
                  <a:srgbClr val="000000"/>
                </a:solidFill>
                <a:cs typeface="Calibri" panose="020F0502020204030204" pitchFamily="34" charset="0"/>
              </a:rPr>
              <a:t>develop an understanding of their ‘writing toolkit’ practise skills and grammatical structures to the genre of writing</a:t>
            </a:r>
          </a:p>
          <a:p>
            <a:pPr marL="238557" indent="-171450">
              <a:spcAft>
                <a:spcPts val="500"/>
              </a:spcAft>
              <a:buFont typeface="Wingdings" panose="05000000000000000000" pitchFamily="2" charset="2"/>
              <a:buChar char="§"/>
            </a:pPr>
            <a:r>
              <a:rPr lang="en-GB" kern="1400">
                <a:solidFill>
                  <a:srgbClr val="000000"/>
                </a:solidFill>
                <a:latin typeface="Calibri" panose="020F0502020204030204" pitchFamily="34" charset="0"/>
              </a:rPr>
              <a:t>plan, draft, revise, edit and publish </a:t>
            </a:r>
            <a:endParaRPr lang="en-GB" kern="1400">
              <a:ln>
                <a:noFill/>
              </a:ln>
              <a:solidFill>
                <a:srgbClr val="000000"/>
              </a:solidFill>
              <a:effectLst/>
              <a:latin typeface="Comic Sans MS" panose="030F0702030302020204" pitchFamily="66" charset="0"/>
            </a:endParaRPr>
          </a:p>
          <a:p>
            <a:pPr marL="238557" indent="-171450">
              <a:spcAft>
                <a:spcPts val="500"/>
              </a:spcAft>
              <a:buFont typeface="Wingdings" panose="05000000000000000000" pitchFamily="2" charset="2"/>
              <a:buChar char="§"/>
            </a:pPr>
            <a:r>
              <a:rPr lang="en-GB" kern="1400">
                <a:solidFill>
                  <a:srgbClr val="000000"/>
                </a:solidFill>
                <a:latin typeface="Calibri" panose="020F0502020204030204" pitchFamily="34" charset="0"/>
                <a:cs typeface="Calibri" panose="020F0502020204030204" pitchFamily="34" charset="0"/>
              </a:rPr>
              <a:t>p</a:t>
            </a:r>
            <a:r>
              <a:rPr lang="en-GB" kern="1400">
                <a:solidFill>
                  <a:srgbClr val="000000"/>
                </a:solidFill>
                <a:latin typeface="Calibri" panose="020F0502020204030204" pitchFamily="34" charset="0"/>
              </a:rPr>
              <a:t>ractise their handwriting to ensure they have an efficient and fluent handwriting style. </a:t>
            </a:r>
          </a:p>
          <a:p>
            <a:pPr marL="67107">
              <a:spcAft>
                <a:spcPts val="500"/>
              </a:spcAft>
            </a:pPr>
            <a:endParaRPr lang="en-GB" kern="1400">
              <a:solidFill>
                <a:srgbClr val="000000"/>
              </a:solidFill>
              <a:latin typeface="Calibri" panose="020F0502020204030204" pitchFamily="34" charset="0"/>
            </a:endParaRPr>
          </a:p>
          <a:p>
            <a:pPr marL="67107">
              <a:spcAft>
                <a:spcPts val="500"/>
              </a:spcAft>
            </a:pPr>
            <a:r>
              <a:rPr lang="en-GB" kern="1400">
                <a:ln>
                  <a:noFill/>
                </a:ln>
                <a:solidFill>
                  <a:srgbClr val="000000"/>
                </a:solidFill>
                <a:effectLst/>
                <a:latin typeface="Calibri" panose="020F0502020204030204" pitchFamily="34" charset="0"/>
              </a:rPr>
              <a:t>Planning for reading</a:t>
            </a:r>
            <a:r>
              <a:rPr lang="en-GB" kern="1400">
                <a:solidFill>
                  <a:srgbClr val="000000"/>
                </a:solidFill>
                <a:latin typeface="Calibri" panose="020F0502020204030204" pitchFamily="34" charset="0"/>
              </a:rPr>
              <a:t>, writing and spelling uses the pro-forma specified by the English subject leader. </a:t>
            </a:r>
            <a:endParaRPr lang="en-GB" kern="1400">
              <a:ln>
                <a:noFill/>
              </a:ln>
              <a:solidFill>
                <a:srgbClr val="000000"/>
              </a:solidFill>
              <a:effectLst/>
              <a:latin typeface="Comic Sans MS" panose="030F0702030302020204" pitchFamily="66" charset="0"/>
            </a:endParaRPr>
          </a:p>
          <a:p>
            <a:pPr>
              <a:spcAft>
                <a:spcPts val="500"/>
              </a:spcAft>
            </a:pPr>
            <a:r>
              <a:rPr lang="en-GB" sz="1100" kern="1400">
                <a:ln>
                  <a:noFill/>
                </a:ln>
                <a:solidFill>
                  <a:srgbClr val="000000"/>
                </a:solidFill>
                <a:effectLst/>
                <a:latin typeface="Comic Sans MS" panose="030F0702030302020204" pitchFamily="66" charset="0"/>
              </a:rPr>
              <a:t> </a:t>
            </a:r>
          </a:p>
        </p:txBody>
      </p:sp>
    </p:spTree>
    <p:extLst>
      <p:ext uri="{BB962C8B-B14F-4D97-AF65-F5344CB8AC3E}">
        <p14:creationId xmlns:p14="http://schemas.microsoft.com/office/powerpoint/2010/main" val="34715571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9A2D9-21C9-E5AA-81C1-DF89051945D5}"/>
            </a:ext>
          </a:extLst>
        </p:cNvPr>
        <p:cNvGrpSpPr/>
        <p:nvPr/>
      </p:nvGrpSpPr>
      <p:grpSpPr>
        <a:xfrm>
          <a:off x="0" y="0"/>
          <a:ext cx="0" cy="0"/>
          <a:chOff x="0" y="0"/>
          <a:chExt cx="0" cy="0"/>
        </a:xfrm>
      </p:grpSpPr>
      <p:pic>
        <p:nvPicPr>
          <p:cNvPr id="14338" name="Picture 2">
            <a:extLst>
              <a:ext uri="{FF2B5EF4-FFF2-40B4-BE49-F238E27FC236}">
                <a16:creationId xmlns:a16="http://schemas.microsoft.com/office/drawing/2014/main" id="{DDB87752-1567-7F8A-19AA-439E877357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137" r="9271" b="18019"/>
          <a:stretch>
            <a:fillRect/>
          </a:stretch>
        </p:blipFill>
        <p:spPr bwMode="auto">
          <a:xfrm>
            <a:off x="10010148" y="326004"/>
            <a:ext cx="1433036" cy="143918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2" name="Rectangle 1">
            <a:extLst>
              <a:ext uri="{FF2B5EF4-FFF2-40B4-BE49-F238E27FC236}">
                <a16:creationId xmlns:a16="http://schemas.microsoft.com/office/drawing/2014/main" id="{451E4C20-623B-39C5-2CDE-F8D7EAA7598A}"/>
              </a:ext>
            </a:extLst>
          </p:cNvPr>
          <p:cNvSpPr/>
          <p:nvPr/>
        </p:nvSpPr>
        <p:spPr>
          <a:xfrm>
            <a:off x="429371" y="266573"/>
            <a:ext cx="9675682" cy="6188874"/>
          </a:xfrm>
          <a:prstGeom prst="rect">
            <a:avLst/>
          </a:prstGeom>
        </p:spPr>
        <p:txBody>
          <a:bodyPr wrap="square">
            <a:spAutoFit/>
          </a:bodyPr>
          <a:lstStyle/>
          <a:p>
            <a:pPr>
              <a:spcAft>
                <a:spcPts val="500"/>
              </a:spcAft>
            </a:pPr>
            <a:r>
              <a:rPr lang="en-GB" sz="2000" b="1" kern="1400" dirty="0">
                <a:ln>
                  <a:noFill/>
                </a:ln>
                <a:solidFill>
                  <a:srgbClr val="000000"/>
                </a:solidFill>
                <a:effectLst/>
                <a:latin typeface="Calibri" panose="020F0502020204030204" pitchFamily="34" charset="0"/>
              </a:rPr>
              <a:t>Writing</a:t>
            </a:r>
            <a:r>
              <a:rPr lang="en-GB" kern="1400" dirty="0">
                <a:solidFill>
                  <a:srgbClr val="000000"/>
                </a:solidFill>
                <a:latin typeface="Calibri" panose="020F0502020204030204" pitchFamily="34" charset="0"/>
              </a:rPr>
              <a:t>—</a:t>
            </a:r>
            <a:r>
              <a:rPr lang="en-GB" sz="1400" kern="1400" dirty="0">
                <a:solidFill>
                  <a:srgbClr val="000000"/>
                </a:solidFill>
                <a:latin typeface="Calibri" panose="020F0502020204030204" pitchFamily="34" charset="0"/>
              </a:rPr>
              <a:t>Our English curriculum is developed around a sequence of high quality age-appropriate texts, using Literacy Count’s </a:t>
            </a:r>
            <a:r>
              <a:rPr lang="en-GB" sz="1400" kern="1400" dirty="0">
                <a:solidFill>
                  <a:srgbClr val="FF0000"/>
                </a:solidFill>
                <a:latin typeface="Calibri" panose="020F0502020204030204" pitchFamily="34" charset="0"/>
              </a:rPr>
              <a:t>Ready</a:t>
            </a:r>
            <a:r>
              <a:rPr lang="en-GB" sz="1400" kern="1400" dirty="0">
                <a:solidFill>
                  <a:srgbClr val="000000"/>
                </a:solidFill>
                <a:latin typeface="Calibri" panose="020F0502020204030204" pitchFamily="34" charset="0"/>
              </a:rPr>
              <a:t> </a:t>
            </a:r>
            <a:r>
              <a:rPr lang="en-GB" sz="1400" kern="1400" dirty="0">
                <a:solidFill>
                  <a:srgbClr val="FFC000"/>
                </a:solidFill>
                <a:latin typeface="Calibri" panose="020F0502020204030204" pitchFamily="34" charset="0"/>
              </a:rPr>
              <a:t>Steady</a:t>
            </a:r>
            <a:r>
              <a:rPr lang="en-GB" sz="1400" kern="1400" dirty="0">
                <a:solidFill>
                  <a:srgbClr val="000000"/>
                </a:solidFill>
                <a:latin typeface="Calibri" panose="020F0502020204030204" pitchFamily="34" charset="0"/>
              </a:rPr>
              <a:t> </a:t>
            </a:r>
            <a:r>
              <a:rPr lang="en-GB" sz="1400" kern="1400" dirty="0">
                <a:solidFill>
                  <a:srgbClr val="00B050"/>
                </a:solidFill>
                <a:latin typeface="Calibri" panose="020F0502020204030204" pitchFamily="34" charset="0"/>
              </a:rPr>
              <a:t>Write</a:t>
            </a:r>
            <a:r>
              <a:rPr lang="en-GB" sz="1400" kern="1400" dirty="0">
                <a:solidFill>
                  <a:srgbClr val="000000"/>
                </a:solidFill>
                <a:latin typeface="Calibri" panose="020F0502020204030204" pitchFamily="34" charset="0"/>
              </a:rPr>
              <a:t> units of learning. We use each book to create opportunities to: </a:t>
            </a:r>
          </a:p>
          <a:p>
            <a:pPr>
              <a:spcAft>
                <a:spcPts val="500"/>
              </a:spcAft>
            </a:pPr>
            <a:r>
              <a:rPr lang="en-GB" sz="1400" kern="1400" dirty="0">
                <a:solidFill>
                  <a:srgbClr val="000000"/>
                </a:solidFill>
                <a:latin typeface="Calibri" panose="020F0502020204030204" pitchFamily="34" charset="0"/>
              </a:rPr>
              <a:t>• develop grammar and punctuation knowledge and understanding to use and apply across the wider curriculum, through sentence accuracy sessions; </a:t>
            </a:r>
          </a:p>
          <a:p>
            <a:pPr>
              <a:spcAft>
                <a:spcPts val="500"/>
              </a:spcAft>
            </a:pPr>
            <a:r>
              <a:rPr lang="en-GB" sz="1400" kern="1400" dirty="0">
                <a:solidFill>
                  <a:srgbClr val="000000"/>
                </a:solidFill>
                <a:latin typeface="Calibri" panose="020F0502020204030204" pitchFamily="34" charset="0"/>
              </a:rPr>
              <a:t>• explore the Writing structure and features of different genres, identifying the purpose and audience; </a:t>
            </a:r>
          </a:p>
          <a:p>
            <a:pPr>
              <a:spcAft>
                <a:spcPts val="500"/>
              </a:spcAft>
            </a:pPr>
            <a:r>
              <a:rPr lang="en-GB" sz="1400" kern="1400" dirty="0">
                <a:solidFill>
                  <a:srgbClr val="000000"/>
                </a:solidFill>
                <a:latin typeface="Calibri" panose="020F0502020204030204" pitchFamily="34" charset="0"/>
              </a:rPr>
              <a:t>• plan and write an initial piece of Writing with a clear context and purpose before evaluating the effectiveness of Writing by editing and redrafting. </a:t>
            </a:r>
          </a:p>
          <a:p>
            <a:pPr>
              <a:spcAft>
                <a:spcPts val="500"/>
              </a:spcAft>
            </a:pPr>
            <a:r>
              <a:rPr lang="en-GB" sz="1400" kern="1400" dirty="0">
                <a:solidFill>
                  <a:srgbClr val="000000"/>
                </a:solidFill>
                <a:latin typeface="Calibri" panose="020F0502020204030204" pitchFamily="34" charset="0"/>
              </a:rPr>
              <a:t>Building on this foundation, we teach literacy using a range of strategies which include: </a:t>
            </a:r>
          </a:p>
          <a:p>
            <a:pPr>
              <a:spcAft>
                <a:spcPts val="500"/>
              </a:spcAft>
            </a:pPr>
            <a:r>
              <a:rPr lang="en-GB" sz="1400" kern="1400" dirty="0">
                <a:solidFill>
                  <a:srgbClr val="000000"/>
                </a:solidFill>
                <a:latin typeface="Calibri" panose="020F0502020204030204" pitchFamily="34" charset="0"/>
              </a:rPr>
              <a:t>• Group Discussion – Children discuss and interrogate new ideas in a small group or whole class setting. They listen to and value each other’s ideas whilst taking on board feedback so as to improve their own explanations. </a:t>
            </a:r>
          </a:p>
          <a:p>
            <a:pPr>
              <a:spcAft>
                <a:spcPts val="500"/>
              </a:spcAft>
            </a:pPr>
            <a:r>
              <a:rPr lang="en-GB" sz="1400" kern="1400" dirty="0">
                <a:solidFill>
                  <a:srgbClr val="000000"/>
                </a:solidFill>
                <a:latin typeface="Calibri" panose="020F0502020204030204" pitchFamily="34" charset="0"/>
              </a:rPr>
              <a:t>• Partner Talk – Children work in partners to discuss their ideas. They are able to explain their ideas about texts they have read and prepare their ideas before they write. </a:t>
            </a:r>
          </a:p>
          <a:p>
            <a:pPr>
              <a:spcAft>
                <a:spcPts val="500"/>
              </a:spcAft>
            </a:pPr>
            <a:r>
              <a:rPr lang="en-GB" sz="1400" kern="1400" dirty="0">
                <a:solidFill>
                  <a:srgbClr val="000000"/>
                </a:solidFill>
                <a:latin typeface="Calibri" panose="020F0502020204030204" pitchFamily="34" charset="0"/>
              </a:rPr>
              <a:t>• Questioning – Teachers use a range of questioning strategies to establish children’s current understanding and develop their learning. </a:t>
            </a:r>
          </a:p>
          <a:p>
            <a:pPr>
              <a:spcAft>
                <a:spcPts val="500"/>
              </a:spcAft>
            </a:pPr>
            <a:r>
              <a:rPr lang="en-GB" sz="1400" kern="1400" dirty="0">
                <a:solidFill>
                  <a:srgbClr val="000000"/>
                </a:solidFill>
                <a:latin typeface="Calibri" panose="020F0502020204030204" pitchFamily="34" charset="0"/>
              </a:rPr>
              <a:t>• Modelled Writing – Teachers model Writing and editing to demonstrate the high expectations they have. They verbally ‘think aloud’ in order to make the Writing process explicit and provide a rich and varied vocabulary for the children to utilise in their own work. This happens daily, through sentence accuracy</a:t>
            </a:r>
          </a:p>
          <a:p>
            <a:pPr>
              <a:spcAft>
                <a:spcPts val="500"/>
              </a:spcAft>
            </a:pPr>
            <a:r>
              <a:rPr lang="en-GB" sz="1400" kern="1400" dirty="0">
                <a:solidFill>
                  <a:srgbClr val="000000"/>
                </a:solidFill>
                <a:latin typeface="Calibri" panose="020F0502020204030204" pitchFamily="34" charset="0"/>
              </a:rPr>
              <a:t>• Shared Writing – Teachers use the ideas from the children to create shared pieces of Writing. This enables the children to see the Writing process in action as well as having pride and ownership over the finished piece. </a:t>
            </a:r>
          </a:p>
          <a:p>
            <a:pPr>
              <a:spcAft>
                <a:spcPts val="500"/>
              </a:spcAft>
            </a:pPr>
            <a:r>
              <a:rPr lang="en-GB" sz="1400" kern="1400" dirty="0">
                <a:solidFill>
                  <a:srgbClr val="000000"/>
                </a:solidFill>
                <a:latin typeface="Calibri" panose="020F0502020204030204" pitchFamily="34" charset="0"/>
              </a:rPr>
              <a:t>• Editing – All children are signposted to regular opportunities for reviewing and editing their own and the work of others. </a:t>
            </a:r>
          </a:p>
          <a:p>
            <a:pPr>
              <a:spcAft>
                <a:spcPts val="500"/>
              </a:spcAft>
            </a:pPr>
            <a:r>
              <a:rPr lang="en-GB" sz="1400" kern="1400" dirty="0">
                <a:solidFill>
                  <a:srgbClr val="000000"/>
                </a:solidFill>
                <a:latin typeface="Calibri" panose="020F0502020204030204" pitchFamily="34" charset="0"/>
              </a:rPr>
              <a:t>• Working walls – Teachers and children regularly update working walls to ensure learning is documented within a unit of work. </a:t>
            </a:r>
          </a:p>
          <a:p>
            <a:pPr>
              <a:spcAft>
                <a:spcPts val="500"/>
              </a:spcAft>
            </a:pPr>
            <a:r>
              <a:rPr lang="en-GB" sz="1400" kern="1400" dirty="0">
                <a:solidFill>
                  <a:srgbClr val="000000"/>
                </a:solidFill>
                <a:latin typeface="Calibri" panose="020F0502020204030204" pitchFamily="34" charset="0"/>
              </a:rPr>
              <a:t>Class teachers ensure that the Writing process is clearly evident on working walls, with modelled examples being available to all pupils as the sequence of lessons develops. </a:t>
            </a:r>
          </a:p>
          <a:p>
            <a:pPr>
              <a:spcAft>
                <a:spcPts val="500"/>
              </a:spcAft>
            </a:pPr>
            <a:r>
              <a:rPr lang="en-GB" sz="1400" kern="1400" dirty="0">
                <a:solidFill>
                  <a:srgbClr val="000000"/>
                </a:solidFill>
                <a:latin typeface="Calibri" panose="020F0502020204030204" pitchFamily="34" charset="0"/>
              </a:rPr>
              <a:t> </a:t>
            </a:r>
            <a:r>
              <a:rPr lang="en-GB" sz="1400" kern="1400" dirty="0">
                <a:ln>
                  <a:noFill/>
                </a:ln>
                <a:solidFill>
                  <a:srgbClr val="000000"/>
                </a:solidFill>
                <a:effectLst/>
                <a:latin typeface="Comic Sans MS" panose="030F0702030302020204" pitchFamily="66" charset="0"/>
              </a:rPr>
              <a:t> </a:t>
            </a:r>
          </a:p>
        </p:txBody>
      </p:sp>
    </p:spTree>
    <p:extLst>
      <p:ext uri="{BB962C8B-B14F-4D97-AF65-F5344CB8AC3E}">
        <p14:creationId xmlns:p14="http://schemas.microsoft.com/office/powerpoint/2010/main" val="21464351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122ED4-C790-4CEC-A67F-3D4C01E3C1B3}"/>
              </a:ext>
            </a:extLst>
          </p:cNvPr>
          <p:cNvPicPr>
            <a:picLocks noChangeAspect="1"/>
          </p:cNvPicPr>
          <p:nvPr/>
        </p:nvPicPr>
        <p:blipFill>
          <a:blip r:embed="rId2"/>
          <a:stretch>
            <a:fillRect/>
          </a:stretch>
        </p:blipFill>
        <p:spPr>
          <a:xfrm>
            <a:off x="9378918" y="264096"/>
            <a:ext cx="2371429" cy="1400000"/>
          </a:xfrm>
          <a:prstGeom prst="rect">
            <a:avLst/>
          </a:prstGeom>
        </p:spPr>
      </p:pic>
      <p:sp>
        <p:nvSpPr>
          <p:cNvPr id="3" name="Rectangle 2">
            <a:extLst>
              <a:ext uri="{FF2B5EF4-FFF2-40B4-BE49-F238E27FC236}">
                <a16:creationId xmlns:a16="http://schemas.microsoft.com/office/drawing/2014/main" id="{880C92E6-839F-4D42-994D-608CB39424A8}"/>
              </a:ext>
            </a:extLst>
          </p:cNvPr>
          <p:cNvSpPr/>
          <p:nvPr/>
        </p:nvSpPr>
        <p:spPr>
          <a:xfrm>
            <a:off x="236638" y="126266"/>
            <a:ext cx="9142280" cy="2126223"/>
          </a:xfrm>
          <a:prstGeom prst="rect">
            <a:avLst/>
          </a:prstGeom>
        </p:spPr>
        <p:txBody>
          <a:bodyPr wrap="square">
            <a:spAutoFit/>
          </a:bodyPr>
          <a:lstStyle/>
          <a:p>
            <a:pPr>
              <a:spcAft>
                <a:spcPts val="500"/>
              </a:spcAft>
            </a:pPr>
            <a:r>
              <a:rPr lang="en-GB" sz="2000" b="1" kern="1400" dirty="0">
                <a:ln>
                  <a:noFill/>
                </a:ln>
                <a:solidFill>
                  <a:srgbClr val="000000"/>
                </a:solidFill>
                <a:effectLst/>
                <a:latin typeface="Calibri" panose="020F0502020204030204" pitchFamily="34" charset="0"/>
              </a:rPr>
              <a:t>Science </a:t>
            </a:r>
            <a:endParaRPr lang="en-GB" sz="1100" kern="1400" dirty="0">
              <a:ln>
                <a:noFill/>
              </a:ln>
              <a:solidFill>
                <a:srgbClr val="000000"/>
              </a:solidFill>
              <a:effectLst/>
              <a:latin typeface="Comic Sans MS" panose="030F0702030302020204" pitchFamily="66" charset="0"/>
            </a:endParaRPr>
          </a:p>
          <a:p>
            <a:pPr>
              <a:spcAft>
                <a:spcPts val="500"/>
              </a:spcAft>
            </a:pPr>
            <a:r>
              <a:rPr lang="en-GB" kern="1400" dirty="0">
                <a:solidFill>
                  <a:srgbClr val="000000"/>
                </a:solidFill>
                <a:latin typeface="Calibri" panose="020F0502020204030204" pitchFamily="34" charset="0"/>
              </a:rPr>
              <a:t>Science lessons at Slindon CofE Primary School aim to give all children opportunities to widen their understanding of science. Lessons will enable children to explore the world around them through a practical, hands-on approach. Designed to challenge and engage children, whilst they acquire knowledge as well as skills to help them work scientifically. Each working scientifically strand is carefully woven into diverse and inclusive lessons, which strive to support children in each curriculum area, providing rich opportunities for future careers in the scientific field. </a:t>
            </a:r>
            <a:endParaRPr lang="en-GB" sz="1100" kern="1400" dirty="0">
              <a:ln>
                <a:noFill/>
              </a:ln>
              <a:solidFill>
                <a:srgbClr val="000000"/>
              </a:solidFill>
              <a:effectLst/>
              <a:latin typeface="Comic Sans MS" panose="030F0702030302020204" pitchFamily="66" charset="0"/>
            </a:endParaRPr>
          </a:p>
        </p:txBody>
      </p:sp>
      <p:sp>
        <p:nvSpPr>
          <p:cNvPr id="4" name="Rectangle 3">
            <a:extLst>
              <a:ext uri="{FF2B5EF4-FFF2-40B4-BE49-F238E27FC236}">
                <a16:creationId xmlns:a16="http://schemas.microsoft.com/office/drawing/2014/main" id="{E24DE2B4-5CDE-455B-9FF7-F0BA732B5AC2}"/>
              </a:ext>
            </a:extLst>
          </p:cNvPr>
          <p:cNvSpPr/>
          <p:nvPr/>
        </p:nvSpPr>
        <p:spPr>
          <a:xfrm>
            <a:off x="236638" y="2252489"/>
            <a:ext cx="11845724" cy="2777683"/>
          </a:xfrm>
          <a:prstGeom prst="rect">
            <a:avLst/>
          </a:prstGeom>
        </p:spPr>
        <p:txBody>
          <a:bodyPr wrap="square">
            <a:spAutoFit/>
          </a:bodyPr>
          <a:lstStyle/>
          <a:p>
            <a:pPr>
              <a:spcAft>
                <a:spcPts val="500"/>
              </a:spcAft>
            </a:pPr>
            <a:r>
              <a:rPr lang="en-GB" kern="1400" dirty="0">
                <a:solidFill>
                  <a:srgbClr val="000000"/>
                </a:solidFill>
                <a:latin typeface="Calibri" panose="020F0502020204030204" pitchFamily="34" charset="0"/>
              </a:rPr>
              <a:t>At Slindon CofE Primary School, progression is key, and it is through a spiralling curriculum that children are able to build on their prior knowledge and expand on their understanding through revisiting previously taught topics. Topics such as plants, are taught to children in KS1 and built upon as children make their way through the school. </a:t>
            </a:r>
            <a:endParaRPr lang="en-GB" sz="1100" kern="1400" dirty="0">
              <a:ln>
                <a:noFill/>
              </a:ln>
              <a:solidFill>
                <a:srgbClr val="000000"/>
              </a:solidFill>
              <a:effectLst/>
              <a:latin typeface="Comic Sans MS" panose="030F0702030302020204" pitchFamily="66" charset="0"/>
            </a:endParaRPr>
          </a:p>
          <a:p>
            <a:pPr>
              <a:spcAft>
                <a:spcPts val="500"/>
              </a:spcAft>
            </a:pPr>
            <a:r>
              <a:rPr lang="en-GB" kern="1400" dirty="0">
                <a:solidFill>
                  <a:srgbClr val="000000"/>
                </a:solidFill>
                <a:latin typeface="Calibri" panose="020F0502020204030204" pitchFamily="34" charset="0"/>
              </a:rPr>
              <a:t>Our aim is for children to leave Slindon CofE Primary School at the end of year 6, with a positive and enthusiastic working attitude towards science, with a wide range of scientific vocabulary and an embedded understanding of what it means to work scientifically. As our world is ever evolving and rapidly changing, it has never been more evident that the children of this generation need to be equipped with the knowledge and understanding to go forth and build a better future. </a:t>
            </a:r>
            <a:endParaRPr lang="en-GB" sz="1100" kern="1400" dirty="0">
              <a:ln>
                <a:noFill/>
              </a:ln>
              <a:solidFill>
                <a:srgbClr val="000000"/>
              </a:solidFill>
              <a:effectLst/>
              <a:latin typeface="Comic Sans MS" panose="030F0702030302020204" pitchFamily="66" charset="0"/>
            </a:endParaRPr>
          </a:p>
          <a:p>
            <a:pPr>
              <a:spcAft>
                <a:spcPts val="500"/>
              </a:spcAft>
            </a:pPr>
            <a:r>
              <a:rPr lang="en-GB" kern="1400" dirty="0">
                <a:solidFill>
                  <a:srgbClr val="000000"/>
                </a:solidFill>
                <a:latin typeface="Calibri" panose="020F0502020204030204" pitchFamily="34" charset="0"/>
              </a:rPr>
              <a:t>We use our own planning and supplement this with activities and resources from White Rose Science.</a:t>
            </a:r>
            <a:endParaRPr lang="en-GB" sz="1100" kern="1400" dirty="0">
              <a:ln>
                <a:noFill/>
              </a:ln>
              <a:solidFill>
                <a:srgbClr val="000000"/>
              </a:solidFill>
              <a:effectLst/>
              <a:latin typeface="Comic Sans MS" panose="030F0702030302020204" pitchFamily="66" charset="0"/>
            </a:endParaRPr>
          </a:p>
          <a:p>
            <a:pPr>
              <a:spcAft>
                <a:spcPts val="500"/>
              </a:spcAft>
            </a:pPr>
            <a:r>
              <a:rPr lang="en-GB" kern="1400" dirty="0">
                <a:solidFill>
                  <a:srgbClr val="000000"/>
                </a:solidFill>
                <a:latin typeface="Calibri" panose="020F0502020204030204" pitchFamily="34" charset="0"/>
              </a:rPr>
              <a:t>It is imperative that we use our outdoor area to develop a love of science in our children e.g. nature garden, Forest School.</a:t>
            </a:r>
            <a:endParaRPr lang="en-GB" sz="1100" kern="1400" dirty="0">
              <a:ln>
                <a:noFill/>
              </a:ln>
              <a:solidFill>
                <a:srgbClr val="000000"/>
              </a:solidFill>
              <a:effectLst/>
              <a:latin typeface="Comic Sans MS" panose="030F0702030302020204" pitchFamily="66" charset="0"/>
            </a:endParaRPr>
          </a:p>
        </p:txBody>
      </p:sp>
    </p:spTree>
    <p:extLst>
      <p:ext uri="{BB962C8B-B14F-4D97-AF65-F5344CB8AC3E}">
        <p14:creationId xmlns:p14="http://schemas.microsoft.com/office/powerpoint/2010/main" val="38300619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BD55DA5-EB71-4050-B12D-CD740B1740AE}"/>
              </a:ext>
            </a:extLst>
          </p:cNvPr>
          <p:cNvSpPr/>
          <p:nvPr/>
        </p:nvSpPr>
        <p:spPr>
          <a:xfrm>
            <a:off x="2944633" y="131830"/>
            <a:ext cx="9013604" cy="2380139"/>
          </a:xfrm>
          <a:prstGeom prst="rect">
            <a:avLst/>
          </a:prstGeom>
        </p:spPr>
        <p:txBody>
          <a:bodyPr wrap="square" lIns="91440" tIns="45720" rIns="91440" bIns="45720" anchor="t">
            <a:spAutoFit/>
          </a:bodyPr>
          <a:lstStyle/>
          <a:p>
            <a:pPr>
              <a:spcAft>
                <a:spcPts val="500"/>
              </a:spcAft>
            </a:pPr>
            <a:r>
              <a:rPr lang="en-GB" sz="2000" b="1" kern="1400" dirty="0">
                <a:ln>
                  <a:noFill/>
                </a:ln>
                <a:solidFill>
                  <a:srgbClr val="000000"/>
                </a:solidFill>
                <a:effectLst/>
                <a:latin typeface="Calibri" panose="020F0502020204030204" pitchFamily="34" charset="0"/>
              </a:rPr>
              <a:t>Religious Education</a:t>
            </a:r>
            <a:r>
              <a:rPr lang="en-GB" sz="2000" kern="1400" dirty="0">
                <a:ln>
                  <a:noFill/>
                </a:ln>
                <a:solidFill>
                  <a:srgbClr val="000000"/>
                </a:solidFill>
                <a:effectLst/>
                <a:latin typeface="Calibri" panose="020F0502020204030204" pitchFamily="34" charset="0"/>
              </a:rPr>
              <a:t> </a:t>
            </a:r>
            <a:endParaRPr lang="en-GB" sz="1100" kern="1400" dirty="0">
              <a:ln>
                <a:noFill/>
              </a:ln>
              <a:solidFill>
                <a:srgbClr val="000000"/>
              </a:solidFill>
              <a:effectLst/>
              <a:latin typeface="Comic Sans MS" panose="030F0702030302020204" pitchFamily="66" charset="0"/>
            </a:endParaRPr>
          </a:p>
          <a:p>
            <a:pPr>
              <a:spcAft>
                <a:spcPts val="500"/>
              </a:spcAft>
            </a:pPr>
            <a:endParaRPr lang="en-GB" sz="1100" kern="1400" dirty="0">
              <a:ln>
                <a:noFill/>
              </a:ln>
              <a:solidFill>
                <a:srgbClr val="000000"/>
              </a:solidFill>
              <a:effectLst/>
              <a:latin typeface="Comic Sans MS" panose="030F0702030302020204" pitchFamily="66" charset="0"/>
            </a:endParaRPr>
          </a:p>
          <a:p>
            <a:pPr>
              <a:spcAft>
                <a:spcPts val="500"/>
              </a:spcAft>
            </a:pPr>
            <a:r>
              <a:rPr lang="en-GB" kern="1400" dirty="0">
                <a:solidFill>
                  <a:srgbClr val="000000"/>
                </a:solidFill>
                <a:latin typeface="Calibri"/>
                <a:cs typeface="Calibri"/>
              </a:rPr>
              <a:t>For the majority of Religious Education planning we use </a:t>
            </a:r>
            <a:r>
              <a:rPr lang="en-GB" i="1" kern="1400" dirty="0">
                <a:solidFill>
                  <a:srgbClr val="000000"/>
                </a:solidFill>
                <a:latin typeface="Calibri"/>
                <a:cs typeface="Calibri"/>
              </a:rPr>
              <a:t>the Emmanuel Project</a:t>
            </a:r>
            <a:r>
              <a:rPr lang="en-GB" kern="1400" dirty="0">
                <a:solidFill>
                  <a:srgbClr val="000000"/>
                </a:solidFill>
                <a:latin typeface="Calibri"/>
                <a:cs typeface="Calibri"/>
              </a:rPr>
              <a:t>—this planning cannot be just picked up and taught. You must ensure each lesson has each of these core concepts and is a balance of theology, social science and philosophy. The teacher chooses how to weave together the elements in order to achieve the outcomes.</a:t>
            </a:r>
          </a:p>
          <a:p>
            <a:pPr>
              <a:spcAft>
                <a:spcPts val="500"/>
              </a:spcAft>
            </a:pPr>
            <a:r>
              <a:rPr lang="en-GB" kern="1400" dirty="0">
                <a:ln>
                  <a:noFill/>
                </a:ln>
                <a:solidFill>
                  <a:srgbClr val="000000"/>
                </a:solidFill>
                <a:effectLst/>
                <a:cs typeface="Calibri"/>
              </a:rPr>
              <a:t>This curriculum is taught over two years </a:t>
            </a:r>
            <a:r>
              <a:rPr lang="en-GB" kern="1400" dirty="0">
                <a:solidFill>
                  <a:srgbClr val="000000"/>
                </a:solidFill>
                <a:cs typeface="Calibri"/>
              </a:rPr>
              <a:t>and aims to build year on year.</a:t>
            </a:r>
            <a:endParaRPr lang="en-GB" kern="1400" dirty="0">
              <a:ln>
                <a:noFill/>
              </a:ln>
              <a:solidFill>
                <a:srgbClr val="000000"/>
              </a:solidFill>
              <a:effectLst/>
            </a:endParaRPr>
          </a:p>
          <a:p>
            <a:pPr>
              <a:spcAft>
                <a:spcPts val="500"/>
              </a:spcAft>
            </a:pPr>
            <a:endParaRPr lang="en-GB" sz="1100" kern="1400" dirty="0">
              <a:ln>
                <a:noFill/>
              </a:ln>
              <a:solidFill>
                <a:srgbClr val="000000"/>
              </a:solidFill>
              <a:effectLst/>
              <a:latin typeface="Comic Sans MS" panose="030F0702030302020204" pitchFamily="66" charset="0"/>
            </a:endParaRPr>
          </a:p>
        </p:txBody>
      </p:sp>
      <p:sp>
        <p:nvSpPr>
          <p:cNvPr id="3" name="Rectangle 2">
            <a:extLst>
              <a:ext uri="{FF2B5EF4-FFF2-40B4-BE49-F238E27FC236}">
                <a16:creationId xmlns:a16="http://schemas.microsoft.com/office/drawing/2014/main" id="{E67F3866-2F46-4457-B2E5-9B7FB6A59BA4}"/>
              </a:ext>
            </a:extLst>
          </p:cNvPr>
          <p:cNvSpPr/>
          <p:nvPr/>
        </p:nvSpPr>
        <p:spPr>
          <a:xfrm>
            <a:off x="297373" y="2511969"/>
            <a:ext cx="11597253" cy="4078039"/>
          </a:xfrm>
          <a:prstGeom prst="rect">
            <a:avLst/>
          </a:prstGeom>
        </p:spPr>
        <p:txBody>
          <a:bodyPr wrap="square">
            <a:spAutoFit/>
          </a:bodyPr>
          <a:lstStyle/>
          <a:p>
            <a:pPr>
              <a:spcAft>
                <a:spcPts val="500"/>
              </a:spcAft>
            </a:pPr>
            <a:r>
              <a:rPr lang="en-GB" kern="1400" dirty="0">
                <a:solidFill>
                  <a:srgbClr val="000000"/>
                </a:solidFill>
                <a:latin typeface="Calibri" panose="020F0502020204030204" pitchFamily="34" charset="0"/>
              </a:rPr>
              <a:t>Through our Religious Education curriculum we aim:</a:t>
            </a:r>
            <a:endParaRPr lang="en-GB" sz="1100" kern="1400" dirty="0">
              <a:ln>
                <a:noFill/>
              </a:ln>
              <a:solidFill>
                <a:srgbClr val="000000"/>
              </a:solidFill>
              <a:effectLst/>
              <a:latin typeface="Comic Sans MS" panose="030F0702030302020204" pitchFamily="66" charset="0"/>
            </a:endParaRPr>
          </a:p>
          <a:p>
            <a:pPr marL="359994" indent="-359994">
              <a:spcAft>
                <a:spcPts val="500"/>
              </a:spcAft>
            </a:pPr>
            <a:r>
              <a:rPr lang="en-GB" sz="1100" kern="1400" dirty="0">
                <a:ln>
                  <a:noFill/>
                </a:ln>
                <a:solidFill>
                  <a:srgbClr val="000000"/>
                </a:solidFill>
                <a:effectLst/>
                <a:latin typeface="Symbol" panose="05050102010706020507" pitchFamily="18" charset="2"/>
              </a:rPr>
              <a:t>¨</a:t>
            </a:r>
            <a:r>
              <a:rPr lang="en-GB" sz="1100" kern="1400" dirty="0">
                <a:ln>
                  <a:noFill/>
                </a:ln>
                <a:solidFill>
                  <a:srgbClr val="000000"/>
                </a:solidFill>
                <a:effectLst/>
                <a:latin typeface="Comic Sans MS" panose="030F0702030302020204" pitchFamily="66" charset="0"/>
              </a:rPr>
              <a:t> </a:t>
            </a:r>
            <a:r>
              <a:rPr lang="en-GB" kern="1400" dirty="0">
                <a:solidFill>
                  <a:srgbClr val="000000"/>
                </a:solidFill>
                <a:latin typeface="Calibri" panose="020F0502020204030204" pitchFamily="34" charset="0"/>
              </a:rPr>
              <a:t>to engage children in enquiring into and exploring questions arising from the study of religion and belief, so as to promote their personal, spiritual, moral, social and cultural development.</a:t>
            </a:r>
            <a:endParaRPr lang="en-GB" sz="1100" kern="1400" dirty="0">
              <a:ln>
                <a:noFill/>
              </a:ln>
              <a:solidFill>
                <a:srgbClr val="000000"/>
              </a:solidFill>
              <a:effectLst/>
              <a:latin typeface="Comic Sans MS" panose="030F0702030302020204" pitchFamily="66" charset="0"/>
            </a:endParaRPr>
          </a:p>
          <a:p>
            <a:pPr marL="359994" indent="-359994">
              <a:spcAft>
                <a:spcPts val="500"/>
              </a:spcAft>
            </a:pPr>
            <a:r>
              <a:rPr lang="en-GB" sz="1100" kern="1400" dirty="0">
                <a:ln>
                  <a:noFill/>
                </a:ln>
                <a:solidFill>
                  <a:srgbClr val="000000"/>
                </a:solidFill>
                <a:effectLst/>
                <a:latin typeface="Symbol" panose="05050102010706020507" pitchFamily="18" charset="2"/>
              </a:rPr>
              <a:t>¨</a:t>
            </a:r>
            <a:r>
              <a:rPr lang="en-GB" sz="1100" kern="1400" dirty="0">
                <a:ln>
                  <a:noFill/>
                </a:ln>
                <a:solidFill>
                  <a:srgbClr val="000000"/>
                </a:solidFill>
                <a:effectLst/>
                <a:latin typeface="Comic Sans MS" panose="030F0702030302020204" pitchFamily="66" charset="0"/>
              </a:rPr>
              <a:t> </a:t>
            </a:r>
            <a:r>
              <a:rPr lang="en-GB" kern="1400" dirty="0">
                <a:solidFill>
                  <a:srgbClr val="000000"/>
                </a:solidFill>
                <a:latin typeface="Calibri" panose="020F0502020204030204" pitchFamily="34" charset="0"/>
              </a:rPr>
              <a:t>to provide children with knowledge and understanding of Christianity and other principal religious traditions and beliefs represented in the United Kingdom.</a:t>
            </a:r>
            <a:endParaRPr lang="en-GB" sz="1100" kern="1400" dirty="0">
              <a:ln>
                <a:noFill/>
              </a:ln>
              <a:solidFill>
                <a:srgbClr val="000000"/>
              </a:solidFill>
              <a:effectLst/>
              <a:latin typeface="Comic Sans MS" panose="030F0702030302020204" pitchFamily="66" charset="0"/>
            </a:endParaRPr>
          </a:p>
          <a:p>
            <a:pPr marL="359994" indent="-359994">
              <a:spcAft>
                <a:spcPts val="500"/>
              </a:spcAft>
            </a:pPr>
            <a:r>
              <a:rPr lang="en-GB" sz="1100" kern="1400" dirty="0">
                <a:ln>
                  <a:noFill/>
                </a:ln>
                <a:solidFill>
                  <a:srgbClr val="000000"/>
                </a:solidFill>
                <a:effectLst/>
                <a:latin typeface="Symbol" panose="05050102010706020507" pitchFamily="18" charset="2"/>
              </a:rPr>
              <a:t>¨</a:t>
            </a:r>
            <a:r>
              <a:rPr lang="en-GB" sz="1100" kern="1400" dirty="0">
                <a:ln>
                  <a:noFill/>
                </a:ln>
                <a:solidFill>
                  <a:srgbClr val="000000"/>
                </a:solidFill>
                <a:effectLst/>
                <a:latin typeface="Comic Sans MS" panose="030F0702030302020204" pitchFamily="66" charset="0"/>
              </a:rPr>
              <a:t> </a:t>
            </a:r>
            <a:r>
              <a:rPr lang="en-GB" kern="1400" dirty="0">
                <a:solidFill>
                  <a:srgbClr val="000000"/>
                </a:solidFill>
                <a:latin typeface="Calibri" panose="020F0502020204030204" pitchFamily="34" charset="0"/>
              </a:rPr>
              <a:t>to develop children’s understanding of the ways in which beliefs influence people in their behaviour, practices and outlook.</a:t>
            </a:r>
            <a:endParaRPr lang="en-GB" sz="1100" kern="1400" dirty="0">
              <a:ln>
                <a:noFill/>
              </a:ln>
              <a:solidFill>
                <a:srgbClr val="000000"/>
              </a:solidFill>
              <a:effectLst/>
              <a:latin typeface="Comic Sans MS" panose="030F0702030302020204" pitchFamily="66" charset="0"/>
            </a:endParaRPr>
          </a:p>
          <a:p>
            <a:pPr marL="359994" indent="-359994">
              <a:spcAft>
                <a:spcPts val="500"/>
              </a:spcAft>
            </a:pPr>
            <a:r>
              <a:rPr lang="en-GB" sz="1100" kern="1400" dirty="0">
                <a:ln>
                  <a:noFill/>
                </a:ln>
                <a:solidFill>
                  <a:srgbClr val="000000"/>
                </a:solidFill>
                <a:effectLst/>
                <a:latin typeface="Symbol" panose="05050102010706020507" pitchFamily="18" charset="2"/>
              </a:rPr>
              <a:t>¨</a:t>
            </a:r>
            <a:r>
              <a:rPr lang="en-GB" sz="1100" kern="1400" dirty="0">
                <a:ln>
                  <a:noFill/>
                </a:ln>
                <a:solidFill>
                  <a:srgbClr val="000000"/>
                </a:solidFill>
                <a:effectLst/>
                <a:latin typeface="Comic Sans MS" panose="030F0702030302020204" pitchFamily="66" charset="0"/>
              </a:rPr>
              <a:t> </a:t>
            </a:r>
            <a:r>
              <a:rPr lang="en-GB" kern="1400" dirty="0">
                <a:solidFill>
                  <a:srgbClr val="000000"/>
                </a:solidFill>
                <a:latin typeface="Calibri" panose="020F0502020204030204" pitchFamily="34" charset="0"/>
              </a:rPr>
              <a:t>to enable children to apply the insights of the principal religious traditions to their own search for identity and significance.</a:t>
            </a:r>
            <a:endParaRPr lang="en-GB" sz="1100" kern="1400" dirty="0">
              <a:ln>
                <a:noFill/>
              </a:ln>
              <a:solidFill>
                <a:srgbClr val="000000"/>
              </a:solidFill>
              <a:effectLst/>
              <a:latin typeface="Comic Sans MS" panose="030F0702030302020204" pitchFamily="66" charset="0"/>
            </a:endParaRPr>
          </a:p>
          <a:p>
            <a:pPr marL="359994" indent="-359994">
              <a:spcAft>
                <a:spcPts val="500"/>
              </a:spcAft>
            </a:pPr>
            <a:r>
              <a:rPr lang="en-GB" sz="1100" kern="1400" dirty="0">
                <a:ln>
                  <a:noFill/>
                </a:ln>
                <a:solidFill>
                  <a:srgbClr val="000000"/>
                </a:solidFill>
                <a:effectLst/>
                <a:latin typeface="Symbol" panose="05050102010706020507" pitchFamily="18" charset="2"/>
              </a:rPr>
              <a:t>¨</a:t>
            </a:r>
            <a:r>
              <a:rPr lang="en-GB" sz="1100" kern="1400" dirty="0">
                <a:ln>
                  <a:noFill/>
                </a:ln>
                <a:solidFill>
                  <a:srgbClr val="000000"/>
                </a:solidFill>
                <a:effectLst/>
                <a:latin typeface="Comic Sans MS" panose="030F0702030302020204" pitchFamily="66" charset="0"/>
              </a:rPr>
              <a:t> </a:t>
            </a:r>
            <a:r>
              <a:rPr lang="en-GB" kern="1400" dirty="0">
                <a:solidFill>
                  <a:srgbClr val="000000"/>
                </a:solidFill>
                <a:latin typeface="Calibri" panose="020F0502020204030204" pitchFamily="34" charset="0"/>
              </a:rPr>
              <a:t>to enable children to become aware of their own beliefs and values and to have a positive attitude to the search for meaning and purpose in life.</a:t>
            </a:r>
            <a:endParaRPr lang="en-GB" sz="1100" kern="1400" dirty="0">
              <a:ln>
                <a:noFill/>
              </a:ln>
              <a:solidFill>
                <a:srgbClr val="000000"/>
              </a:solidFill>
              <a:effectLst/>
              <a:latin typeface="Comic Sans MS" panose="030F0702030302020204" pitchFamily="66" charset="0"/>
            </a:endParaRPr>
          </a:p>
          <a:p>
            <a:pPr marL="359994" indent="-359994">
              <a:spcAft>
                <a:spcPts val="500"/>
              </a:spcAft>
            </a:pPr>
            <a:r>
              <a:rPr lang="en-GB" sz="1100" kern="1400" dirty="0">
                <a:ln>
                  <a:noFill/>
                </a:ln>
                <a:solidFill>
                  <a:srgbClr val="000000"/>
                </a:solidFill>
                <a:effectLst/>
                <a:latin typeface="Symbol" panose="05050102010706020507" pitchFamily="18" charset="2"/>
              </a:rPr>
              <a:t>¨</a:t>
            </a:r>
            <a:r>
              <a:rPr lang="en-GB" sz="1100" kern="1400" dirty="0">
                <a:ln>
                  <a:noFill/>
                </a:ln>
                <a:solidFill>
                  <a:srgbClr val="000000"/>
                </a:solidFill>
                <a:effectLst/>
                <a:latin typeface="Comic Sans MS" panose="030F0702030302020204" pitchFamily="66" charset="0"/>
              </a:rPr>
              <a:t> </a:t>
            </a:r>
            <a:r>
              <a:rPr lang="en-GB" kern="1400" dirty="0">
                <a:solidFill>
                  <a:srgbClr val="000000"/>
                </a:solidFill>
                <a:latin typeface="Calibri" panose="020F0502020204030204" pitchFamily="34" charset="0"/>
              </a:rPr>
              <a:t>to encourage learners to develop a positive attitude towards other people who hold religious beliefs different from their own.</a:t>
            </a:r>
            <a:r>
              <a:rPr lang="en-GB" sz="1100" kern="1400" dirty="0">
                <a:ln>
                  <a:noFill/>
                </a:ln>
                <a:solidFill>
                  <a:srgbClr val="000000"/>
                </a:solidFill>
                <a:effectLst/>
                <a:latin typeface="Comic Sans MS" panose="030F0702030302020204" pitchFamily="66" charset="0"/>
              </a:rPr>
              <a:t> </a:t>
            </a:r>
          </a:p>
        </p:txBody>
      </p:sp>
      <p:pic>
        <p:nvPicPr>
          <p:cNvPr id="1026" name="Picture 2" descr="Diocesan Adviser's RE bulletin Spring 2020 The Emmanuel Project 2020">
            <a:extLst>
              <a:ext uri="{FF2B5EF4-FFF2-40B4-BE49-F238E27FC236}">
                <a16:creationId xmlns:a16="http://schemas.microsoft.com/office/drawing/2014/main" id="{256789C8-796D-700C-33F0-BD736E4500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373" y="283028"/>
            <a:ext cx="2143125"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83309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Roman Nowak on Twitter: &quot;“There comes a point where we NEED to stop pulling  people out of the river. We NEED to go upstream and find out WHY they're  falling in.” -Desmond">
            <a:extLst>
              <a:ext uri="{FF2B5EF4-FFF2-40B4-BE49-F238E27FC236}">
                <a16:creationId xmlns:a16="http://schemas.microsoft.com/office/drawing/2014/main" id="{5319E76D-A8A1-40D8-A087-0D0E5333DC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12756" y="192419"/>
            <a:ext cx="2554288" cy="252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2" name="Rectangle 1">
            <a:extLst>
              <a:ext uri="{FF2B5EF4-FFF2-40B4-BE49-F238E27FC236}">
                <a16:creationId xmlns:a16="http://schemas.microsoft.com/office/drawing/2014/main" id="{D6D78219-DCD5-46F8-95A8-990BC1B10F5D}"/>
              </a:ext>
            </a:extLst>
          </p:cNvPr>
          <p:cNvSpPr/>
          <p:nvPr/>
        </p:nvSpPr>
        <p:spPr>
          <a:xfrm>
            <a:off x="145774" y="192419"/>
            <a:ext cx="9093641" cy="5363007"/>
          </a:xfrm>
          <a:prstGeom prst="rect">
            <a:avLst/>
          </a:prstGeom>
        </p:spPr>
        <p:txBody>
          <a:bodyPr wrap="square" lIns="91440" tIns="45720" rIns="91440" bIns="45720" anchor="t">
            <a:spAutoFit/>
          </a:bodyPr>
          <a:lstStyle/>
          <a:p>
            <a:pPr>
              <a:spcAft>
                <a:spcPts val="500"/>
              </a:spcAft>
            </a:pPr>
            <a:r>
              <a:rPr lang="en-GB" sz="2000" b="1" kern="1400" dirty="0">
                <a:ln>
                  <a:noFill/>
                </a:ln>
                <a:solidFill>
                  <a:srgbClr val="000000"/>
                </a:solidFill>
                <a:effectLst/>
                <a:latin typeface="Calibri" panose="020F0502020204030204" pitchFamily="34" charset="0"/>
              </a:rPr>
              <a:t>Foundation Subjects Planning</a:t>
            </a:r>
            <a:endParaRPr lang="en-GB" sz="1100" kern="1400" dirty="0">
              <a:ln>
                <a:noFill/>
              </a:ln>
              <a:solidFill>
                <a:srgbClr val="000000"/>
              </a:solidFill>
              <a:effectLst/>
              <a:latin typeface="Comic Sans MS" panose="030F0702030302020204" pitchFamily="66" charset="0"/>
            </a:endParaRPr>
          </a:p>
          <a:p>
            <a:pPr>
              <a:spcAft>
                <a:spcPts val="500"/>
              </a:spcAft>
            </a:pPr>
            <a:r>
              <a:rPr lang="en-GB" kern="1400" dirty="0">
                <a:solidFill>
                  <a:srgbClr val="000000"/>
                </a:solidFill>
                <a:latin typeface="Calibri"/>
                <a:cs typeface="Calibri"/>
              </a:rPr>
              <a:t>It is the teachers and the subject leads responsibility to ensure the National Curriculum has been covered by our curriculum planning. Our aim is to get all of our foundation planning the same format as in appendix 1 and appendix 2. All of our planning must be based on prior knowledge/learning and incorporate retrieval practice opportunities, to ensure the children have activities to embed their knowledge into their long term memory.  Much of the planning is based around an overarching question e.g. Where in the World?,  What is Trinity?</a:t>
            </a:r>
            <a:r>
              <a:rPr lang="en-GB" sz="1100" kern="1400" dirty="0">
                <a:ln>
                  <a:noFill/>
                </a:ln>
                <a:solidFill>
                  <a:srgbClr val="000000"/>
                </a:solidFill>
                <a:effectLst/>
                <a:latin typeface="Comic Sans MS"/>
              </a:rPr>
              <a:t> </a:t>
            </a:r>
          </a:p>
          <a:p>
            <a:pPr>
              <a:spcAft>
                <a:spcPts val="500"/>
              </a:spcAft>
            </a:pPr>
            <a:endParaRPr lang="en-GB" sz="1100" kern="1400" dirty="0">
              <a:solidFill>
                <a:srgbClr val="000000"/>
              </a:solidFill>
              <a:latin typeface="Comic Sans MS" panose="030F0702030302020204" pitchFamily="66" charset="0"/>
            </a:endParaRPr>
          </a:p>
          <a:p>
            <a:r>
              <a:rPr lang="en-GB" b="1" kern="1400" dirty="0">
                <a:solidFill>
                  <a:srgbClr val="000000"/>
                </a:solidFill>
                <a:latin typeface="Calibri"/>
                <a:cs typeface="Calibri"/>
              </a:rPr>
              <a:t>Art and Design</a:t>
            </a:r>
            <a:r>
              <a:rPr lang="en-GB" kern="1400" dirty="0">
                <a:solidFill>
                  <a:srgbClr val="000000"/>
                </a:solidFill>
                <a:latin typeface="Calibri"/>
                <a:cs typeface="Calibri"/>
              </a:rPr>
              <a:t>: </a:t>
            </a:r>
            <a:r>
              <a:rPr lang="en-GB" dirty="0"/>
              <a:t>Our curriculum links closely to our half-termly themes. Our curriculum is skills based, so documenting the ‘journey’ is more important than the outcome. Every year group explores specified artists. Art units should follow a clear progression of skills and work should be of high quality. </a:t>
            </a:r>
          </a:p>
          <a:p>
            <a:r>
              <a:rPr lang="en-GB" dirty="0"/>
              <a:t>From Year one up, children have sketch books. These should be used to document the creative process, plan work and as an outlet for creativity. Teachers should take photographs as evidence of children’s work, although originals can be displayed and then sent home. Digital copies are stored on the server and originals, if kept, can be stored in paper folders. Planning should be available on the server.</a:t>
            </a:r>
          </a:p>
          <a:p>
            <a:r>
              <a:rPr lang="en-GB" dirty="0"/>
              <a:t>We use Access Art to support our art curriculum.</a:t>
            </a:r>
          </a:p>
          <a:p>
            <a:pPr>
              <a:spcAft>
                <a:spcPts val="500"/>
              </a:spcAft>
            </a:pPr>
            <a:endParaRPr lang="en-GB" sz="1100" kern="1400" dirty="0">
              <a:ln>
                <a:noFill/>
              </a:ln>
              <a:solidFill>
                <a:srgbClr val="000000"/>
              </a:solidFill>
              <a:effectLst/>
              <a:latin typeface="Comic Sans MS" panose="030F0702030302020204" pitchFamily="66" charset="0"/>
            </a:endParaRPr>
          </a:p>
        </p:txBody>
      </p:sp>
    </p:spTree>
    <p:extLst>
      <p:ext uri="{BB962C8B-B14F-4D97-AF65-F5344CB8AC3E}">
        <p14:creationId xmlns:p14="http://schemas.microsoft.com/office/powerpoint/2010/main" val="17579988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57409CE-7A12-47A5-8AD3-C6ECE8606C24}"/>
              </a:ext>
            </a:extLst>
          </p:cNvPr>
          <p:cNvSpPr/>
          <p:nvPr/>
        </p:nvSpPr>
        <p:spPr>
          <a:xfrm>
            <a:off x="271902" y="1002821"/>
            <a:ext cx="9015872" cy="1390124"/>
          </a:xfrm>
          <a:prstGeom prst="rect">
            <a:avLst/>
          </a:prstGeom>
        </p:spPr>
        <p:txBody>
          <a:bodyPr wrap="square" lIns="91440" tIns="45720" rIns="91440" bIns="45720" anchor="t">
            <a:spAutoFit/>
          </a:bodyPr>
          <a:lstStyle/>
          <a:p>
            <a:pPr>
              <a:spcAft>
                <a:spcPts val="500"/>
              </a:spcAft>
            </a:pPr>
            <a:endParaRPr lang="en-GB" sz="1100" kern="1400" dirty="0">
              <a:ln>
                <a:noFill/>
              </a:ln>
              <a:solidFill>
                <a:srgbClr val="000000"/>
              </a:solidFill>
              <a:effectLst/>
              <a:latin typeface="Comic Sans MS" panose="030F0702030302020204" pitchFamily="66" charset="0"/>
            </a:endParaRPr>
          </a:p>
          <a:p>
            <a:pPr>
              <a:spcAft>
                <a:spcPts val="500"/>
              </a:spcAft>
            </a:pPr>
            <a:r>
              <a:rPr lang="en-GB" b="1" kern="1400" dirty="0">
                <a:solidFill>
                  <a:srgbClr val="000000"/>
                </a:solidFill>
                <a:latin typeface="Calibri" panose="020F0502020204030204" pitchFamily="34" charset="0"/>
              </a:rPr>
              <a:t>Computing</a:t>
            </a:r>
            <a:r>
              <a:rPr lang="en-GB" kern="1400" dirty="0">
                <a:solidFill>
                  <a:srgbClr val="000000"/>
                </a:solidFill>
                <a:latin typeface="Calibri" panose="020F0502020204030204" pitchFamily="34" charset="0"/>
              </a:rPr>
              <a:t>: The whole school use the Teach Computing (</a:t>
            </a:r>
            <a:r>
              <a:rPr lang="en-GB" u="sng" kern="1400" dirty="0">
                <a:solidFill>
                  <a:srgbClr val="085296"/>
                </a:solidFill>
                <a:latin typeface="Calibri" panose="020F0502020204030204" pitchFamily="34" charset="0"/>
                <a:hlinkClick r:id="rId2"/>
              </a:rPr>
              <a:t>https://teachcomputing.org/curriculum/</a:t>
            </a:r>
            <a:r>
              <a:rPr lang="en-GB" kern="1400" dirty="0">
                <a:solidFill>
                  <a:srgbClr val="000000"/>
                </a:solidFill>
                <a:latin typeface="Calibri" panose="020F0502020204030204" pitchFamily="34" charset="0"/>
              </a:rPr>
              <a:t>) planning.  We use the Oak National Academy to support our teaching of online safety.</a:t>
            </a:r>
            <a:endParaRPr lang="en-GB" sz="1100" kern="1400" dirty="0">
              <a:ln>
                <a:noFill/>
              </a:ln>
              <a:solidFill>
                <a:srgbClr val="000000"/>
              </a:solidFill>
              <a:effectLst/>
              <a:latin typeface="Comic Sans MS" panose="030F0702030302020204" pitchFamily="66" charset="0"/>
            </a:endParaRPr>
          </a:p>
          <a:p>
            <a:pPr>
              <a:spcAft>
                <a:spcPts val="500"/>
              </a:spcAft>
            </a:pPr>
            <a:endParaRPr lang="en-GB" sz="1100" kern="1400" dirty="0">
              <a:ln>
                <a:noFill/>
              </a:ln>
              <a:solidFill>
                <a:srgbClr val="000000"/>
              </a:solidFill>
              <a:effectLst/>
              <a:latin typeface="Comic Sans MS" panose="030F0702030302020204" pitchFamily="66" charset="0"/>
            </a:endParaRPr>
          </a:p>
        </p:txBody>
      </p:sp>
      <p:pic>
        <p:nvPicPr>
          <p:cNvPr id="4" name="Picture 3" descr="A basketball player dunking a ball&#10;&#10;Description automatically generated">
            <a:extLst>
              <a:ext uri="{FF2B5EF4-FFF2-40B4-BE49-F238E27FC236}">
                <a16:creationId xmlns:a16="http://schemas.microsoft.com/office/drawing/2014/main" id="{45F275EB-03D6-820F-B003-DC84D1D1C955}"/>
              </a:ext>
            </a:extLst>
          </p:cNvPr>
          <p:cNvPicPr>
            <a:picLocks noChangeAspect="1"/>
          </p:cNvPicPr>
          <p:nvPr/>
        </p:nvPicPr>
        <p:blipFill>
          <a:blip r:embed="rId3"/>
          <a:stretch>
            <a:fillRect/>
          </a:stretch>
        </p:blipFill>
        <p:spPr>
          <a:xfrm>
            <a:off x="9287774" y="256420"/>
            <a:ext cx="2823712" cy="2005948"/>
          </a:xfrm>
          <a:prstGeom prst="rect">
            <a:avLst/>
          </a:prstGeom>
        </p:spPr>
      </p:pic>
      <p:sp>
        <p:nvSpPr>
          <p:cNvPr id="5" name="TextBox 4">
            <a:extLst>
              <a:ext uri="{FF2B5EF4-FFF2-40B4-BE49-F238E27FC236}">
                <a16:creationId xmlns:a16="http://schemas.microsoft.com/office/drawing/2014/main" id="{7EFE8370-D99E-DFC4-E287-CE9C2A35A77B}"/>
              </a:ext>
            </a:extLst>
          </p:cNvPr>
          <p:cNvSpPr txBox="1"/>
          <p:nvPr/>
        </p:nvSpPr>
        <p:spPr>
          <a:xfrm>
            <a:off x="269926" y="2467155"/>
            <a:ext cx="11712164" cy="30931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cs typeface="Segoe UI"/>
              </a:rPr>
              <a:t>Design and Technology</a:t>
            </a:r>
            <a:r>
              <a:rPr lang="en-GB" dirty="0">
                <a:cs typeface="Segoe UI"/>
              </a:rPr>
              <a:t>: We use our own planning and have access to the unit outlines from Projects on a Page, a scheme designed by the D&amp;T Association, to inform our planning for Design and Technology. We follow a long-term Plan across the school which ensures a progression of skills and coverage of the National Curriculum. </a:t>
            </a:r>
          </a:p>
          <a:p>
            <a:r>
              <a:rPr lang="en-GB" dirty="0">
                <a:latin typeface="Calibri" panose="020F0502020204030204" pitchFamily="34" charset="0"/>
                <a:ea typeface="Calibri" panose="020F0502020204030204" pitchFamily="34" charset="0"/>
                <a:cs typeface="Calibri" panose="020F0502020204030204" pitchFamily="34" charset="0"/>
              </a:rPr>
              <a:t>As a school, it is an expectation that each class will teach an element of food technology across the year.</a:t>
            </a:r>
          </a:p>
          <a:p>
            <a:r>
              <a:rPr lang="en-GB" sz="1100" dirty="0">
                <a:latin typeface="Comic Sans MS"/>
                <a:cs typeface="Segoe UI"/>
              </a:rPr>
              <a:t>​</a:t>
            </a:r>
          </a:p>
          <a:p>
            <a:r>
              <a:rPr lang="en-GB" b="1" dirty="0">
                <a:cs typeface="Segoe UI"/>
              </a:rPr>
              <a:t>Geography</a:t>
            </a:r>
            <a:r>
              <a:rPr lang="en-GB" dirty="0">
                <a:cs typeface="Segoe UI"/>
              </a:rPr>
              <a:t>: Subject Lead planning across the school using template (Appendix 2)</a:t>
            </a:r>
            <a:r>
              <a:rPr lang="en-US" dirty="0">
                <a:cs typeface="Segoe UI"/>
              </a:rPr>
              <a:t>​</a:t>
            </a:r>
          </a:p>
          <a:p>
            <a:r>
              <a:rPr lang="en-GB" sz="1100" dirty="0">
                <a:latin typeface="Comic Sans MS"/>
                <a:cs typeface="Segoe UI"/>
              </a:rPr>
              <a:t>​</a:t>
            </a:r>
          </a:p>
          <a:p>
            <a:r>
              <a:rPr lang="en-GB" b="1" dirty="0">
                <a:cs typeface="Segoe UI"/>
              </a:rPr>
              <a:t>History</a:t>
            </a:r>
            <a:r>
              <a:rPr lang="en-GB" dirty="0">
                <a:cs typeface="Segoe UI"/>
              </a:rPr>
              <a:t>: Subject Lead planning across the school using template (Appendix 3); each unit will cover at least two of the school’s agreed core concepts (</a:t>
            </a:r>
            <a:r>
              <a:rPr lang="en-GB" i="1" dirty="0">
                <a:cs typeface="Segoe UI"/>
              </a:rPr>
              <a:t>invasion, settlements, civilisations, empire, technological advancements and cultural change</a:t>
            </a:r>
            <a:r>
              <a:rPr lang="en-GB" dirty="0">
                <a:cs typeface="Segoe UI"/>
              </a:rPr>
              <a:t>). </a:t>
            </a:r>
            <a:r>
              <a:rPr lang="en-US" dirty="0">
                <a:cs typeface="Segoe UI"/>
              </a:rPr>
              <a:t>​</a:t>
            </a:r>
          </a:p>
          <a:p>
            <a:r>
              <a:rPr lang="en-GB" sz="1100" dirty="0">
                <a:latin typeface="Comic Sans MS"/>
                <a:cs typeface="Segoe UI"/>
              </a:rPr>
              <a:t>​</a:t>
            </a:r>
          </a:p>
          <a:p>
            <a:r>
              <a:rPr lang="en-GB" b="1" dirty="0">
                <a:cs typeface="Segoe UI"/>
              </a:rPr>
              <a:t>Languages (French)</a:t>
            </a:r>
            <a:r>
              <a:rPr lang="en-GB" dirty="0">
                <a:cs typeface="Segoe UI"/>
              </a:rPr>
              <a:t>: our French lessons are taught by Mrs Soal and are only in KS2. </a:t>
            </a:r>
          </a:p>
        </p:txBody>
      </p:sp>
    </p:spTree>
    <p:extLst>
      <p:ext uri="{BB962C8B-B14F-4D97-AF65-F5344CB8AC3E}">
        <p14:creationId xmlns:p14="http://schemas.microsoft.com/office/powerpoint/2010/main" val="6980666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101BFB-0DA6-49D6-91E9-432C35A3CFA4}"/>
              </a:ext>
            </a:extLst>
          </p:cNvPr>
          <p:cNvSpPr/>
          <p:nvPr/>
        </p:nvSpPr>
        <p:spPr>
          <a:xfrm>
            <a:off x="212650" y="100242"/>
            <a:ext cx="11889234" cy="4801314"/>
          </a:xfrm>
          <a:prstGeom prst="rect">
            <a:avLst/>
          </a:prstGeom>
        </p:spPr>
        <p:txBody>
          <a:bodyPr wrap="square">
            <a:spAutoFit/>
          </a:bodyPr>
          <a:lstStyle/>
          <a:p>
            <a:r>
              <a:rPr lang="en-GB" b="1" kern="1400" dirty="0">
                <a:solidFill>
                  <a:srgbClr val="000000"/>
                </a:solidFill>
                <a:latin typeface="Calibri" panose="020F0502020204030204" pitchFamily="34" charset="0"/>
              </a:rPr>
              <a:t>Music</a:t>
            </a:r>
            <a:r>
              <a:rPr lang="en-GB" kern="1400" dirty="0">
                <a:solidFill>
                  <a:srgbClr val="000000"/>
                </a:solidFill>
                <a:latin typeface="Calibri" panose="020F0502020204030204" pitchFamily="34" charset="0"/>
              </a:rPr>
              <a:t>: </a:t>
            </a:r>
            <a:r>
              <a:rPr lang="en-GB" dirty="0"/>
              <a:t>The whole-school use the Charanga Music Curriculum and planning from the RBO. Teachers across the school use the whole scheme.</a:t>
            </a:r>
          </a:p>
          <a:p>
            <a:endParaRPr lang="en-GB" b="1" kern="1400" dirty="0">
              <a:solidFill>
                <a:srgbClr val="000000"/>
              </a:solidFill>
              <a:latin typeface="Calibri" panose="020F0502020204030204" pitchFamily="34" charset="0"/>
            </a:endParaRPr>
          </a:p>
          <a:p>
            <a:r>
              <a:rPr lang="en-GB" b="1" kern="1400" dirty="0">
                <a:solidFill>
                  <a:srgbClr val="000000"/>
                </a:solidFill>
                <a:latin typeface="Calibri" panose="020F0502020204030204" pitchFamily="34" charset="0"/>
              </a:rPr>
              <a:t>Physical Education</a:t>
            </a:r>
            <a:r>
              <a:rPr lang="en-GB" kern="1400" dirty="0">
                <a:solidFill>
                  <a:srgbClr val="000000"/>
                </a:solidFill>
                <a:latin typeface="Calibri" panose="020F0502020204030204" pitchFamily="34" charset="0"/>
              </a:rPr>
              <a:t>: Our Physical Education curriculum is designed to develop children’s </a:t>
            </a:r>
            <a:r>
              <a:rPr lang="en-GB" dirty="0"/>
              <a:t>knowledge and understanding of how to live a healthy, active lifestyle, whilst enabling them to develop transferable skills that can be used across a range of different contexts, including sports and exercise. </a:t>
            </a:r>
          </a:p>
          <a:p>
            <a:r>
              <a:rPr lang="en-GB" dirty="0"/>
              <a:t>There is an expectation to do the ‘Golden Mile’ at least three times a week and it can be at the start of the P.E. lesson (weather permitting). </a:t>
            </a:r>
          </a:p>
          <a:p>
            <a:endParaRPr lang="en-GB" dirty="0"/>
          </a:p>
          <a:p>
            <a:pPr lvl="0" eaLnBrk="0" fontAlgn="base" hangingPunct="0">
              <a:spcBef>
                <a:spcPct val="0"/>
              </a:spcBef>
              <a:spcAft>
                <a:spcPct val="0"/>
              </a:spcAft>
            </a:pPr>
            <a:r>
              <a:rPr lang="en-GB" altLang="en-US" b="1" dirty="0">
                <a:solidFill>
                  <a:srgbClr val="000000"/>
                </a:solidFill>
                <a:latin typeface="Calibri" panose="020F0502020204030204" pitchFamily="34" charset="0"/>
                <a:cs typeface="Calibri" panose="020F0502020204030204" pitchFamily="34" charset="0"/>
              </a:rPr>
              <a:t>RSHE</a:t>
            </a:r>
            <a:r>
              <a:rPr lang="en-GB" altLang="en-US" dirty="0">
                <a:solidFill>
                  <a:srgbClr val="000000"/>
                </a:solidFill>
                <a:latin typeface="Calibri" panose="020F0502020204030204" pitchFamily="34" charset="0"/>
                <a:cs typeface="Calibri" panose="020F0502020204030204" pitchFamily="34" charset="0"/>
              </a:rPr>
              <a:t>:  The expectations are:</a:t>
            </a:r>
            <a:endParaRPr kumimoji="0" lang="en-GB" altLang="en-US" sz="1600" b="0" i="0" u="none" strike="noStrike" cap="none" normalizeH="0" baseline="0" dirty="0">
              <a:ln>
                <a:noFill/>
              </a:ln>
              <a:solidFill>
                <a:srgbClr val="000000"/>
              </a:solidFill>
              <a:effectLst/>
              <a:latin typeface="Calibri" panose="020F0502020204030204" pitchFamily="34" charset="0"/>
              <a:cs typeface="Calibri" panose="020F0502020204030204" pitchFamily="34" charset="0"/>
            </a:endParaRPr>
          </a:p>
          <a:p>
            <a:pPr marL="171450" lvl="0" indent="-171450" eaLnBrk="0" fontAlgn="base" hangingPunct="0">
              <a:spcBef>
                <a:spcPct val="0"/>
              </a:spcBef>
              <a:spcAft>
                <a:spcPct val="0"/>
              </a:spcAft>
              <a:buFont typeface="Arial" panose="020B0604020202020204" pitchFamily="34" charset="0"/>
              <a:buChar char="•"/>
            </a:pPr>
            <a:r>
              <a:rPr lang="en-GB" altLang="en-US" dirty="0">
                <a:solidFill>
                  <a:srgbClr val="000000"/>
                </a:solidFill>
                <a:latin typeface="Calibri" panose="020F0502020204030204" pitchFamily="34" charset="0"/>
                <a:cs typeface="Calibri" panose="020F0502020204030204" pitchFamily="34" charset="0"/>
              </a:rPr>
              <a:t>Our teaching of RSHE is guided by E4S. Each class will have forty minutes of RSHE per week; lessons are taught by our RSHE lead.</a:t>
            </a:r>
            <a:endParaRPr kumimoji="0" lang="en-GB" altLang="en-US" sz="1400" b="0" i="0" u="none" strike="noStrike" cap="none" normalizeH="0" baseline="0" dirty="0">
              <a:ln>
                <a:noFill/>
              </a:ln>
              <a:solidFill>
                <a:srgbClr val="000000"/>
              </a:solidFill>
              <a:effectLst/>
              <a:latin typeface="Segoe UI" panose="020B0502040204020203" pitchFamily="34" charset="0"/>
              <a:cs typeface="Segoe UI" panose="020B0502040204020203" pitchFamily="34" charset="0"/>
            </a:endParaRPr>
          </a:p>
          <a:p>
            <a:pPr marL="171450" lvl="0" indent="-171450" eaLnBrk="0" fontAlgn="base" hangingPunct="0">
              <a:spcBef>
                <a:spcPct val="0"/>
              </a:spcBef>
              <a:spcAft>
                <a:spcPct val="0"/>
              </a:spcAft>
              <a:buFont typeface="Arial" panose="020B0604020202020204" pitchFamily="34" charset="0"/>
              <a:buChar char="•"/>
            </a:pPr>
            <a:r>
              <a:rPr lang="en-GB" altLang="en-US" dirty="0">
                <a:solidFill>
                  <a:srgbClr val="000000"/>
                </a:solidFill>
                <a:latin typeface="Calibri" panose="020F0502020204030204" pitchFamily="34" charset="0"/>
                <a:cs typeface="Calibri" panose="020F0502020204030204" pitchFamily="34" charset="0"/>
              </a:rPr>
              <a:t>This will follow the overview provided but will be tailored by the class teacher to best fit the cohort. Teachers should be able to provide feedback about the appropriateness of key questions and subject matter (for example there is little point teaching puberty in Year 6 if girls are starting their periods in Year 4 – these type of observations should be noted by the class teacher and shared with subject lead/SLT)</a:t>
            </a:r>
            <a:endParaRPr kumimoji="0" lang="en-GB" altLang="en-US" sz="1600" b="0" i="0" u="none" strike="noStrike" cap="none" normalizeH="0" baseline="0" dirty="0">
              <a:ln>
                <a:noFill/>
              </a:ln>
              <a:solidFill>
                <a:srgbClr val="000000"/>
              </a:solidFill>
              <a:effectLst/>
              <a:latin typeface="Calibri" panose="020F0502020204030204" pitchFamily="34" charset="0"/>
              <a:cs typeface="Calibri" panose="020F0502020204030204" pitchFamily="34" charset="0"/>
            </a:endParaRPr>
          </a:p>
          <a:p>
            <a:pPr marL="171450" lvl="0" indent="-171450" eaLnBrk="0" fontAlgn="base" hangingPunct="0">
              <a:spcBef>
                <a:spcPct val="0"/>
              </a:spcBef>
              <a:spcAft>
                <a:spcPct val="0"/>
              </a:spcAft>
              <a:buFont typeface="Arial" panose="020B0604020202020204" pitchFamily="34" charset="0"/>
              <a:buChar char="•"/>
            </a:pPr>
            <a:r>
              <a:rPr lang="en-GB" altLang="en-US" dirty="0">
                <a:solidFill>
                  <a:srgbClr val="000000"/>
                </a:solidFill>
                <a:latin typeface="Calibri" panose="020F0502020204030204" pitchFamily="34" charset="0"/>
                <a:cs typeface="Calibri" panose="020F0502020204030204" pitchFamily="34" charset="0"/>
              </a:rPr>
              <a:t>Planning should be available on the server and any "formal" work should be stored as appropriate to the class. </a:t>
            </a:r>
            <a:r>
              <a:rPr lang="en-GB" kern="1400" dirty="0">
                <a:solidFill>
                  <a:srgbClr val="000000"/>
                </a:solidFill>
                <a:latin typeface="Calibri" panose="020F0502020204030204" pitchFamily="34" charset="0"/>
              </a:rPr>
              <a:t> </a:t>
            </a:r>
            <a:endParaRPr lang="en-GB" sz="1100" kern="1400" dirty="0">
              <a:ln>
                <a:noFill/>
              </a:ln>
              <a:solidFill>
                <a:srgbClr val="000000"/>
              </a:solidFill>
              <a:effectLst/>
              <a:latin typeface="Comic Sans MS" panose="030F0702030302020204" pitchFamily="66" charset="0"/>
            </a:endParaRPr>
          </a:p>
        </p:txBody>
      </p:sp>
    </p:spTree>
    <p:extLst>
      <p:ext uri="{BB962C8B-B14F-4D97-AF65-F5344CB8AC3E}">
        <p14:creationId xmlns:p14="http://schemas.microsoft.com/office/powerpoint/2010/main" val="41143281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4B986-23F7-E059-6783-1CBCF65B5AEF}"/>
              </a:ext>
            </a:extLst>
          </p:cNvPr>
          <p:cNvSpPr>
            <a:spLocks noGrp="1"/>
          </p:cNvSpPr>
          <p:nvPr>
            <p:ph type="title"/>
          </p:nvPr>
        </p:nvSpPr>
        <p:spPr/>
        <p:txBody>
          <a:bodyPr/>
          <a:lstStyle/>
          <a:p>
            <a:pPr algn="ctr"/>
            <a:r>
              <a:rPr lang="en-GB" dirty="0"/>
              <a:t>Pupil voice and examples of work.</a:t>
            </a:r>
          </a:p>
        </p:txBody>
      </p:sp>
      <p:sp>
        <p:nvSpPr>
          <p:cNvPr id="3" name="Content Placeholder 2">
            <a:extLst>
              <a:ext uri="{FF2B5EF4-FFF2-40B4-BE49-F238E27FC236}">
                <a16:creationId xmlns:a16="http://schemas.microsoft.com/office/drawing/2014/main" id="{75EBE23C-E888-D4B4-2F53-8D835E652FCC}"/>
              </a:ext>
            </a:extLst>
          </p:cNvPr>
          <p:cNvSpPr>
            <a:spLocks noGrp="1"/>
          </p:cNvSpPr>
          <p:nvPr>
            <p:ph idx="1"/>
          </p:nvPr>
        </p:nvSpPr>
        <p:spPr/>
        <p:txBody>
          <a:bodyPr/>
          <a:lstStyle/>
          <a:p>
            <a:r>
              <a:rPr lang="en-GB" dirty="0"/>
              <a:t>Choose one lesson per unit, per subject and collect pupil voice.</a:t>
            </a:r>
          </a:p>
          <a:p>
            <a:r>
              <a:rPr lang="en-GB" dirty="0"/>
              <a:t>Can be a post it with quotes about the learning, what they enjoyed.</a:t>
            </a:r>
          </a:p>
          <a:p>
            <a:r>
              <a:rPr lang="en-GB" dirty="0"/>
              <a:t>Collect good examples of work and stick into the books.</a:t>
            </a:r>
          </a:p>
          <a:p>
            <a:r>
              <a:rPr lang="en-GB" dirty="0"/>
              <a:t>Make sure the name and year group is on each piece.</a:t>
            </a:r>
          </a:p>
          <a:p>
            <a:endParaRPr lang="en-GB" dirty="0"/>
          </a:p>
          <a:p>
            <a:r>
              <a:rPr lang="en-GB" dirty="0"/>
              <a:t>Way for us to monitor what the pupils think and see their progress.</a:t>
            </a:r>
          </a:p>
        </p:txBody>
      </p:sp>
    </p:spTree>
    <p:extLst>
      <p:ext uri="{BB962C8B-B14F-4D97-AF65-F5344CB8AC3E}">
        <p14:creationId xmlns:p14="http://schemas.microsoft.com/office/powerpoint/2010/main" val="36216034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Image preview">
            <a:extLst>
              <a:ext uri="{FF2B5EF4-FFF2-40B4-BE49-F238E27FC236}">
                <a16:creationId xmlns:a16="http://schemas.microsoft.com/office/drawing/2014/main" id="{6CFBF3A3-208E-417D-A473-FE379F4295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421" y="495473"/>
            <a:ext cx="1987550"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2" name="Rectangle 1">
            <a:extLst>
              <a:ext uri="{FF2B5EF4-FFF2-40B4-BE49-F238E27FC236}">
                <a16:creationId xmlns:a16="http://schemas.microsoft.com/office/drawing/2014/main" id="{E03F2CEB-93F3-4FD6-8179-BDA0D46E1429}"/>
              </a:ext>
            </a:extLst>
          </p:cNvPr>
          <p:cNvSpPr/>
          <p:nvPr/>
        </p:nvSpPr>
        <p:spPr>
          <a:xfrm>
            <a:off x="2324430" y="117872"/>
            <a:ext cx="9675149" cy="3916457"/>
          </a:xfrm>
          <a:prstGeom prst="rect">
            <a:avLst/>
          </a:prstGeom>
        </p:spPr>
        <p:txBody>
          <a:bodyPr wrap="square">
            <a:spAutoFit/>
          </a:bodyPr>
          <a:lstStyle/>
          <a:p>
            <a:pPr>
              <a:spcAft>
                <a:spcPts val="500"/>
              </a:spcAft>
            </a:pPr>
            <a:r>
              <a:rPr lang="en-GB" sz="2000" b="1" kern="1400" dirty="0">
                <a:ln>
                  <a:noFill/>
                </a:ln>
                <a:solidFill>
                  <a:srgbClr val="000000"/>
                </a:solidFill>
                <a:effectLst/>
                <a:latin typeface="Calibri" panose="020F0502020204030204" pitchFamily="34" charset="0"/>
              </a:rPr>
              <a:t>Assessment</a:t>
            </a:r>
            <a:endParaRPr lang="en-GB" sz="1100" kern="1400" dirty="0">
              <a:ln>
                <a:noFill/>
              </a:ln>
              <a:solidFill>
                <a:srgbClr val="000000"/>
              </a:solidFill>
              <a:effectLst/>
              <a:latin typeface="Comic Sans MS" panose="030F0702030302020204" pitchFamily="66" charset="0"/>
            </a:endParaRPr>
          </a:p>
          <a:p>
            <a:pPr>
              <a:spcAft>
                <a:spcPts val="500"/>
              </a:spcAft>
            </a:pPr>
            <a:r>
              <a:rPr lang="en-GB" kern="1400" dirty="0">
                <a:solidFill>
                  <a:srgbClr val="000000"/>
                </a:solidFill>
                <a:latin typeface="Calibri" panose="020F0502020204030204" pitchFamily="34" charset="0"/>
              </a:rPr>
              <a:t>Assessment for learning should happen in every lesson. Some lessons will be used to consolidate the children’s learning, however every lesson should have an opportunity for children to retrieve previously taught information and this can be used to assess children e.g. Flashback 4. </a:t>
            </a:r>
            <a:endParaRPr lang="en-GB" sz="1100" kern="1400" dirty="0">
              <a:ln>
                <a:noFill/>
              </a:ln>
              <a:solidFill>
                <a:srgbClr val="000000"/>
              </a:solidFill>
              <a:effectLst/>
              <a:latin typeface="Comic Sans MS" panose="030F0702030302020204" pitchFamily="66" charset="0"/>
            </a:endParaRPr>
          </a:p>
          <a:p>
            <a:pPr>
              <a:spcAft>
                <a:spcPts val="500"/>
              </a:spcAft>
            </a:pPr>
            <a:r>
              <a:rPr lang="en-GB" kern="1400" dirty="0">
                <a:solidFill>
                  <a:srgbClr val="000000"/>
                </a:solidFill>
                <a:latin typeface="Calibri" panose="020F0502020204030204" pitchFamily="34" charset="0"/>
              </a:rPr>
              <a:t>We currently use our knowledge organisers to show the knowledge the children are learning. These are assessed within lessons, using forms of formative and summative assessment. To assess the progression of skills over time, we use </a:t>
            </a:r>
            <a:r>
              <a:rPr lang="en-GB" kern="1400" dirty="0" err="1">
                <a:solidFill>
                  <a:srgbClr val="000000"/>
                </a:solidFill>
                <a:latin typeface="Calibri" panose="020F0502020204030204" pitchFamily="34" charset="0"/>
              </a:rPr>
              <a:t>use</a:t>
            </a:r>
            <a:r>
              <a:rPr lang="en-GB" kern="1400" dirty="0">
                <a:solidFill>
                  <a:srgbClr val="000000"/>
                </a:solidFill>
                <a:latin typeface="Calibri" panose="020F0502020204030204" pitchFamily="34" charset="0"/>
              </a:rPr>
              <a:t> progression sheets, created by subject leads, to track progress over time. As a school, are looking to move to Insight (</a:t>
            </a:r>
            <a:r>
              <a:rPr lang="en-GB" u="sng" kern="1400" dirty="0">
                <a:solidFill>
                  <a:srgbClr val="085296"/>
                </a:solidFill>
                <a:latin typeface="Calibri" panose="020F0502020204030204" pitchFamily="34" charset="0"/>
                <a:hlinkClick r:id="rId3"/>
              </a:rPr>
              <a:t>https://www.insighttracking.com/</a:t>
            </a:r>
            <a:r>
              <a:rPr lang="en-GB" kern="1400" dirty="0">
                <a:solidFill>
                  <a:srgbClr val="000000"/>
                </a:solidFill>
                <a:latin typeface="Calibri" panose="020F0502020204030204" pitchFamily="34" charset="0"/>
              </a:rPr>
              <a:t>) to track the children in all subjects in our curriculum. </a:t>
            </a:r>
          </a:p>
          <a:p>
            <a:pPr>
              <a:spcAft>
                <a:spcPts val="500"/>
              </a:spcAft>
            </a:pPr>
            <a:r>
              <a:rPr lang="en-GB" kern="1400" dirty="0">
                <a:solidFill>
                  <a:srgbClr val="000000"/>
                </a:solidFill>
                <a:latin typeface="Calibri" panose="020F0502020204030204" pitchFamily="34" charset="0"/>
              </a:rPr>
              <a:t>Assessment is expected to be updated on a weekly basis and children should be assessed away from point of teaching e.g. teach fractions in week 3; children will be assessed in week 5. Any gaps/misconceptions would need to be addressed and planned for by the class teacher. Children will complete weekly times table challenges and spelling tests. </a:t>
            </a:r>
            <a:r>
              <a:rPr lang="en-GB" sz="1100" kern="1400" dirty="0">
                <a:ln>
                  <a:noFill/>
                </a:ln>
                <a:solidFill>
                  <a:srgbClr val="000000"/>
                </a:solidFill>
                <a:effectLst/>
                <a:latin typeface="Comic Sans MS" panose="030F0702030302020204" pitchFamily="66" charset="0"/>
              </a:rPr>
              <a:t> </a:t>
            </a:r>
          </a:p>
        </p:txBody>
      </p:sp>
      <p:sp>
        <p:nvSpPr>
          <p:cNvPr id="3" name="Rectangle 2">
            <a:extLst>
              <a:ext uri="{FF2B5EF4-FFF2-40B4-BE49-F238E27FC236}">
                <a16:creationId xmlns:a16="http://schemas.microsoft.com/office/drawing/2014/main" id="{7AB1152A-83B3-46B8-9D09-6B251A70CFF3}"/>
              </a:ext>
            </a:extLst>
          </p:cNvPr>
          <p:cNvSpPr/>
          <p:nvPr/>
        </p:nvSpPr>
        <p:spPr>
          <a:xfrm>
            <a:off x="470336" y="4245791"/>
            <a:ext cx="6096000" cy="1818447"/>
          </a:xfrm>
          <a:prstGeom prst="rect">
            <a:avLst/>
          </a:prstGeom>
        </p:spPr>
        <p:txBody>
          <a:bodyPr>
            <a:spAutoFit/>
          </a:bodyPr>
          <a:lstStyle/>
          <a:p>
            <a:pPr>
              <a:spcAft>
                <a:spcPts val="500"/>
              </a:spcAft>
            </a:pPr>
            <a:r>
              <a:rPr lang="en-GB" kern="1400" dirty="0">
                <a:solidFill>
                  <a:srgbClr val="000000"/>
                </a:solidFill>
                <a:latin typeface="Calibri" panose="020F0502020204030204" pitchFamily="34" charset="0"/>
              </a:rPr>
              <a:t>In addition, children completely termly ‘test week’ where the children in year two to year six complete reading and maths tests. In the summer term, year one also complete reading and maths tests. Every half-term, all children in key stage two complete online times table assessment.</a:t>
            </a:r>
            <a:endParaRPr lang="en-GB" sz="1100" kern="1400" dirty="0">
              <a:ln>
                <a:noFill/>
              </a:ln>
              <a:solidFill>
                <a:srgbClr val="000000"/>
              </a:solidFill>
              <a:effectLst/>
              <a:latin typeface="Comic Sans MS" panose="030F0702030302020204" pitchFamily="66" charset="0"/>
            </a:endParaRPr>
          </a:p>
          <a:p>
            <a:pPr>
              <a:spcAft>
                <a:spcPts val="500"/>
              </a:spcAft>
            </a:pPr>
            <a:r>
              <a:rPr lang="en-GB" kern="1400" dirty="0">
                <a:solidFill>
                  <a:srgbClr val="000000"/>
                </a:solidFill>
                <a:latin typeface="Calibri" panose="020F0502020204030204" pitchFamily="34" charset="0"/>
              </a:rPr>
              <a:t> </a:t>
            </a:r>
            <a:endParaRPr lang="en-GB" sz="1100" kern="1400" dirty="0">
              <a:ln>
                <a:noFill/>
              </a:ln>
              <a:solidFill>
                <a:srgbClr val="000000"/>
              </a:solidFill>
              <a:effectLst/>
              <a:latin typeface="Comic Sans MS" panose="030F0702030302020204" pitchFamily="66" charset="0"/>
            </a:endParaRPr>
          </a:p>
        </p:txBody>
      </p:sp>
      <p:pic>
        <p:nvPicPr>
          <p:cNvPr id="17411" name="Picture 3" descr="Strategies for Assessment for Learning">
            <a:extLst>
              <a:ext uri="{FF2B5EF4-FFF2-40B4-BE49-F238E27FC236}">
                <a16:creationId xmlns:a16="http://schemas.microsoft.com/office/drawing/2014/main" id="{80FAB8D5-0512-450F-A364-8F7A13AD29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7763" r="18121"/>
          <a:stretch>
            <a:fillRect/>
          </a:stretch>
        </p:blipFill>
        <p:spPr bwMode="auto">
          <a:xfrm>
            <a:off x="7321114" y="3819823"/>
            <a:ext cx="4400550" cy="282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extLst>
      <p:ext uri="{BB962C8B-B14F-4D97-AF65-F5344CB8AC3E}">
        <p14:creationId xmlns:p14="http://schemas.microsoft.com/office/powerpoint/2010/main" val="19472347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5E9398-F294-4D6A-A735-C49818E1CC3C}"/>
              </a:ext>
            </a:extLst>
          </p:cNvPr>
          <p:cNvSpPr/>
          <p:nvPr/>
        </p:nvSpPr>
        <p:spPr>
          <a:xfrm>
            <a:off x="398721" y="186070"/>
            <a:ext cx="6096000" cy="369332"/>
          </a:xfrm>
          <a:prstGeom prst="rect">
            <a:avLst/>
          </a:prstGeom>
        </p:spPr>
        <p:txBody>
          <a:bodyPr>
            <a:spAutoFit/>
          </a:bodyPr>
          <a:lstStyle/>
          <a:p>
            <a:pPr>
              <a:spcAft>
                <a:spcPts val="500"/>
              </a:spcAft>
            </a:pPr>
            <a:r>
              <a:rPr lang="en-GB" b="1" kern="1400" dirty="0">
                <a:solidFill>
                  <a:srgbClr val="000000"/>
                </a:solidFill>
                <a:latin typeface="Calibri" panose="020F0502020204030204" pitchFamily="34" charset="0"/>
              </a:rPr>
              <a:t>Appendix 1</a:t>
            </a:r>
            <a:endParaRPr lang="en-GB" sz="1200" kern="1400" dirty="0">
              <a:ln>
                <a:noFill/>
              </a:ln>
              <a:solidFill>
                <a:srgbClr val="000000"/>
              </a:solidFill>
              <a:effectLst/>
              <a:latin typeface="Comic Sans MS" panose="030F0702030302020204" pitchFamily="66" charset="0"/>
            </a:endParaRPr>
          </a:p>
        </p:txBody>
      </p:sp>
      <p:pic>
        <p:nvPicPr>
          <p:cNvPr id="3" name="Picture 2">
            <a:extLst>
              <a:ext uri="{FF2B5EF4-FFF2-40B4-BE49-F238E27FC236}">
                <a16:creationId xmlns:a16="http://schemas.microsoft.com/office/drawing/2014/main" id="{26DF28CB-35E9-4C06-9DED-D38E5239B035}"/>
              </a:ext>
            </a:extLst>
          </p:cNvPr>
          <p:cNvPicPr>
            <a:picLocks noChangeAspect="1"/>
          </p:cNvPicPr>
          <p:nvPr/>
        </p:nvPicPr>
        <p:blipFill>
          <a:blip r:embed="rId2"/>
          <a:stretch>
            <a:fillRect/>
          </a:stretch>
        </p:blipFill>
        <p:spPr>
          <a:xfrm>
            <a:off x="3302762" y="184666"/>
            <a:ext cx="5085973" cy="6579704"/>
          </a:xfrm>
          <a:prstGeom prst="rect">
            <a:avLst/>
          </a:prstGeom>
        </p:spPr>
      </p:pic>
    </p:spTree>
    <p:extLst>
      <p:ext uri="{BB962C8B-B14F-4D97-AF65-F5344CB8AC3E}">
        <p14:creationId xmlns:p14="http://schemas.microsoft.com/office/powerpoint/2010/main" val="521105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CC2237B-0879-4DC3-AD49-19DD47D9B643}"/>
              </a:ext>
            </a:extLst>
          </p:cNvPr>
          <p:cNvSpPr/>
          <p:nvPr/>
        </p:nvSpPr>
        <p:spPr>
          <a:xfrm>
            <a:off x="429371" y="251283"/>
            <a:ext cx="8586709" cy="3967753"/>
          </a:xfrm>
          <a:prstGeom prst="rect">
            <a:avLst/>
          </a:prstGeom>
        </p:spPr>
        <p:txBody>
          <a:bodyPr wrap="square" lIns="91440" tIns="45720" rIns="91440" bIns="45720" anchor="t">
            <a:spAutoFit/>
          </a:bodyPr>
          <a:lstStyle/>
          <a:p>
            <a:pPr>
              <a:spcAft>
                <a:spcPts val="500"/>
              </a:spcAft>
            </a:pPr>
            <a:r>
              <a:rPr lang="en-GB" b="1" kern="1400">
                <a:solidFill>
                  <a:srgbClr val="00B0F0"/>
                </a:solidFill>
                <a:latin typeface="Calibri" panose="020F0502020204030204" pitchFamily="34" charset="0"/>
              </a:rPr>
              <a:t>Introduction</a:t>
            </a:r>
            <a:endParaRPr lang="en-GB" sz="1100" kern="1400">
              <a:ln>
                <a:noFill/>
              </a:ln>
              <a:solidFill>
                <a:srgbClr val="00B0F0"/>
              </a:solidFill>
              <a:effectLst/>
              <a:latin typeface="Comic Sans MS" panose="030F0702030302020204" pitchFamily="66" charset="0"/>
            </a:endParaRPr>
          </a:p>
          <a:p>
            <a:pPr>
              <a:spcAft>
                <a:spcPts val="500"/>
              </a:spcAft>
            </a:pPr>
            <a:endParaRPr lang="en-GB" sz="1100" kern="1400">
              <a:ln>
                <a:noFill/>
              </a:ln>
              <a:solidFill>
                <a:srgbClr val="000000"/>
              </a:solidFill>
              <a:effectLst/>
              <a:latin typeface="Comic Sans MS" panose="030F0702030302020204" pitchFamily="66" charset="0"/>
            </a:endParaRPr>
          </a:p>
          <a:p>
            <a:pPr>
              <a:spcAft>
                <a:spcPts val="500"/>
              </a:spcAft>
            </a:pPr>
            <a:r>
              <a:rPr lang="en-GB" kern="1400">
                <a:solidFill>
                  <a:srgbClr val="000000"/>
                </a:solidFill>
                <a:latin typeface="Calibri" panose="020F0502020204030204" pitchFamily="34" charset="0"/>
              </a:rPr>
              <a:t>Children learn far more than just the curriculum in schools. We try to build and develop children’s character, instil in them values, teach them good manners, build confidence, poise, thoughtfulness and much, much more. Schools know that even if children are exposed to views and behaviours that are far from ideal, schools can and must make a difference!</a:t>
            </a:r>
            <a:endParaRPr lang="en-GB" sz="1100" kern="1400">
              <a:ln>
                <a:noFill/>
              </a:ln>
              <a:solidFill>
                <a:srgbClr val="000000"/>
              </a:solidFill>
              <a:effectLst/>
              <a:latin typeface="Comic Sans MS" panose="030F0702030302020204" pitchFamily="66" charset="0"/>
            </a:endParaRPr>
          </a:p>
          <a:p>
            <a:pPr>
              <a:spcAft>
                <a:spcPts val="500"/>
              </a:spcAft>
            </a:pPr>
            <a:r>
              <a:rPr lang="en-GB" kern="1400">
                <a:solidFill>
                  <a:srgbClr val="000000"/>
                </a:solidFill>
                <a:latin typeface="Calibri"/>
                <a:cs typeface="Calibri"/>
              </a:rPr>
              <a:t>It is vital in our role that in helping children to develop into adults we would admire and respect, that what we do in helping our children develop their character into something that will not only shape the community they live in, but also change the world they belong to. We remind all of our children on a regular basis what they could achieve through hard work and believing they make a difference.  </a:t>
            </a:r>
            <a:endParaRPr lang="en-GB" sz="1100" kern="1400">
              <a:ln>
                <a:noFill/>
              </a:ln>
              <a:solidFill>
                <a:srgbClr val="000000"/>
              </a:solidFill>
              <a:effectLst/>
              <a:latin typeface="Comic Sans MS" panose="030F0702030302020204" pitchFamily="66" charset="0"/>
            </a:endParaRPr>
          </a:p>
          <a:p>
            <a:pPr>
              <a:spcAft>
                <a:spcPts val="500"/>
              </a:spcAft>
            </a:pPr>
            <a:endParaRPr lang="en-GB" sz="1100" kern="1400">
              <a:ln>
                <a:noFill/>
              </a:ln>
              <a:solidFill>
                <a:srgbClr val="000000"/>
              </a:solidFill>
              <a:effectLst/>
              <a:latin typeface="Comic Sans MS" panose="030F0702030302020204" pitchFamily="66" charset="0"/>
            </a:endParaRPr>
          </a:p>
          <a:p>
            <a:pPr>
              <a:spcAft>
                <a:spcPts val="500"/>
              </a:spcAft>
            </a:pPr>
            <a:endParaRPr lang="en-GB" sz="1100" kern="1400">
              <a:ln>
                <a:noFill/>
              </a:ln>
              <a:solidFill>
                <a:srgbClr val="000000"/>
              </a:solidFill>
              <a:effectLst/>
              <a:latin typeface="Comic Sans MS" panose="030F0702030302020204" pitchFamily="66" charset="0"/>
            </a:endParaRPr>
          </a:p>
        </p:txBody>
      </p:sp>
      <p:pic>
        <p:nvPicPr>
          <p:cNvPr id="3" name="Picture 2" descr="A cartoon of a sleeping person and a dog&#10;&#10;Description automatically generated">
            <a:extLst>
              <a:ext uri="{FF2B5EF4-FFF2-40B4-BE49-F238E27FC236}">
                <a16:creationId xmlns:a16="http://schemas.microsoft.com/office/drawing/2014/main" id="{F2FD8B1C-34A9-4768-2CD6-E3930C92ABCF}"/>
              </a:ext>
            </a:extLst>
          </p:cNvPr>
          <p:cNvPicPr>
            <a:picLocks noChangeAspect="1"/>
          </p:cNvPicPr>
          <p:nvPr/>
        </p:nvPicPr>
        <p:blipFill>
          <a:blip r:embed="rId2"/>
          <a:stretch>
            <a:fillRect/>
          </a:stretch>
        </p:blipFill>
        <p:spPr>
          <a:xfrm>
            <a:off x="9008853" y="250597"/>
            <a:ext cx="2743200" cy="3337560"/>
          </a:xfrm>
          <a:prstGeom prst="rect">
            <a:avLst/>
          </a:prstGeom>
        </p:spPr>
      </p:pic>
      <p:sp>
        <p:nvSpPr>
          <p:cNvPr id="4" name="TextBox 3">
            <a:extLst>
              <a:ext uri="{FF2B5EF4-FFF2-40B4-BE49-F238E27FC236}">
                <a16:creationId xmlns:a16="http://schemas.microsoft.com/office/drawing/2014/main" id="{7C93989E-4B53-1210-8DFD-84233CF99E5F}"/>
              </a:ext>
            </a:extLst>
          </p:cNvPr>
          <p:cNvSpPr txBox="1"/>
          <p:nvPr/>
        </p:nvSpPr>
        <p:spPr>
          <a:xfrm>
            <a:off x="425570" y="3818626"/>
            <a:ext cx="11455879"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i="1" dirty="0">
                <a:cs typeface="Segoe UI"/>
              </a:rPr>
              <a:t>In the classroom </a:t>
            </a:r>
            <a:r>
              <a:rPr lang="en-GB" dirty="0">
                <a:cs typeface="Segoe UI"/>
              </a:rPr>
              <a:t>the children should receive Quality First Teaching (QFT) where their needs are met through </a:t>
            </a:r>
            <a:r>
              <a:rPr lang="en-GB" b="1" dirty="0">
                <a:cs typeface="Segoe UI"/>
              </a:rPr>
              <a:t>small-step instruction.</a:t>
            </a:r>
            <a:r>
              <a:rPr lang="en-GB" dirty="0">
                <a:cs typeface="Segoe UI"/>
              </a:rPr>
              <a:t> </a:t>
            </a:r>
            <a:r>
              <a:rPr lang="en-GB" b="1" dirty="0">
                <a:cs typeface="Segoe UI"/>
              </a:rPr>
              <a:t>Effective modelling </a:t>
            </a:r>
            <a:r>
              <a:rPr lang="en-GB" dirty="0">
                <a:cs typeface="Segoe UI"/>
              </a:rPr>
              <a:t>of worked examples and non-examples (contrast) reduces the chance of misconceptions. </a:t>
            </a:r>
            <a:r>
              <a:rPr lang="en-GB" b="1" dirty="0">
                <a:cs typeface="Segoe UI"/>
              </a:rPr>
              <a:t>Scaffolding </a:t>
            </a:r>
            <a:r>
              <a:rPr lang="en-GB" dirty="0">
                <a:cs typeface="Segoe UI"/>
              </a:rPr>
              <a:t>and </a:t>
            </a:r>
            <a:r>
              <a:rPr lang="en-GB" b="1" dirty="0">
                <a:cs typeface="Segoe UI"/>
              </a:rPr>
              <a:t>differentiation </a:t>
            </a:r>
            <a:r>
              <a:rPr lang="en-GB" dirty="0">
                <a:cs typeface="Segoe UI"/>
              </a:rPr>
              <a:t>provides children with the structure to attain highly and build confidence. Teachers need to be economical and efficient with their language. This will help children in managing their working memory and it allows the child to immediately think of the task. ​</a:t>
            </a:r>
          </a:p>
          <a:p>
            <a:r>
              <a:rPr lang="en-GB" dirty="0">
                <a:cs typeface="Segoe UI"/>
              </a:rPr>
              <a:t>Our curriculum is </a:t>
            </a:r>
            <a:r>
              <a:rPr lang="en-GB" b="1" dirty="0">
                <a:cs typeface="Segoe UI"/>
              </a:rPr>
              <a:t>knowledge rich </a:t>
            </a:r>
            <a:r>
              <a:rPr lang="en-GB" dirty="0">
                <a:cs typeface="Segoe UI"/>
              </a:rPr>
              <a:t>and whenever possible, practical. There is a focus on children gaining a deep understanding of the knowledge taught. This is very dependent in the depth of knowledge of the teaching staff. The sequence of learning is carefully considered and planned, so the skills and knowledge is built on year-on-year. </a:t>
            </a:r>
          </a:p>
        </p:txBody>
      </p:sp>
    </p:spTree>
    <p:extLst>
      <p:ext uri="{BB962C8B-B14F-4D97-AF65-F5344CB8AC3E}">
        <p14:creationId xmlns:p14="http://schemas.microsoft.com/office/powerpoint/2010/main" val="2256749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A88F30-5213-4381-B9F8-29262BEB7491}"/>
              </a:ext>
            </a:extLst>
          </p:cNvPr>
          <p:cNvSpPr/>
          <p:nvPr/>
        </p:nvSpPr>
        <p:spPr>
          <a:xfrm>
            <a:off x="567070" y="186070"/>
            <a:ext cx="6096000" cy="369332"/>
          </a:xfrm>
          <a:prstGeom prst="rect">
            <a:avLst/>
          </a:prstGeom>
        </p:spPr>
        <p:txBody>
          <a:bodyPr>
            <a:spAutoFit/>
          </a:bodyPr>
          <a:lstStyle/>
          <a:p>
            <a:pPr>
              <a:spcAft>
                <a:spcPts val="500"/>
              </a:spcAft>
            </a:pPr>
            <a:r>
              <a:rPr lang="en-GB" b="1" kern="1400" dirty="0">
                <a:solidFill>
                  <a:srgbClr val="000000"/>
                </a:solidFill>
                <a:latin typeface="Calibri" panose="020F0502020204030204" pitchFamily="34" charset="0"/>
              </a:rPr>
              <a:t>Appendix 2</a:t>
            </a:r>
            <a:endParaRPr lang="en-GB" sz="1200" kern="1400" dirty="0">
              <a:ln>
                <a:noFill/>
              </a:ln>
              <a:solidFill>
                <a:srgbClr val="000000"/>
              </a:solidFill>
              <a:effectLst/>
              <a:latin typeface="Comic Sans MS" panose="030F0702030302020204" pitchFamily="66" charset="0"/>
            </a:endParaRPr>
          </a:p>
        </p:txBody>
      </p:sp>
      <p:pic>
        <p:nvPicPr>
          <p:cNvPr id="5" name="Picture 4">
            <a:extLst>
              <a:ext uri="{FF2B5EF4-FFF2-40B4-BE49-F238E27FC236}">
                <a16:creationId xmlns:a16="http://schemas.microsoft.com/office/drawing/2014/main" id="{60770841-691B-4D2A-8A06-6D5CACB9E4B4}"/>
              </a:ext>
            </a:extLst>
          </p:cNvPr>
          <p:cNvPicPr>
            <a:picLocks noChangeAspect="1"/>
          </p:cNvPicPr>
          <p:nvPr/>
        </p:nvPicPr>
        <p:blipFill>
          <a:blip r:embed="rId2"/>
          <a:stretch>
            <a:fillRect/>
          </a:stretch>
        </p:blipFill>
        <p:spPr>
          <a:xfrm>
            <a:off x="3513076" y="282271"/>
            <a:ext cx="4749009" cy="6293457"/>
          </a:xfrm>
          <a:prstGeom prst="rect">
            <a:avLst/>
          </a:prstGeom>
        </p:spPr>
      </p:pic>
    </p:spTree>
    <p:extLst>
      <p:ext uri="{BB962C8B-B14F-4D97-AF65-F5344CB8AC3E}">
        <p14:creationId xmlns:p14="http://schemas.microsoft.com/office/powerpoint/2010/main" val="1902059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96DB2A4-71F6-4CAB-80EB-58A71586BEE0}"/>
              </a:ext>
            </a:extLst>
          </p:cNvPr>
          <p:cNvSpPr/>
          <p:nvPr/>
        </p:nvSpPr>
        <p:spPr>
          <a:xfrm>
            <a:off x="228745" y="87666"/>
            <a:ext cx="11876212" cy="4070345"/>
          </a:xfrm>
          <a:prstGeom prst="rect">
            <a:avLst/>
          </a:prstGeom>
        </p:spPr>
        <p:txBody>
          <a:bodyPr wrap="square" lIns="91440" tIns="45720" rIns="91440" bIns="45720" anchor="t">
            <a:spAutoFit/>
          </a:bodyPr>
          <a:lstStyle/>
          <a:p>
            <a:pPr>
              <a:spcAft>
                <a:spcPts val="500"/>
              </a:spcAft>
            </a:pPr>
            <a:r>
              <a:rPr lang="en-GB" b="1" kern="1400" dirty="0">
                <a:solidFill>
                  <a:srgbClr val="00B0F0"/>
                </a:solidFill>
                <a:latin typeface="Calibri" panose="020F0502020204030204" pitchFamily="34" charset="0"/>
              </a:rPr>
              <a:t>What does good teaching look like?</a:t>
            </a:r>
          </a:p>
          <a:p>
            <a:pPr>
              <a:spcAft>
                <a:spcPts val="500"/>
              </a:spcAft>
            </a:pPr>
            <a:endParaRPr lang="en-GB" sz="1100" b="1" kern="1400" dirty="0">
              <a:ln>
                <a:noFill/>
              </a:ln>
              <a:solidFill>
                <a:srgbClr val="000000"/>
              </a:solidFill>
              <a:effectLst/>
              <a:latin typeface="Calibri" panose="020F0502020204030204" pitchFamily="34" charset="0"/>
            </a:endParaRPr>
          </a:p>
          <a:p>
            <a:pPr>
              <a:spcAft>
                <a:spcPts val="500"/>
              </a:spcAft>
            </a:pPr>
            <a:r>
              <a:rPr lang="en-GB" sz="1600" b="1" kern="1400" dirty="0">
                <a:solidFill>
                  <a:srgbClr val="000000"/>
                </a:solidFill>
                <a:latin typeface="Calibri"/>
                <a:cs typeface="Calibri"/>
              </a:rPr>
              <a:t>Good Classroom Management </a:t>
            </a:r>
            <a:r>
              <a:rPr lang="en-GB" sz="1600" kern="1400" dirty="0">
                <a:solidFill>
                  <a:srgbClr val="000000"/>
                </a:solidFill>
                <a:latin typeface="Calibri"/>
                <a:cs typeface="Calibri"/>
              </a:rPr>
              <a:t>– Good teachers have an ordered and calm classroom, whilst making effective use of all resources including space and time. Behaviour will be good and positive.	On occasions there is any negative behaviour, the teacher will deal with it promptly with a minimum of fuss. Children will be able to vocalise what they are learning. </a:t>
            </a:r>
          </a:p>
          <a:p>
            <a:pPr>
              <a:spcAft>
                <a:spcPts val="500"/>
              </a:spcAft>
            </a:pPr>
            <a:r>
              <a:rPr lang="en-GB" sz="1600" kern="1400" dirty="0">
                <a:solidFill>
                  <a:srgbClr val="000000"/>
                </a:solidFill>
                <a:latin typeface="Calibri"/>
                <a:cs typeface="Calibri"/>
              </a:rPr>
              <a:t>There will be no low level disruption or apathy towards learning, children should not be passively listening, they should be actively engaged.</a:t>
            </a:r>
            <a:endParaRPr lang="en-GB" sz="1600" kern="1400" dirty="0">
              <a:solidFill>
                <a:srgbClr val="000000"/>
              </a:solidFill>
              <a:latin typeface="Calibri" panose="020F0502020204030204" pitchFamily="34" charset="0"/>
              <a:cs typeface="Calibri"/>
            </a:endParaRPr>
          </a:p>
          <a:p>
            <a:pPr>
              <a:spcAft>
                <a:spcPts val="500"/>
              </a:spcAft>
            </a:pPr>
            <a:endParaRPr lang="en-GB" sz="1600" kern="1400" dirty="0">
              <a:ln>
                <a:noFill/>
              </a:ln>
              <a:solidFill>
                <a:srgbClr val="000000"/>
              </a:solidFill>
              <a:effectLst/>
              <a:latin typeface="Calibri" panose="020F0502020204030204" pitchFamily="34" charset="0"/>
            </a:endParaRPr>
          </a:p>
          <a:p>
            <a:pPr>
              <a:spcAft>
                <a:spcPts val="500"/>
              </a:spcAft>
            </a:pPr>
            <a:r>
              <a:rPr lang="en-GB" sz="1600" b="1" kern="1400" dirty="0">
                <a:solidFill>
                  <a:srgbClr val="000000"/>
                </a:solidFill>
                <a:latin typeface="Calibri" panose="020F0502020204030204" pitchFamily="34" charset="0"/>
              </a:rPr>
              <a:t>Relationships</a:t>
            </a:r>
            <a:r>
              <a:rPr lang="en-GB" sz="1600" kern="1400" dirty="0">
                <a:solidFill>
                  <a:srgbClr val="000000"/>
                </a:solidFill>
                <a:latin typeface="Calibri" panose="020F0502020204030204" pitchFamily="34" charset="0"/>
              </a:rPr>
              <a:t> – Positive relationships between teachers and children are key to enable the child to reach their full potential. </a:t>
            </a:r>
          </a:p>
          <a:p>
            <a:pPr>
              <a:spcAft>
                <a:spcPts val="500"/>
              </a:spcAft>
            </a:pPr>
            <a:endParaRPr lang="en-GB" sz="1600" kern="1400" dirty="0">
              <a:ln>
                <a:noFill/>
              </a:ln>
              <a:solidFill>
                <a:srgbClr val="000000"/>
              </a:solidFill>
              <a:effectLst/>
              <a:latin typeface="Calibri" panose="020F0502020204030204" pitchFamily="34" charset="0"/>
            </a:endParaRPr>
          </a:p>
          <a:p>
            <a:pPr>
              <a:spcAft>
                <a:spcPts val="500"/>
              </a:spcAft>
            </a:pPr>
            <a:r>
              <a:rPr lang="en-GB" sz="1600" b="1" kern="1400" dirty="0">
                <a:solidFill>
                  <a:srgbClr val="000000"/>
                </a:solidFill>
                <a:latin typeface="Calibri" panose="020F0502020204030204" pitchFamily="34" charset="0"/>
              </a:rPr>
              <a:t>High Expectations </a:t>
            </a:r>
            <a:r>
              <a:rPr lang="en-GB" sz="1600" kern="1400" dirty="0">
                <a:solidFill>
                  <a:srgbClr val="000000"/>
                </a:solidFill>
                <a:latin typeface="Calibri" panose="020F0502020204030204" pitchFamily="34" charset="0"/>
              </a:rPr>
              <a:t>– At all times teachers should have high expectations of their children regarding, behaviour, effort, quality of work and presentation of work.  This should be for all of the children and should be consistent.</a:t>
            </a:r>
          </a:p>
          <a:p>
            <a:pPr>
              <a:spcAft>
                <a:spcPts val="500"/>
              </a:spcAft>
            </a:pPr>
            <a:endParaRPr lang="en-GB" sz="1600" kern="1400" dirty="0">
              <a:ln>
                <a:noFill/>
              </a:ln>
              <a:solidFill>
                <a:srgbClr val="000000"/>
              </a:solidFill>
              <a:effectLst/>
              <a:latin typeface="Calibri" panose="020F0502020204030204" pitchFamily="34" charset="0"/>
            </a:endParaRPr>
          </a:p>
          <a:p>
            <a:pPr>
              <a:spcAft>
                <a:spcPts val="500"/>
              </a:spcAft>
            </a:pPr>
            <a:r>
              <a:rPr lang="en-GB" sz="1600" b="1" kern="1400" dirty="0">
                <a:solidFill>
                  <a:srgbClr val="000000"/>
                </a:solidFill>
                <a:latin typeface="Calibri"/>
                <a:cs typeface="Calibri"/>
              </a:rPr>
              <a:t>Challenge and Support </a:t>
            </a:r>
            <a:r>
              <a:rPr lang="en-GB" sz="1600" kern="1400" dirty="0">
                <a:solidFill>
                  <a:srgbClr val="000000"/>
                </a:solidFill>
                <a:latin typeface="Calibri"/>
                <a:cs typeface="Calibri"/>
              </a:rPr>
              <a:t>– Our goal is to make the children’s learning challenging and trying to stretch their thinking. Through modelling, effective questioning and scaffolding, amongst other aspects to a teachers' armoury, the children will be supported where necessary.</a:t>
            </a:r>
            <a:endParaRPr lang="en-GB" dirty="0"/>
          </a:p>
        </p:txBody>
      </p:sp>
      <p:pic>
        <p:nvPicPr>
          <p:cNvPr id="3" name="Picture 2" descr="A stack of books with text overlay&#10;&#10;Description automatically generated">
            <a:extLst>
              <a:ext uri="{FF2B5EF4-FFF2-40B4-BE49-F238E27FC236}">
                <a16:creationId xmlns:a16="http://schemas.microsoft.com/office/drawing/2014/main" id="{679EBA73-F3F4-3162-2848-66F86404CF5C}"/>
              </a:ext>
            </a:extLst>
          </p:cNvPr>
          <p:cNvPicPr>
            <a:picLocks noChangeAspect="1"/>
          </p:cNvPicPr>
          <p:nvPr/>
        </p:nvPicPr>
        <p:blipFill>
          <a:blip r:embed="rId2"/>
          <a:stretch>
            <a:fillRect/>
          </a:stretch>
        </p:blipFill>
        <p:spPr>
          <a:xfrm>
            <a:off x="8865081" y="4234543"/>
            <a:ext cx="2872596" cy="2492622"/>
          </a:xfrm>
          <a:prstGeom prst="rect">
            <a:avLst/>
          </a:prstGeom>
        </p:spPr>
      </p:pic>
      <p:sp>
        <p:nvSpPr>
          <p:cNvPr id="4" name="TextBox 3">
            <a:extLst>
              <a:ext uri="{FF2B5EF4-FFF2-40B4-BE49-F238E27FC236}">
                <a16:creationId xmlns:a16="http://schemas.microsoft.com/office/drawing/2014/main" id="{FF2C9183-01EA-FD8B-8FA5-B4F508B1BA5C}"/>
              </a:ext>
            </a:extLst>
          </p:cNvPr>
          <p:cNvSpPr txBox="1"/>
          <p:nvPr/>
        </p:nvSpPr>
        <p:spPr>
          <a:xfrm>
            <a:off x="228745" y="4578573"/>
            <a:ext cx="8535801"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a:cs typeface="Segoe UI"/>
              </a:rPr>
              <a:t>​</a:t>
            </a:r>
            <a:r>
              <a:rPr lang="en-GB" sz="1600" b="1">
                <a:cs typeface="Segoe UI"/>
              </a:rPr>
              <a:t>Retrieval Practice </a:t>
            </a:r>
            <a:r>
              <a:rPr lang="en-GB" sz="1600">
                <a:cs typeface="Segoe UI"/>
              </a:rPr>
              <a:t>-  teachers need to constantly check the children are learning effectively and this requires checking on prior learning. Having low stakes tasks from previous learning is essential moving information from the short term to the child’s long-term memory. Teachers need to offer challenge and a mixture of tasks that need recall from across the curriculum.</a:t>
            </a:r>
            <a:endParaRPr lang="en-US"/>
          </a:p>
        </p:txBody>
      </p:sp>
    </p:spTree>
    <p:extLst>
      <p:ext uri="{BB962C8B-B14F-4D97-AF65-F5344CB8AC3E}">
        <p14:creationId xmlns:p14="http://schemas.microsoft.com/office/powerpoint/2010/main" val="1301785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6FF7A4D-0D54-14BC-61B6-4B34541084A9}"/>
              </a:ext>
            </a:extLst>
          </p:cNvPr>
          <p:cNvSpPr txBox="1"/>
          <p:nvPr/>
        </p:nvSpPr>
        <p:spPr>
          <a:xfrm>
            <a:off x="212674" y="310551"/>
            <a:ext cx="6679832" cy="55092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cs typeface="Segoe UI"/>
              </a:rPr>
              <a:t>​</a:t>
            </a:r>
          </a:p>
          <a:p>
            <a:r>
              <a:rPr lang="en-GB" sz="1600" b="1" dirty="0">
                <a:cs typeface="Segoe UI"/>
              </a:rPr>
              <a:t>Feedback</a:t>
            </a:r>
            <a:r>
              <a:rPr lang="en-GB" sz="1600" dirty="0">
                <a:cs typeface="Segoe UI"/>
              </a:rPr>
              <a:t> – This should be clear and precise, which tells the child where they are now, where they need to be and offers practical ideas on how to get there. A variety of feedback is essential and it must give </a:t>
            </a:r>
            <a:r>
              <a:rPr lang="en-US" sz="1600" dirty="0">
                <a:cs typeface="Segoe UI"/>
              </a:rPr>
              <a:t>​</a:t>
            </a:r>
            <a:r>
              <a:rPr lang="en-GB" sz="1600" dirty="0">
                <a:cs typeface="Segoe UI"/>
              </a:rPr>
              <a:t>children an opportunity to reflect on their work as well as the feedback. </a:t>
            </a:r>
            <a:r>
              <a:rPr lang="en-US" sz="1600" dirty="0">
                <a:cs typeface="Segoe UI"/>
              </a:rPr>
              <a:t>​</a:t>
            </a:r>
          </a:p>
          <a:p>
            <a:r>
              <a:rPr lang="en-GB" sz="1600" dirty="0">
                <a:cs typeface="Segoe UI"/>
              </a:rPr>
              <a:t>​</a:t>
            </a:r>
          </a:p>
          <a:p>
            <a:r>
              <a:rPr lang="en-GB" sz="1600" b="1" dirty="0">
                <a:cs typeface="Segoe UI"/>
              </a:rPr>
              <a:t>Plenaries </a:t>
            </a:r>
            <a:r>
              <a:rPr lang="en-GB" sz="1600" dirty="0">
                <a:cs typeface="Segoe UI"/>
              </a:rPr>
              <a:t>– A plenary is a great way to end a good lesson. A plenary should revisit the learning, success criteria and gather evidence about what has been learned. </a:t>
            </a:r>
            <a:r>
              <a:rPr lang="en-US" sz="1600" dirty="0">
                <a:cs typeface="Segoe UI"/>
              </a:rPr>
              <a:t>​</a:t>
            </a:r>
          </a:p>
          <a:p>
            <a:r>
              <a:rPr lang="en-GB" sz="1600" dirty="0">
                <a:cs typeface="Segoe UI"/>
              </a:rPr>
              <a:t>​</a:t>
            </a:r>
          </a:p>
          <a:p>
            <a:r>
              <a:rPr lang="en-GB" sz="1600" b="1" dirty="0">
                <a:cs typeface="Segoe UI"/>
              </a:rPr>
              <a:t>Learning Intentions </a:t>
            </a:r>
            <a:r>
              <a:rPr lang="en-GB" sz="1600" dirty="0">
                <a:cs typeface="Segoe UI"/>
              </a:rPr>
              <a:t>– This sets the tone of the lessons and outlines to the children what they are aiming to achieve as well as how the children are going to achieve. Incorporating what good learning looks </a:t>
            </a:r>
            <a:r>
              <a:rPr lang="en-US" sz="1600" dirty="0">
                <a:cs typeface="Segoe UI"/>
              </a:rPr>
              <a:t>​</a:t>
            </a:r>
            <a:r>
              <a:rPr lang="en-GB" sz="1600" dirty="0">
                <a:cs typeface="Segoe UI"/>
              </a:rPr>
              <a:t>like are key. ​</a:t>
            </a:r>
          </a:p>
          <a:p>
            <a:r>
              <a:rPr lang="en-GB" sz="1600" dirty="0">
                <a:cs typeface="Segoe UI"/>
              </a:rPr>
              <a:t>Remember, we are focussing on what they are learning, not what they are doing.</a:t>
            </a:r>
          </a:p>
          <a:p>
            <a:endParaRPr lang="en-GB" sz="1600" dirty="0">
              <a:cs typeface="Segoe UI"/>
            </a:endParaRPr>
          </a:p>
          <a:p>
            <a:r>
              <a:rPr lang="en-GB" sz="1600" b="1" dirty="0">
                <a:cs typeface="Segoe UI"/>
              </a:rPr>
              <a:t>Success Criteria</a:t>
            </a:r>
          </a:p>
          <a:p>
            <a:r>
              <a:rPr lang="en-GB" sz="1600" dirty="0">
                <a:cs typeface="Segoe UI"/>
              </a:rPr>
              <a:t>Lessons should have a clear success criteria, which is focussed on the learning.</a:t>
            </a:r>
          </a:p>
          <a:p>
            <a:endParaRPr lang="en-GB" sz="1600" b="1" dirty="0">
              <a:cs typeface="Segoe UI"/>
            </a:endParaRPr>
          </a:p>
          <a:p>
            <a:endParaRPr lang="en-GB" sz="1600" dirty="0">
              <a:cs typeface="Segoe UI"/>
            </a:endParaRPr>
          </a:p>
          <a:p>
            <a:r>
              <a:rPr lang="en-GB" sz="1600" b="1" dirty="0">
                <a:cs typeface="Segoe UI"/>
              </a:rPr>
              <a:t>Planning</a:t>
            </a:r>
            <a:r>
              <a:rPr lang="en-GB" sz="1600" dirty="0">
                <a:cs typeface="Segoe UI"/>
              </a:rPr>
              <a:t>- All planning should be in the staff drive, prior to it being taught. All planning should be adapted and not just taken off the shelf.  </a:t>
            </a:r>
            <a:endParaRPr lang="en-GB" sz="1600" b="1" dirty="0">
              <a:cs typeface="Segoe UI"/>
            </a:endParaRPr>
          </a:p>
        </p:txBody>
      </p:sp>
      <p:pic>
        <p:nvPicPr>
          <p:cNvPr id="3" name="Picture 2" descr="A poster of a child with his arms crossed and an elephant&#10;&#10;Description automatically generated">
            <a:extLst>
              <a:ext uri="{FF2B5EF4-FFF2-40B4-BE49-F238E27FC236}">
                <a16:creationId xmlns:a16="http://schemas.microsoft.com/office/drawing/2014/main" id="{CDA2BF4F-E967-E965-6347-7E3369725B1D}"/>
              </a:ext>
            </a:extLst>
          </p:cNvPr>
          <p:cNvPicPr>
            <a:picLocks noChangeAspect="1"/>
          </p:cNvPicPr>
          <p:nvPr/>
        </p:nvPicPr>
        <p:blipFill>
          <a:blip r:embed="rId2"/>
          <a:stretch>
            <a:fillRect/>
          </a:stretch>
        </p:blipFill>
        <p:spPr>
          <a:xfrm>
            <a:off x="7209834" y="209011"/>
            <a:ext cx="4612256" cy="3503017"/>
          </a:xfrm>
          <a:prstGeom prst="rect">
            <a:avLst/>
          </a:prstGeom>
        </p:spPr>
      </p:pic>
      <p:pic>
        <p:nvPicPr>
          <p:cNvPr id="5" name="Picture 4">
            <a:extLst>
              <a:ext uri="{FF2B5EF4-FFF2-40B4-BE49-F238E27FC236}">
                <a16:creationId xmlns:a16="http://schemas.microsoft.com/office/drawing/2014/main" id="{31FDFFD9-5877-08F6-E2C4-534B750FEECA}"/>
              </a:ext>
            </a:extLst>
          </p:cNvPr>
          <p:cNvPicPr>
            <a:picLocks noChangeAspect="1"/>
          </p:cNvPicPr>
          <p:nvPr/>
        </p:nvPicPr>
        <p:blipFill>
          <a:blip r:embed="rId3"/>
          <a:stretch>
            <a:fillRect/>
          </a:stretch>
        </p:blipFill>
        <p:spPr>
          <a:xfrm>
            <a:off x="7209834" y="3945221"/>
            <a:ext cx="4334480" cy="2429214"/>
          </a:xfrm>
          <a:prstGeom prst="rect">
            <a:avLst/>
          </a:prstGeom>
        </p:spPr>
      </p:pic>
    </p:spTree>
    <p:extLst>
      <p:ext uri="{BB962C8B-B14F-4D97-AF65-F5344CB8AC3E}">
        <p14:creationId xmlns:p14="http://schemas.microsoft.com/office/powerpoint/2010/main" val="130512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9DFC38-C8CB-4466-9B86-0B269A64B77D}"/>
              </a:ext>
            </a:extLst>
          </p:cNvPr>
          <p:cNvSpPr/>
          <p:nvPr/>
        </p:nvSpPr>
        <p:spPr>
          <a:xfrm>
            <a:off x="159484" y="83788"/>
            <a:ext cx="11703861" cy="6332503"/>
          </a:xfrm>
          <a:prstGeom prst="rect">
            <a:avLst/>
          </a:prstGeom>
        </p:spPr>
        <p:txBody>
          <a:bodyPr wrap="square">
            <a:spAutoFit/>
          </a:bodyPr>
          <a:lstStyle/>
          <a:p>
            <a:pPr>
              <a:spcAft>
                <a:spcPts val="500"/>
              </a:spcAft>
            </a:pPr>
            <a:r>
              <a:rPr lang="en-GB" sz="1600" b="1" kern="1400" dirty="0">
                <a:solidFill>
                  <a:srgbClr val="00B0F0"/>
                </a:solidFill>
                <a:latin typeface="Calibri" panose="020F0502020204030204" pitchFamily="34" charset="0"/>
              </a:rPr>
              <a:t>Our School Week</a:t>
            </a:r>
            <a:endParaRPr lang="en-GB" sz="1050" kern="1400" dirty="0">
              <a:ln>
                <a:noFill/>
              </a:ln>
              <a:solidFill>
                <a:srgbClr val="00B0F0"/>
              </a:solidFill>
              <a:effectLst/>
              <a:latin typeface="Comic Sans MS" panose="030F0702030302020204" pitchFamily="66" charset="0"/>
            </a:endParaRPr>
          </a:p>
          <a:p>
            <a:pPr>
              <a:spcAft>
                <a:spcPts val="500"/>
              </a:spcAft>
            </a:pPr>
            <a:r>
              <a:rPr lang="en-GB" sz="1600" kern="1400" dirty="0">
                <a:solidFill>
                  <a:srgbClr val="000000"/>
                </a:solidFill>
                <a:latin typeface="Calibri" panose="020F0502020204030204" pitchFamily="34" charset="0"/>
              </a:rPr>
              <a:t>For every lesson, children need to know what lesson they are engaging with, so children need to aware if the lesson is a history lesson and not a ‘topic’ lesson. </a:t>
            </a:r>
            <a:endParaRPr lang="en-GB" sz="1050" kern="1400" dirty="0">
              <a:ln>
                <a:noFill/>
              </a:ln>
              <a:solidFill>
                <a:srgbClr val="000000"/>
              </a:solidFill>
              <a:effectLst/>
              <a:latin typeface="Comic Sans MS" panose="030F0702030302020204" pitchFamily="66" charset="0"/>
            </a:endParaRPr>
          </a:p>
          <a:p>
            <a:pPr>
              <a:spcAft>
                <a:spcPts val="500"/>
              </a:spcAft>
            </a:pPr>
            <a:r>
              <a:rPr lang="en-GB" sz="1600" kern="1400" dirty="0">
                <a:solidFill>
                  <a:srgbClr val="000000"/>
                </a:solidFill>
                <a:latin typeface="Calibri" panose="020F0502020204030204" pitchFamily="34" charset="0"/>
              </a:rPr>
              <a:t>There is an expectation to teach the following subjects:</a:t>
            </a:r>
            <a:endParaRPr lang="en-GB" sz="1050" kern="1400" dirty="0">
              <a:ln>
                <a:noFill/>
              </a:ln>
              <a:solidFill>
                <a:srgbClr val="000000"/>
              </a:solidFill>
              <a:effectLst/>
              <a:latin typeface="Comic Sans MS" panose="030F0702030302020204" pitchFamily="66" charset="0"/>
            </a:endParaRPr>
          </a:p>
          <a:p>
            <a:pPr>
              <a:spcAft>
                <a:spcPts val="500"/>
              </a:spcAft>
            </a:pPr>
            <a:r>
              <a:rPr lang="en-GB" sz="1600" b="1" kern="1400" dirty="0">
                <a:solidFill>
                  <a:srgbClr val="000000"/>
                </a:solidFill>
                <a:latin typeface="Calibri" panose="020F0502020204030204" pitchFamily="34" charset="0"/>
              </a:rPr>
              <a:t>English </a:t>
            </a:r>
            <a:r>
              <a:rPr lang="en-GB" sz="1600" kern="1400" dirty="0">
                <a:solidFill>
                  <a:srgbClr val="000000"/>
                </a:solidFill>
                <a:latin typeface="Calibri" panose="020F0502020204030204" pitchFamily="34" charset="0"/>
              </a:rPr>
              <a:t>(reading, writing and speaking &amp; listening) - five times a week</a:t>
            </a:r>
            <a:endParaRPr lang="en-GB" sz="1050" kern="1400" dirty="0">
              <a:ln>
                <a:noFill/>
              </a:ln>
              <a:solidFill>
                <a:srgbClr val="000000"/>
              </a:solidFill>
              <a:effectLst/>
              <a:latin typeface="Comic Sans MS" panose="030F0702030302020204" pitchFamily="66" charset="0"/>
            </a:endParaRPr>
          </a:p>
          <a:p>
            <a:pPr>
              <a:spcAft>
                <a:spcPts val="500"/>
              </a:spcAft>
            </a:pPr>
            <a:r>
              <a:rPr lang="en-GB" sz="1600" b="1" kern="1400" dirty="0">
                <a:solidFill>
                  <a:srgbClr val="000000"/>
                </a:solidFill>
                <a:latin typeface="Calibri" panose="020F0502020204030204" pitchFamily="34" charset="0"/>
              </a:rPr>
              <a:t>Maths</a:t>
            </a:r>
            <a:r>
              <a:rPr lang="en-GB" sz="1600" kern="1400" dirty="0">
                <a:solidFill>
                  <a:srgbClr val="000000"/>
                </a:solidFill>
                <a:latin typeface="Calibri" panose="020F0502020204030204" pitchFamily="34" charset="0"/>
              </a:rPr>
              <a:t>—five times a week</a:t>
            </a:r>
            <a:endParaRPr lang="en-GB" sz="1050" kern="1400" dirty="0">
              <a:ln>
                <a:noFill/>
              </a:ln>
              <a:solidFill>
                <a:srgbClr val="000000"/>
              </a:solidFill>
              <a:effectLst/>
              <a:latin typeface="Comic Sans MS" panose="030F0702030302020204" pitchFamily="66" charset="0"/>
            </a:endParaRPr>
          </a:p>
          <a:p>
            <a:pPr>
              <a:spcAft>
                <a:spcPts val="500"/>
              </a:spcAft>
            </a:pPr>
            <a:r>
              <a:rPr lang="en-GB" sz="1600" b="1" kern="1400" dirty="0">
                <a:solidFill>
                  <a:srgbClr val="000000"/>
                </a:solidFill>
                <a:latin typeface="Calibri" panose="020F0502020204030204" pitchFamily="34" charset="0"/>
              </a:rPr>
              <a:t>Physical Education </a:t>
            </a:r>
            <a:r>
              <a:rPr lang="en-GB" sz="1600" kern="1400" dirty="0">
                <a:solidFill>
                  <a:srgbClr val="000000"/>
                </a:solidFill>
                <a:latin typeface="Calibri" panose="020F0502020204030204" pitchFamily="34" charset="0"/>
              </a:rPr>
              <a:t>—twice a week (two hours)</a:t>
            </a:r>
            <a:endParaRPr lang="en-GB" sz="1050" kern="1400" dirty="0">
              <a:ln>
                <a:noFill/>
              </a:ln>
              <a:solidFill>
                <a:srgbClr val="000000"/>
              </a:solidFill>
              <a:effectLst/>
              <a:latin typeface="Comic Sans MS" panose="030F0702030302020204" pitchFamily="66" charset="0"/>
            </a:endParaRPr>
          </a:p>
          <a:p>
            <a:pPr>
              <a:spcAft>
                <a:spcPts val="500"/>
              </a:spcAft>
            </a:pPr>
            <a:r>
              <a:rPr lang="en-GB" sz="1600" b="1" kern="1400" dirty="0">
                <a:solidFill>
                  <a:srgbClr val="000000"/>
                </a:solidFill>
                <a:latin typeface="Calibri" panose="020F0502020204030204" pitchFamily="34" charset="0"/>
              </a:rPr>
              <a:t>Religious Education</a:t>
            </a:r>
            <a:r>
              <a:rPr lang="en-GB" sz="1600" kern="1400" dirty="0">
                <a:solidFill>
                  <a:srgbClr val="000000"/>
                </a:solidFill>
                <a:latin typeface="Calibri" panose="020F0502020204030204" pitchFamily="34" charset="0"/>
              </a:rPr>
              <a:t>—once a week (one hour for KS1, One hour 15 for KS2)</a:t>
            </a:r>
            <a:endParaRPr lang="en-GB" sz="1050" kern="1400" dirty="0">
              <a:ln>
                <a:noFill/>
              </a:ln>
              <a:solidFill>
                <a:srgbClr val="000000"/>
              </a:solidFill>
              <a:effectLst/>
              <a:latin typeface="Comic Sans MS" panose="030F0702030302020204" pitchFamily="66" charset="0"/>
            </a:endParaRPr>
          </a:p>
          <a:p>
            <a:pPr>
              <a:spcAft>
                <a:spcPts val="500"/>
              </a:spcAft>
            </a:pPr>
            <a:r>
              <a:rPr lang="en-GB" sz="1600" b="1" kern="1400" dirty="0">
                <a:solidFill>
                  <a:srgbClr val="000000"/>
                </a:solidFill>
                <a:latin typeface="Calibri" panose="020F0502020204030204" pitchFamily="34" charset="0"/>
              </a:rPr>
              <a:t>Science</a:t>
            </a:r>
            <a:r>
              <a:rPr lang="en-GB" sz="1600" kern="1400" dirty="0">
                <a:solidFill>
                  <a:srgbClr val="000000"/>
                </a:solidFill>
                <a:latin typeface="Calibri" panose="020F0502020204030204" pitchFamily="34" charset="0"/>
              </a:rPr>
              <a:t>—one hour 15 per week.</a:t>
            </a:r>
            <a:endParaRPr lang="en-GB" sz="1050" kern="1400" dirty="0">
              <a:ln>
                <a:noFill/>
              </a:ln>
              <a:solidFill>
                <a:srgbClr val="000000"/>
              </a:solidFill>
              <a:effectLst/>
              <a:latin typeface="Comic Sans MS" panose="030F0702030302020204" pitchFamily="66" charset="0"/>
            </a:endParaRPr>
          </a:p>
          <a:p>
            <a:pPr>
              <a:spcAft>
                <a:spcPts val="500"/>
              </a:spcAft>
            </a:pPr>
            <a:r>
              <a:rPr lang="en-GB" sz="1600" b="1" kern="1400" dirty="0">
                <a:solidFill>
                  <a:srgbClr val="000000"/>
                </a:solidFill>
                <a:latin typeface="Calibri" panose="020F0502020204030204" pitchFamily="34" charset="0"/>
              </a:rPr>
              <a:t>Art and Design</a:t>
            </a:r>
            <a:r>
              <a:rPr lang="en-GB" sz="1600" kern="1400" dirty="0">
                <a:solidFill>
                  <a:srgbClr val="000000"/>
                </a:solidFill>
                <a:latin typeface="Calibri" panose="020F0502020204030204" pitchFamily="34" charset="0"/>
              </a:rPr>
              <a:t>—one lesson per week</a:t>
            </a:r>
            <a:endParaRPr lang="en-GB" sz="1050" kern="1400" dirty="0">
              <a:ln>
                <a:noFill/>
              </a:ln>
              <a:solidFill>
                <a:srgbClr val="000000"/>
              </a:solidFill>
              <a:effectLst/>
              <a:latin typeface="Comic Sans MS" panose="030F0702030302020204" pitchFamily="66" charset="0"/>
            </a:endParaRPr>
          </a:p>
          <a:p>
            <a:pPr>
              <a:spcAft>
                <a:spcPts val="500"/>
              </a:spcAft>
            </a:pPr>
            <a:r>
              <a:rPr lang="en-GB" sz="1600" b="1" kern="1400" dirty="0">
                <a:solidFill>
                  <a:srgbClr val="000000"/>
                </a:solidFill>
                <a:latin typeface="Calibri" panose="020F0502020204030204" pitchFamily="34" charset="0"/>
              </a:rPr>
              <a:t>Computing</a:t>
            </a:r>
            <a:r>
              <a:rPr lang="en-GB" sz="1600" kern="1400" dirty="0">
                <a:solidFill>
                  <a:srgbClr val="000000"/>
                </a:solidFill>
                <a:latin typeface="Calibri" panose="020F0502020204030204" pitchFamily="34" charset="0"/>
              </a:rPr>
              <a:t>—one lesson per week (although looking for opportunities to include in other subjects)</a:t>
            </a:r>
            <a:endParaRPr lang="en-GB" sz="1050" kern="1400" dirty="0">
              <a:ln>
                <a:noFill/>
              </a:ln>
              <a:solidFill>
                <a:srgbClr val="000000"/>
              </a:solidFill>
              <a:effectLst/>
              <a:latin typeface="Comic Sans MS" panose="030F0702030302020204" pitchFamily="66" charset="0"/>
            </a:endParaRPr>
          </a:p>
          <a:p>
            <a:pPr>
              <a:spcAft>
                <a:spcPts val="500"/>
              </a:spcAft>
            </a:pPr>
            <a:r>
              <a:rPr lang="en-GB" sz="1600" b="1" kern="1400" dirty="0">
                <a:solidFill>
                  <a:srgbClr val="000000"/>
                </a:solidFill>
                <a:latin typeface="Calibri" panose="020F0502020204030204" pitchFamily="34" charset="0"/>
              </a:rPr>
              <a:t>Design and Technology</a:t>
            </a:r>
            <a:r>
              <a:rPr lang="en-GB" sz="1600" kern="1400" dirty="0">
                <a:solidFill>
                  <a:srgbClr val="000000"/>
                </a:solidFill>
                <a:latin typeface="Calibri" panose="020F0502020204030204" pitchFamily="34" charset="0"/>
              </a:rPr>
              <a:t>—block teaching</a:t>
            </a:r>
            <a:endParaRPr lang="en-GB" sz="1050" kern="1400" dirty="0">
              <a:ln>
                <a:noFill/>
              </a:ln>
              <a:solidFill>
                <a:srgbClr val="000000"/>
              </a:solidFill>
              <a:effectLst/>
              <a:latin typeface="Comic Sans MS" panose="030F0702030302020204" pitchFamily="66" charset="0"/>
            </a:endParaRPr>
          </a:p>
          <a:p>
            <a:pPr>
              <a:spcAft>
                <a:spcPts val="500"/>
              </a:spcAft>
            </a:pPr>
            <a:r>
              <a:rPr lang="en-GB" sz="1600" b="1" kern="1400" dirty="0">
                <a:solidFill>
                  <a:srgbClr val="000000"/>
                </a:solidFill>
                <a:latin typeface="Calibri" panose="020F0502020204030204" pitchFamily="34" charset="0"/>
              </a:rPr>
              <a:t>Geography </a:t>
            </a:r>
            <a:r>
              <a:rPr lang="en-GB" sz="1600" kern="1400" dirty="0">
                <a:solidFill>
                  <a:srgbClr val="000000"/>
                </a:solidFill>
                <a:latin typeface="Calibri" panose="020F0502020204030204" pitchFamily="34" charset="0"/>
              </a:rPr>
              <a:t>&amp; </a:t>
            </a:r>
            <a:r>
              <a:rPr lang="en-GB" sz="1600" b="1" kern="1400" dirty="0">
                <a:solidFill>
                  <a:srgbClr val="000000"/>
                </a:solidFill>
                <a:latin typeface="Calibri" panose="020F0502020204030204" pitchFamily="34" charset="0"/>
              </a:rPr>
              <a:t>History</a:t>
            </a:r>
            <a:r>
              <a:rPr lang="en-GB" sz="1600" kern="1400" dirty="0">
                <a:solidFill>
                  <a:srgbClr val="000000"/>
                </a:solidFill>
                <a:latin typeface="Calibri" panose="020F0502020204030204" pitchFamily="34" charset="0"/>
              </a:rPr>
              <a:t>—two lessons per week</a:t>
            </a:r>
            <a:endParaRPr lang="en-GB" sz="1050" kern="1400" dirty="0">
              <a:ln>
                <a:noFill/>
              </a:ln>
              <a:solidFill>
                <a:srgbClr val="000000"/>
              </a:solidFill>
              <a:effectLst/>
              <a:latin typeface="Comic Sans MS" panose="030F0702030302020204" pitchFamily="66" charset="0"/>
            </a:endParaRPr>
          </a:p>
          <a:p>
            <a:pPr>
              <a:spcAft>
                <a:spcPts val="500"/>
              </a:spcAft>
            </a:pPr>
            <a:r>
              <a:rPr lang="en-GB" sz="1600" b="1" kern="1400" dirty="0">
                <a:solidFill>
                  <a:srgbClr val="000000"/>
                </a:solidFill>
                <a:latin typeface="Calibri" panose="020F0502020204030204" pitchFamily="34" charset="0"/>
              </a:rPr>
              <a:t>MFL </a:t>
            </a:r>
            <a:r>
              <a:rPr lang="en-GB" sz="1600" kern="1400" dirty="0">
                <a:solidFill>
                  <a:srgbClr val="000000"/>
                </a:solidFill>
                <a:latin typeface="Calibri" panose="020F0502020204030204" pitchFamily="34" charset="0"/>
              </a:rPr>
              <a:t>(French in KS2) - once a week from year three to year six (30 minute lessons).</a:t>
            </a:r>
          </a:p>
          <a:p>
            <a:pPr>
              <a:spcAft>
                <a:spcPts val="500"/>
              </a:spcAft>
            </a:pPr>
            <a:r>
              <a:rPr lang="en-GB" sz="1600" b="1" kern="1400" dirty="0">
                <a:solidFill>
                  <a:srgbClr val="000000"/>
                </a:solidFill>
                <a:latin typeface="Calibri" panose="020F0502020204030204" pitchFamily="34" charset="0"/>
              </a:rPr>
              <a:t>Music</a:t>
            </a:r>
            <a:r>
              <a:rPr lang="en-GB" sz="1600" kern="1400" dirty="0">
                <a:solidFill>
                  <a:srgbClr val="000000"/>
                </a:solidFill>
                <a:latin typeface="Calibri" panose="020F0502020204030204" pitchFamily="34" charset="0"/>
              </a:rPr>
              <a:t>—in KS1 once a week; key stage two once a week </a:t>
            </a:r>
          </a:p>
          <a:p>
            <a:pPr>
              <a:spcAft>
                <a:spcPts val="500"/>
              </a:spcAft>
            </a:pPr>
            <a:r>
              <a:rPr lang="en-GB" sz="1600" b="1" kern="1400" dirty="0">
                <a:solidFill>
                  <a:srgbClr val="000000"/>
                </a:solidFill>
                <a:latin typeface="Calibri" panose="020F0502020204030204" pitchFamily="34" charset="0"/>
              </a:rPr>
              <a:t>PSHE</a:t>
            </a:r>
            <a:r>
              <a:rPr lang="en-GB" sz="1600" kern="1400" dirty="0">
                <a:solidFill>
                  <a:srgbClr val="000000"/>
                </a:solidFill>
                <a:latin typeface="Calibri" panose="020F0502020204030204" pitchFamily="34" charset="0"/>
              </a:rPr>
              <a:t>—once a week for 40 minutes. </a:t>
            </a:r>
            <a:endParaRPr lang="en-GB" sz="1050" kern="1400" dirty="0">
              <a:ln>
                <a:noFill/>
              </a:ln>
              <a:solidFill>
                <a:srgbClr val="000000"/>
              </a:solidFill>
              <a:effectLst/>
              <a:latin typeface="Comic Sans MS" panose="030F0702030302020204" pitchFamily="66" charset="0"/>
            </a:endParaRPr>
          </a:p>
          <a:p>
            <a:pPr>
              <a:spcAft>
                <a:spcPts val="500"/>
              </a:spcAft>
            </a:pPr>
            <a:r>
              <a:rPr lang="en-GB" sz="1600" kern="1400" dirty="0">
                <a:solidFill>
                  <a:srgbClr val="000000"/>
                </a:solidFill>
                <a:latin typeface="Calibri" panose="020F0502020204030204" pitchFamily="34" charset="0"/>
              </a:rPr>
              <a:t>Often </a:t>
            </a:r>
            <a:r>
              <a:rPr lang="en-GB" sz="1600" i="1" kern="1400" dirty="0">
                <a:solidFill>
                  <a:srgbClr val="000000"/>
                </a:solidFill>
                <a:latin typeface="Calibri" panose="020F0502020204030204" pitchFamily="34" charset="0"/>
              </a:rPr>
              <a:t>Art and Design </a:t>
            </a:r>
            <a:r>
              <a:rPr lang="en-GB" sz="1600" kern="1400" dirty="0">
                <a:solidFill>
                  <a:srgbClr val="000000"/>
                </a:solidFill>
                <a:latin typeface="Calibri" panose="020F0502020204030204" pitchFamily="34" charset="0"/>
              </a:rPr>
              <a:t>and </a:t>
            </a:r>
            <a:r>
              <a:rPr lang="en-GB" sz="1600" i="1" kern="1400" dirty="0">
                <a:solidFill>
                  <a:srgbClr val="000000"/>
                </a:solidFill>
                <a:latin typeface="Calibri" panose="020F0502020204030204" pitchFamily="34" charset="0"/>
              </a:rPr>
              <a:t>Design and Technology </a:t>
            </a:r>
            <a:r>
              <a:rPr lang="en-GB" sz="1600" kern="1400" dirty="0">
                <a:solidFill>
                  <a:srgbClr val="000000"/>
                </a:solidFill>
                <a:latin typeface="Calibri" panose="020F0502020204030204" pitchFamily="34" charset="0"/>
              </a:rPr>
              <a:t>are taught in extended periods e.g. across an afternoon or throughout a day. </a:t>
            </a:r>
            <a:endParaRPr lang="en-GB" sz="1050" kern="1400" dirty="0">
              <a:ln>
                <a:noFill/>
              </a:ln>
              <a:solidFill>
                <a:srgbClr val="000000"/>
              </a:solidFill>
              <a:effectLst/>
              <a:latin typeface="Comic Sans MS" panose="030F0702030302020204" pitchFamily="66" charset="0"/>
            </a:endParaRPr>
          </a:p>
          <a:p>
            <a:pPr>
              <a:spcAft>
                <a:spcPts val="500"/>
              </a:spcAft>
            </a:pPr>
            <a:r>
              <a:rPr lang="en-GB" sz="1600" kern="1400" dirty="0">
                <a:solidFill>
                  <a:srgbClr val="000000"/>
                </a:solidFill>
                <a:latin typeface="Calibri" panose="020F0502020204030204" pitchFamily="34" charset="0"/>
              </a:rPr>
              <a:t>When the class have their </a:t>
            </a:r>
            <a:r>
              <a:rPr lang="en-GB" sz="1600" b="1" kern="1400" dirty="0">
                <a:solidFill>
                  <a:srgbClr val="000000"/>
                </a:solidFill>
                <a:latin typeface="Calibri" panose="020F0502020204030204" pitchFamily="34" charset="0"/>
              </a:rPr>
              <a:t>Forest School </a:t>
            </a:r>
            <a:r>
              <a:rPr lang="en-GB" sz="1600" kern="1400" dirty="0">
                <a:solidFill>
                  <a:srgbClr val="000000"/>
                </a:solidFill>
                <a:latin typeface="Calibri" panose="020F0502020204030204" pitchFamily="34" charset="0"/>
              </a:rPr>
              <a:t>sessions, this replaces one </a:t>
            </a:r>
            <a:r>
              <a:rPr lang="en-GB" sz="1600" i="1" kern="1400" dirty="0">
                <a:solidFill>
                  <a:srgbClr val="000000"/>
                </a:solidFill>
                <a:latin typeface="Calibri" panose="020F0502020204030204" pitchFamily="34" charset="0"/>
              </a:rPr>
              <a:t>Physical Education </a:t>
            </a:r>
            <a:r>
              <a:rPr lang="en-GB" sz="1600" kern="1400" dirty="0">
                <a:solidFill>
                  <a:srgbClr val="000000"/>
                </a:solidFill>
                <a:latin typeface="Calibri" panose="020F0502020204030204" pitchFamily="34" charset="0"/>
              </a:rPr>
              <a:t>lesson. Also, if the school are attending swimming sessions this replaces one </a:t>
            </a:r>
            <a:r>
              <a:rPr lang="en-GB" sz="1600" i="1" kern="1400" dirty="0">
                <a:solidFill>
                  <a:srgbClr val="000000"/>
                </a:solidFill>
                <a:latin typeface="Calibri" panose="020F0502020204030204" pitchFamily="34" charset="0"/>
              </a:rPr>
              <a:t>Physical Education </a:t>
            </a:r>
            <a:r>
              <a:rPr lang="en-GB" sz="1600" kern="1400" dirty="0">
                <a:solidFill>
                  <a:srgbClr val="000000"/>
                </a:solidFill>
                <a:latin typeface="Calibri" panose="020F0502020204030204" pitchFamily="34" charset="0"/>
              </a:rPr>
              <a:t>lesson. </a:t>
            </a:r>
          </a:p>
          <a:p>
            <a:pPr>
              <a:spcAft>
                <a:spcPts val="500"/>
              </a:spcAft>
            </a:pPr>
            <a:r>
              <a:rPr lang="en-GB" sz="1600" kern="1400" dirty="0">
                <a:ln>
                  <a:noFill/>
                </a:ln>
                <a:solidFill>
                  <a:srgbClr val="000000"/>
                </a:solidFill>
                <a:effectLst/>
                <a:latin typeface="Calibri" panose="020F0502020204030204" pitchFamily="34" charset="0"/>
              </a:rPr>
              <a:t>Oracy is taught through the foundation subjects, as well as within English sessions.</a:t>
            </a:r>
            <a:endParaRPr lang="en-GB" sz="1050" kern="1400" dirty="0">
              <a:ln>
                <a:noFill/>
              </a:ln>
              <a:solidFill>
                <a:srgbClr val="000000"/>
              </a:solidFill>
              <a:effectLst/>
              <a:latin typeface="Comic Sans MS" panose="030F0702030302020204" pitchFamily="66" charset="0"/>
            </a:endParaRPr>
          </a:p>
          <a:p>
            <a:pPr>
              <a:spcAft>
                <a:spcPts val="500"/>
              </a:spcAft>
            </a:pPr>
            <a:r>
              <a:rPr lang="en-GB" sz="1050" kern="1400" dirty="0">
                <a:ln>
                  <a:noFill/>
                </a:ln>
                <a:solidFill>
                  <a:srgbClr val="000000"/>
                </a:solidFill>
                <a:effectLst/>
                <a:latin typeface="Comic Sans MS" panose="030F0702030302020204" pitchFamily="66" charset="0"/>
              </a:rPr>
              <a:t> </a:t>
            </a:r>
          </a:p>
        </p:txBody>
      </p:sp>
      <p:pic>
        <p:nvPicPr>
          <p:cNvPr id="3" name="Picture 2" descr="A cartoon of a person standing on a mountain&#10;&#10;Description automatically generated">
            <a:extLst>
              <a:ext uri="{FF2B5EF4-FFF2-40B4-BE49-F238E27FC236}">
                <a16:creationId xmlns:a16="http://schemas.microsoft.com/office/drawing/2014/main" id="{471D5A16-B465-5EDC-CD11-ADA804A2BF08}"/>
              </a:ext>
            </a:extLst>
          </p:cNvPr>
          <p:cNvPicPr>
            <a:picLocks noChangeAspect="1"/>
          </p:cNvPicPr>
          <p:nvPr/>
        </p:nvPicPr>
        <p:blipFill rotWithShape="1">
          <a:blip r:embed="rId2"/>
          <a:srcRect t="15068" r="444" b="17186"/>
          <a:stretch/>
        </p:blipFill>
        <p:spPr>
          <a:xfrm>
            <a:off x="8361872" y="1282248"/>
            <a:ext cx="3764006" cy="2498618"/>
          </a:xfrm>
          <a:prstGeom prst="rect">
            <a:avLst/>
          </a:prstGeom>
        </p:spPr>
      </p:pic>
    </p:spTree>
    <p:extLst>
      <p:ext uri="{BB962C8B-B14F-4D97-AF65-F5344CB8AC3E}">
        <p14:creationId xmlns:p14="http://schemas.microsoft.com/office/powerpoint/2010/main" val="1941086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BBB2C2A-9344-44B4-948F-A30608B9CFDD}"/>
              </a:ext>
            </a:extLst>
          </p:cNvPr>
          <p:cNvSpPr/>
          <p:nvPr/>
        </p:nvSpPr>
        <p:spPr>
          <a:xfrm>
            <a:off x="178836" y="127823"/>
            <a:ext cx="6096000" cy="5483552"/>
          </a:xfrm>
          <a:prstGeom prst="rect">
            <a:avLst/>
          </a:prstGeom>
        </p:spPr>
        <p:txBody>
          <a:bodyPr>
            <a:spAutoFit/>
          </a:bodyPr>
          <a:lstStyle/>
          <a:p>
            <a:pPr>
              <a:spcAft>
                <a:spcPts val="500"/>
              </a:spcAft>
            </a:pPr>
            <a:r>
              <a:rPr lang="en-GB" kern="1400">
                <a:solidFill>
                  <a:srgbClr val="000000"/>
                </a:solidFill>
                <a:latin typeface="Calibri" panose="020F0502020204030204" pitchFamily="34" charset="0"/>
              </a:rPr>
              <a:t>The </a:t>
            </a:r>
            <a:r>
              <a:rPr lang="en-GB" b="1" kern="1400">
                <a:solidFill>
                  <a:srgbClr val="00B0F0"/>
                </a:solidFill>
                <a:latin typeface="Calibri" panose="020F0502020204030204" pitchFamily="34" charset="0"/>
              </a:rPr>
              <a:t>Teaching and Learning </a:t>
            </a:r>
            <a:r>
              <a:rPr lang="en-GB" kern="1400">
                <a:solidFill>
                  <a:srgbClr val="000000"/>
                </a:solidFill>
                <a:latin typeface="Calibri" panose="020F0502020204030204" pitchFamily="34" charset="0"/>
              </a:rPr>
              <a:t>cycle ensures medium-term planning has the right impact on our children’s progress and attainment. The focus must be on what the children are learning and not the task. Our fundamental questions when devising medium-term planning are:</a:t>
            </a:r>
            <a:endParaRPr lang="en-GB" sz="1100" kern="1400">
              <a:ln>
                <a:noFill/>
              </a:ln>
              <a:solidFill>
                <a:srgbClr val="000000"/>
              </a:solidFill>
              <a:effectLst/>
              <a:latin typeface="Comic Sans MS" panose="030F0702030302020204" pitchFamily="66" charset="0"/>
            </a:endParaRPr>
          </a:p>
          <a:p>
            <a:pPr marL="359994" indent="-359994">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What can the children already do? What have they already learnt (prior knowledge)?</a:t>
            </a:r>
            <a:endParaRPr lang="en-GB" sz="1100" kern="1400">
              <a:ln>
                <a:noFill/>
              </a:ln>
              <a:solidFill>
                <a:srgbClr val="000000"/>
              </a:solidFill>
              <a:effectLst/>
              <a:latin typeface="Comic Sans MS" panose="030F0702030302020204" pitchFamily="66" charset="0"/>
            </a:endParaRPr>
          </a:p>
          <a:p>
            <a:pPr marL="359994" indent="-359994">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What do the children need to understand next?</a:t>
            </a:r>
            <a:endParaRPr lang="en-GB" sz="1100" kern="1400">
              <a:ln>
                <a:noFill/>
              </a:ln>
              <a:solidFill>
                <a:srgbClr val="000000"/>
              </a:solidFill>
              <a:effectLst/>
              <a:latin typeface="Comic Sans MS" panose="030F0702030302020204" pitchFamily="66" charset="0"/>
            </a:endParaRPr>
          </a:p>
          <a:p>
            <a:pPr marL="359994" indent="-359994">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What new vocabulary do the children need to learn? How are they going to show they understand new vocabulary? </a:t>
            </a:r>
            <a:endParaRPr lang="en-GB" sz="1100" kern="1400">
              <a:ln>
                <a:noFill/>
              </a:ln>
              <a:solidFill>
                <a:srgbClr val="000000"/>
              </a:solidFill>
              <a:effectLst/>
              <a:latin typeface="Comic Sans MS" panose="030F0702030302020204" pitchFamily="66" charset="0"/>
            </a:endParaRPr>
          </a:p>
          <a:p>
            <a:pPr marL="359994" indent="-359994">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How can I facilitate the children to learn the key knowledge and skills?</a:t>
            </a:r>
            <a:endParaRPr lang="en-GB" sz="1100" kern="1400">
              <a:ln>
                <a:noFill/>
              </a:ln>
              <a:solidFill>
                <a:srgbClr val="000000"/>
              </a:solidFill>
              <a:effectLst/>
              <a:latin typeface="Comic Sans MS" panose="030F0702030302020204" pitchFamily="66" charset="0"/>
            </a:endParaRPr>
          </a:p>
          <a:p>
            <a:pPr marL="359994" indent="-359994">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How will the children and teacher know they have been successful?</a:t>
            </a:r>
            <a:endParaRPr lang="en-GB" sz="1100" kern="1400">
              <a:ln>
                <a:noFill/>
              </a:ln>
              <a:solidFill>
                <a:srgbClr val="000000"/>
              </a:solidFill>
              <a:effectLst/>
              <a:latin typeface="Comic Sans MS" panose="030F0702030302020204" pitchFamily="66" charset="0"/>
            </a:endParaRPr>
          </a:p>
          <a:p>
            <a:pPr marL="359994" indent="-359994">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What will their feedback be at the different stages?</a:t>
            </a:r>
            <a:endParaRPr lang="en-GB" sz="1100" kern="1400">
              <a:ln>
                <a:noFill/>
              </a:ln>
              <a:solidFill>
                <a:srgbClr val="000000"/>
              </a:solidFill>
              <a:effectLst/>
              <a:latin typeface="Comic Sans MS" panose="030F0702030302020204" pitchFamily="66" charset="0"/>
            </a:endParaRPr>
          </a:p>
          <a:p>
            <a:pPr marL="359994" indent="-359994">
              <a:spcAft>
                <a:spcPts val="500"/>
              </a:spcAft>
            </a:pPr>
            <a:r>
              <a:rPr lang="en-GB" sz="1100" kern="1400">
                <a:ln>
                  <a:noFill/>
                </a:ln>
                <a:solidFill>
                  <a:srgbClr val="000000"/>
                </a:solidFill>
                <a:effectLst/>
                <a:latin typeface="Symbol" panose="05050102010706020507" pitchFamily="18" charset="2"/>
              </a:rPr>
              <a:t>¨</a:t>
            </a:r>
            <a:r>
              <a:rPr lang="en-GB" sz="1100" kern="1400">
                <a:ln>
                  <a:noFill/>
                </a:ln>
                <a:solidFill>
                  <a:srgbClr val="000000"/>
                </a:solidFill>
                <a:effectLst/>
                <a:latin typeface="Comic Sans MS" panose="030F0702030302020204" pitchFamily="66" charset="0"/>
              </a:rPr>
              <a:t> </a:t>
            </a:r>
            <a:r>
              <a:rPr lang="en-GB" kern="1400">
                <a:solidFill>
                  <a:srgbClr val="000000"/>
                </a:solidFill>
                <a:latin typeface="Calibri" panose="020F0502020204030204" pitchFamily="34" charset="0"/>
              </a:rPr>
              <a:t>What are the next learning opportunities linked to this learning (future learning)?</a:t>
            </a:r>
            <a:endParaRPr lang="en-GB" sz="1100" kern="1400">
              <a:ln>
                <a:noFill/>
              </a:ln>
              <a:solidFill>
                <a:srgbClr val="000000"/>
              </a:solidFill>
              <a:effectLst/>
              <a:latin typeface="Comic Sans MS" panose="030F0702030302020204" pitchFamily="66" charset="0"/>
            </a:endParaRPr>
          </a:p>
          <a:p>
            <a:pPr>
              <a:spcAft>
                <a:spcPts val="500"/>
              </a:spcAft>
            </a:pPr>
            <a:r>
              <a:rPr lang="en-GB" sz="1100" kern="1400">
                <a:ln>
                  <a:noFill/>
                </a:ln>
                <a:solidFill>
                  <a:srgbClr val="000000"/>
                </a:solidFill>
                <a:effectLst/>
                <a:latin typeface="Comic Sans MS" panose="030F0702030302020204" pitchFamily="66" charset="0"/>
              </a:rPr>
              <a:t> </a:t>
            </a:r>
          </a:p>
        </p:txBody>
      </p:sp>
      <p:grpSp>
        <p:nvGrpSpPr>
          <p:cNvPr id="3" name="Group 2">
            <a:extLst>
              <a:ext uri="{FF2B5EF4-FFF2-40B4-BE49-F238E27FC236}">
                <a16:creationId xmlns:a16="http://schemas.microsoft.com/office/drawing/2014/main" id="{51C43E5D-EF70-44C2-881D-8C35D0662FA2}"/>
              </a:ext>
            </a:extLst>
          </p:cNvPr>
          <p:cNvGrpSpPr>
            <a:grpSpLocks/>
          </p:cNvGrpSpPr>
          <p:nvPr/>
        </p:nvGrpSpPr>
        <p:grpSpPr bwMode="auto">
          <a:xfrm>
            <a:off x="6217327" y="916165"/>
            <a:ext cx="5792788" cy="5172075"/>
            <a:chOff x="107813653" y="109711221"/>
            <a:chExt cx="4795558" cy="4124622"/>
          </a:xfrm>
        </p:grpSpPr>
        <p:sp>
          <p:nvSpPr>
            <p:cNvPr id="4" name="AutoShape 3">
              <a:extLst>
                <a:ext uri="{FF2B5EF4-FFF2-40B4-BE49-F238E27FC236}">
                  <a16:creationId xmlns:a16="http://schemas.microsoft.com/office/drawing/2014/main" id="{1DD1B828-3B00-44CE-9C72-9E03E87289D1}"/>
                </a:ext>
              </a:extLst>
            </p:cNvPr>
            <p:cNvSpPr>
              <a:spLocks noChangeArrowheads="1"/>
            </p:cNvSpPr>
            <p:nvPr/>
          </p:nvSpPr>
          <p:spPr bwMode="auto">
            <a:xfrm>
              <a:off x="108272509" y="111505416"/>
              <a:ext cx="490757" cy="509140"/>
            </a:xfrm>
            <a:prstGeom prst="upArrow">
              <a:avLst>
                <a:gd name="adj1" fmla="val 50000"/>
                <a:gd name="adj2" fmla="val 25936"/>
              </a:avLst>
            </a:prstGeom>
            <a:solidFill>
              <a:srgbClr val="5B9BD5"/>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eaVert" wrap="square" lIns="36576" tIns="36576" rIns="36576" bIns="36576" numCol="1" anchor="t" anchorCtr="0" compatLnSpc="1">
              <a:prstTxWarp prst="textNoShape">
                <a:avLst/>
              </a:prstTxWarp>
            </a:bodyPr>
            <a:lstStyle/>
            <a:p>
              <a:endParaRPr lang="en-GB"/>
            </a:p>
          </p:txBody>
        </p:sp>
        <p:sp>
          <p:nvSpPr>
            <p:cNvPr id="5" name="AutoShape 4">
              <a:extLst>
                <a:ext uri="{FF2B5EF4-FFF2-40B4-BE49-F238E27FC236}">
                  <a16:creationId xmlns:a16="http://schemas.microsoft.com/office/drawing/2014/main" id="{E07DF899-FE08-4D87-B42C-6C222335DD3D}"/>
                </a:ext>
              </a:extLst>
            </p:cNvPr>
            <p:cNvSpPr>
              <a:spLocks noChangeArrowheads="1"/>
            </p:cNvSpPr>
            <p:nvPr/>
          </p:nvSpPr>
          <p:spPr bwMode="auto">
            <a:xfrm>
              <a:off x="110665910" y="109753166"/>
              <a:ext cx="1753299" cy="578840"/>
            </a:xfrm>
            <a:prstGeom prst="roundRect">
              <a:avLst>
                <a:gd name="adj" fmla="val 16667"/>
              </a:avLst>
            </a:prstGeom>
            <a:solidFill>
              <a:srgbClr val="FFFFFF"/>
            </a:solidFill>
            <a:ln w="31750" algn="ctr">
              <a:solidFill>
                <a:srgbClr val="5B9BD5"/>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900" b="0" i="0" u="none" strike="noStrike" cap="none" normalizeH="0" baseline="0">
                  <a:ln>
                    <a:noFill/>
                  </a:ln>
                  <a:solidFill>
                    <a:srgbClr val="000000"/>
                  </a:solidFill>
                  <a:effectLst/>
                  <a:latin typeface="Calibri" panose="020F0502020204030204" pitchFamily="34" charset="0"/>
                </a:rPr>
                <a:t>What can the children already do? What have they already learnt (prior knowledge)?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AutoShape 5">
              <a:extLst>
                <a:ext uri="{FF2B5EF4-FFF2-40B4-BE49-F238E27FC236}">
                  <a16:creationId xmlns:a16="http://schemas.microsoft.com/office/drawing/2014/main" id="{F932D14D-CE11-4843-925E-FC0DA0A0F3AB}"/>
                </a:ext>
              </a:extLst>
            </p:cNvPr>
            <p:cNvSpPr>
              <a:spLocks noChangeArrowheads="1"/>
            </p:cNvSpPr>
            <p:nvPr/>
          </p:nvSpPr>
          <p:spPr bwMode="auto">
            <a:xfrm>
              <a:off x="110855912" y="111123161"/>
              <a:ext cx="1753299" cy="478172"/>
            </a:xfrm>
            <a:prstGeom prst="roundRect">
              <a:avLst>
                <a:gd name="adj" fmla="val 16667"/>
              </a:avLst>
            </a:prstGeom>
            <a:solidFill>
              <a:srgbClr val="FFFFFF"/>
            </a:solidFill>
            <a:ln w="31750" algn="ctr">
              <a:solidFill>
                <a:srgbClr val="5B9BD5"/>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900" b="0" i="0" u="none" strike="noStrike" cap="none" normalizeH="0" baseline="0">
                  <a:ln>
                    <a:noFill/>
                  </a:ln>
                  <a:solidFill>
                    <a:srgbClr val="000000"/>
                  </a:solidFill>
                  <a:effectLst/>
                  <a:latin typeface="Calibri" panose="020F0502020204030204" pitchFamily="34" charset="0"/>
                </a:rPr>
                <a:t>What do the children need to understand next?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AutoShape 6">
              <a:extLst>
                <a:ext uri="{FF2B5EF4-FFF2-40B4-BE49-F238E27FC236}">
                  <a16:creationId xmlns:a16="http://schemas.microsoft.com/office/drawing/2014/main" id="{63ADDEF6-D171-4087-A50F-172A054F66AB}"/>
                </a:ext>
              </a:extLst>
            </p:cNvPr>
            <p:cNvSpPr>
              <a:spLocks noChangeArrowheads="1"/>
            </p:cNvSpPr>
            <p:nvPr/>
          </p:nvSpPr>
          <p:spPr bwMode="auto">
            <a:xfrm>
              <a:off x="110632354" y="112177585"/>
              <a:ext cx="1895912" cy="729842"/>
            </a:xfrm>
            <a:prstGeom prst="roundRect">
              <a:avLst>
                <a:gd name="adj" fmla="val 16667"/>
              </a:avLst>
            </a:prstGeom>
            <a:solidFill>
              <a:srgbClr val="FFFFFF"/>
            </a:solidFill>
            <a:ln w="31750" algn="ctr">
              <a:solidFill>
                <a:srgbClr val="5B9BD5"/>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900" b="0" i="0" u="none" strike="noStrike" cap="none" normalizeH="0" baseline="0">
                  <a:ln>
                    <a:noFill/>
                  </a:ln>
                  <a:solidFill>
                    <a:srgbClr val="000000"/>
                  </a:solidFill>
                  <a:effectLst/>
                  <a:latin typeface="Calibri" panose="020F0502020204030204" pitchFamily="34" charset="0"/>
                </a:rPr>
                <a:t>What new vocabulary do the children need to learn? How are they going to show they understand new vocabulary?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AutoShape 7">
              <a:extLst>
                <a:ext uri="{FF2B5EF4-FFF2-40B4-BE49-F238E27FC236}">
                  <a16:creationId xmlns:a16="http://schemas.microsoft.com/office/drawing/2014/main" id="{15B4128B-44DF-470F-95A2-2042FB48CCE5}"/>
                </a:ext>
              </a:extLst>
            </p:cNvPr>
            <p:cNvSpPr>
              <a:spLocks noChangeArrowheads="1"/>
            </p:cNvSpPr>
            <p:nvPr/>
          </p:nvSpPr>
          <p:spPr bwMode="auto">
            <a:xfrm>
              <a:off x="107994710" y="109711221"/>
              <a:ext cx="1753299" cy="604007"/>
            </a:xfrm>
            <a:prstGeom prst="roundRect">
              <a:avLst>
                <a:gd name="adj" fmla="val 16667"/>
              </a:avLst>
            </a:prstGeom>
            <a:solidFill>
              <a:srgbClr val="FFFFFF"/>
            </a:solidFill>
            <a:ln w="31750" algn="ctr">
              <a:solidFill>
                <a:srgbClr val="5B9BD5"/>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900" b="0" i="0" u="none" strike="noStrike" cap="none" normalizeH="0" baseline="0">
                  <a:ln>
                    <a:noFill/>
                  </a:ln>
                  <a:solidFill>
                    <a:srgbClr val="000000"/>
                  </a:solidFill>
                  <a:effectLst/>
                  <a:latin typeface="Calibri" panose="020F0502020204030204" pitchFamily="34" charset="0"/>
                </a:rPr>
                <a:t>What are the next learning opportunities linked to this learning (future learning)?</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AutoShape 8">
              <a:extLst>
                <a:ext uri="{FF2B5EF4-FFF2-40B4-BE49-F238E27FC236}">
                  <a16:creationId xmlns:a16="http://schemas.microsoft.com/office/drawing/2014/main" id="{BEA3465D-6EC4-4814-A597-7D572FB781FA}"/>
                </a:ext>
              </a:extLst>
            </p:cNvPr>
            <p:cNvSpPr>
              <a:spLocks noChangeArrowheads="1"/>
            </p:cNvSpPr>
            <p:nvPr/>
          </p:nvSpPr>
          <p:spPr bwMode="auto">
            <a:xfrm>
              <a:off x="107813653" y="110988937"/>
              <a:ext cx="1753299" cy="444617"/>
            </a:xfrm>
            <a:prstGeom prst="roundRect">
              <a:avLst>
                <a:gd name="adj" fmla="val 16667"/>
              </a:avLst>
            </a:prstGeom>
            <a:solidFill>
              <a:srgbClr val="FFFFFF"/>
            </a:solidFill>
            <a:ln w="31750" algn="ctr">
              <a:solidFill>
                <a:srgbClr val="5B9BD5"/>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900" b="0" i="0" u="none" strike="noStrike" cap="none" normalizeH="0" baseline="0">
                  <a:ln>
                    <a:noFill/>
                  </a:ln>
                  <a:solidFill>
                    <a:srgbClr val="000000"/>
                  </a:solidFill>
                  <a:effectLst/>
                  <a:latin typeface="Calibri" panose="020F0502020204030204" pitchFamily="34" charset="0"/>
                </a:rPr>
                <a:t>What will their feedback be at the different stages?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AutoShape 9">
              <a:extLst>
                <a:ext uri="{FF2B5EF4-FFF2-40B4-BE49-F238E27FC236}">
                  <a16:creationId xmlns:a16="http://schemas.microsoft.com/office/drawing/2014/main" id="{B8BAE936-ABC7-4C5C-9445-833C161CDA76}"/>
                </a:ext>
              </a:extLst>
            </p:cNvPr>
            <p:cNvSpPr>
              <a:spLocks noChangeArrowheads="1"/>
            </p:cNvSpPr>
            <p:nvPr/>
          </p:nvSpPr>
          <p:spPr bwMode="auto">
            <a:xfrm>
              <a:off x="107864246" y="112122501"/>
              <a:ext cx="1753299" cy="734593"/>
            </a:xfrm>
            <a:prstGeom prst="roundRect">
              <a:avLst>
                <a:gd name="adj" fmla="val 16667"/>
              </a:avLst>
            </a:prstGeom>
            <a:solidFill>
              <a:srgbClr val="FFFFFF"/>
            </a:solidFill>
            <a:ln w="31750" algn="ctr">
              <a:solidFill>
                <a:srgbClr val="5B9BD5"/>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900" b="0" i="0" u="none" strike="noStrike" cap="none" normalizeH="0" baseline="0">
                  <a:ln>
                    <a:noFill/>
                  </a:ln>
                  <a:solidFill>
                    <a:srgbClr val="000000"/>
                  </a:solidFill>
                  <a:effectLst/>
                  <a:latin typeface="Calibri" panose="020F0502020204030204" pitchFamily="34" charset="0"/>
                </a:rPr>
                <a:t>How will the children and teacher know they have been successful? What is the assessment opportunity?</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AutoShape 10">
              <a:extLst>
                <a:ext uri="{FF2B5EF4-FFF2-40B4-BE49-F238E27FC236}">
                  <a16:creationId xmlns:a16="http://schemas.microsoft.com/office/drawing/2014/main" id="{B55069DE-7282-469D-812B-7A40609CF640}"/>
                </a:ext>
              </a:extLst>
            </p:cNvPr>
            <p:cNvSpPr>
              <a:spLocks noChangeArrowheads="1"/>
            </p:cNvSpPr>
            <p:nvPr/>
          </p:nvSpPr>
          <p:spPr bwMode="auto">
            <a:xfrm>
              <a:off x="109305887" y="113230769"/>
              <a:ext cx="1753299" cy="605074"/>
            </a:xfrm>
            <a:prstGeom prst="roundRect">
              <a:avLst>
                <a:gd name="adj" fmla="val 16667"/>
              </a:avLst>
            </a:prstGeom>
            <a:solidFill>
              <a:srgbClr val="FFFFFF"/>
            </a:solidFill>
            <a:ln w="31750" algn="ctr">
              <a:solidFill>
                <a:srgbClr val="5B9BD5"/>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900" b="0" i="0" u="none" strike="noStrike" cap="none" normalizeH="0" baseline="0">
                  <a:ln>
                    <a:noFill/>
                  </a:ln>
                  <a:solidFill>
                    <a:srgbClr val="000000"/>
                  </a:solidFill>
                  <a:effectLst/>
                  <a:latin typeface="Calibri" panose="020F0502020204030204" pitchFamily="34" charset="0"/>
                </a:rPr>
                <a:t>How can I facilitate the children to learn the key knowledge and skills?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AutoShape 11">
              <a:extLst>
                <a:ext uri="{FF2B5EF4-FFF2-40B4-BE49-F238E27FC236}">
                  <a16:creationId xmlns:a16="http://schemas.microsoft.com/office/drawing/2014/main" id="{B11F67B2-5F4F-4D51-B54B-C8E23072439D}"/>
                </a:ext>
              </a:extLst>
            </p:cNvPr>
            <p:cNvSpPr>
              <a:spLocks noChangeArrowheads="1"/>
            </p:cNvSpPr>
            <p:nvPr/>
          </p:nvSpPr>
          <p:spPr bwMode="auto">
            <a:xfrm>
              <a:off x="111338686" y="110483009"/>
              <a:ext cx="453006" cy="469783"/>
            </a:xfrm>
            <a:prstGeom prst="downArrow">
              <a:avLst>
                <a:gd name="adj1" fmla="val 50000"/>
                <a:gd name="adj2" fmla="val 25926"/>
              </a:avLst>
            </a:prstGeom>
            <a:solidFill>
              <a:srgbClr val="5B9BD5"/>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eaVert" wrap="square" lIns="36576" tIns="36576" rIns="36576" bIns="36576" numCol="1" anchor="t" anchorCtr="0" compatLnSpc="1">
              <a:prstTxWarp prst="textNoShape">
                <a:avLst/>
              </a:prstTxWarp>
            </a:bodyPr>
            <a:lstStyle/>
            <a:p>
              <a:endParaRPr lang="en-GB"/>
            </a:p>
          </p:txBody>
        </p:sp>
        <p:sp>
          <p:nvSpPr>
            <p:cNvPr id="13" name="AutoShape 12">
              <a:extLst>
                <a:ext uri="{FF2B5EF4-FFF2-40B4-BE49-F238E27FC236}">
                  <a16:creationId xmlns:a16="http://schemas.microsoft.com/office/drawing/2014/main" id="{13FA4686-1728-4348-855E-058E39BF92ED}"/>
                </a:ext>
              </a:extLst>
            </p:cNvPr>
            <p:cNvSpPr>
              <a:spLocks noChangeArrowheads="1"/>
            </p:cNvSpPr>
            <p:nvPr/>
          </p:nvSpPr>
          <p:spPr bwMode="auto">
            <a:xfrm>
              <a:off x="111391954" y="111652718"/>
              <a:ext cx="453006" cy="469783"/>
            </a:xfrm>
            <a:prstGeom prst="downArrow">
              <a:avLst>
                <a:gd name="adj1" fmla="val 50000"/>
                <a:gd name="adj2" fmla="val 25926"/>
              </a:avLst>
            </a:prstGeom>
            <a:solidFill>
              <a:srgbClr val="5B9BD5"/>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eaVert" wrap="square" lIns="36576" tIns="36576" rIns="36576" bIns="36576" numCol="1" anchor="t" anchorCtr="0" compatLnSpc="1">
              <a:prstTxWarp prst="textNoShape">
                <a:avLst/>
              </a:prstTxWarp>
            </a:bodyPr>
            <a:lstStyle/>
            <a:p>
              <a:endParaRPr lang="en-GB"/>
            </a:p>
          </p:txBody>
        </p:sp>
        <p:sp>
          <p:nvSpPr>
            <p:cNvPr id="14" name="AutoShape 13">
              <a:extLst>
                <a:ext uri="{FF2B5EF4-FFF2-40B4-BE49-F238E27FC236}">
                  <a16:creationId xmlns:a16="http://schemas.microsoft.com/office/drawing/2014/main" id="{9490431E-514B-4470-931D-83F49DE21735}"/>
                </a:ext>
              </a:extLst>
            </p:cNvPr>
            <p:cNvSpPr>
              <a:spLocks noChangeArrowheads="1"/>
            </p:cNvSpPr>
            <p:nvPr/>
          </p:nvSpPr>
          <p:spPr bwMode="auto">
            <a:xfrm flipH="1" flipV="1">
              <a:off x="111373710" y="113058428"/>
              <a:ext cx="682441" cy="461395"/>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5B9BD5"/>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sp>
          <p:nvSpPr>
            <p:cNvPr id="15" name="AutoShape 14">
              <a:extLst>
                <a:ext uri="{FF2B5EF4-FFF2-40B4-BE49-F238E27FC236}">
                  <a16:creationId xmlns:a16="http://schemas.microsoft.com/office/drawing/2014/main" id="{75149B18-8F14-40D6-B3DC-D22D27DDC8D8}"/>
                </a:ext>
              </a:extLst>
            </p:cNvPr>
            <p:cNvSpPr>
              <a:spLocks noChangeArrowheads="1"/>
            </p:cNvSpPr>
            <p:nvPr/>
          </p:nvSpPr>
          <p:spPr bwMode="auto">
            <a:xfrm rot="16200000">
              <a:off x="108234759" y="112945177"/>
              <a:ext cx="612396" cy="536895"/>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5B9BD5"/>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sp>
          <p:nvSpPr>
            <p:cNvPr id="16" name="AutoShape 15">
              <a:extLst>
                <a:ext uri="{FF2B5EF4-FFF2-40B4-BE49-F238E27FC236}">
                  <a16:creationId xmlns:a16="http://schemas.microsoft.com/office/drawing/2014/main" id="{EC823011-F94F-4FB5-83A7-6EA9BA1E8785}"/>
                </a:ext>
              </a:extLst>
            </p:cNvPr>
            <p:cNvSpPr>
              <a:spLocks noChangeArrowheads="1"/>
            </p:cNvSpPr>
            <p:nvPr/>
          </p:nvSpPr>
          <p:spPr bwMode="auto">
            <a:xfrm>
              <a:off x="108446014" y="110384929"/>
              <a:ext cx="490757" cy="509140"/>
            </a:xfrm>
            <a:prstGeom prst="upArrow">
              <a:avLst>
                <a:gd name="adj1" fmla="val 50000"/>
                <a:gd name="adj2" fmla="val 25936"/>
              </a:avLst>
            </a:prstGeom>
            <a:solidFill>
              <a:srgbClr val="5B9BD5"/>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eaVert" wrap="square" lIns="36576" tIns="36576" rIns="36576" bIns="36576" numCol="1" anchor="t" anchorCtr="0" compatLnSpc="1">
              <a:prstTxWarp prst="textNoShape">
                <a:avLst/>
              </a:prstTxWarp>
            </a:bodyPr>
            <a:lstStyle/>
            <a:p>
              <a:endParaRPr lang="en-GB"/>
            </a:p>
          </p:txBody>
        </p:sp>
        <p:sp>
          <p:nvSpPr>
            <p:cNvPr id="17" name="AutoShape 16">
              <a:extLst>
                <a:ext uri="{FF2B5EF4-FFF2-40B4-BE49-F238E27FC236}">
                  <a16:creationId xmlns:a16="http://schemas.microsoft.com/office/drawing/2014/main" id="{64D95C7E-9B9F-4DA9-8093-58CEA3D85EFB}"/>
                </a:ext>
              </a:extLst>
            </p:cNvPr>
            <p:cNvSpPr>
              <a:spLocks noChangeArrowheads="1"/>
            </p:cNvSpPr>
            <p:nvPr/>
          </p:nvSpPr>
          <p:spPr bwMode="auto">
            <a:xfrm>
              <a:off x="109895780" y="109727999"/>
              <a:ext cx="679508" cy="444617"/>
            </a:xfrm>
            <a:prstGeom prst="rightArrow">
              <a:avLst>
                <a:gd name="adj1" fmla="val 50000"/>
                <a:gd name="adj2" fmla="val 38207"/>
              </a:avLst>
            </a:prstGeom>
            <a:solidFill>
              <a:srgbClr val="5B9BD5"/>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1803296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E8E465-1A50-4592-922F-66BE6E33C905}"/>
              </a:ext>
            </a:extLst>
          </p:cNvPr>
          <p:cNvSpPr/>
          <p:nvPr/>
        </p:nvSpPr>
        <p:spPr>
          <a:xfrm>
            <a:off x="277547" y="293077"/>
            <a:ext cx="4650919" cy="2062103"/>
          </a:xfrm>
          <a:prstGeom prst="rect">
            <a:avLst/>
          </a:prstGeom>
        </p:spPr>
        <p:txBody>
          <a:bodyPr wrap="square">
            <a:spAutoFit/>
          </a:bodyPr>
          <a:lstStyle/>
          <a:p>
            <a:pPr>
              <a:spcAft>
                <a:spcPts val="500"/>
              </a:spcAft>
            </a:pPr>
            <a:r>
              <a:rPr lang="en-GB" sz="2000" b="1" kern="1400" dirty="0">
                <a:ln>
                  <a:noFill/>
                </a:ln>
                <a:solidFill>
                  <a:srgbClr val="00B0F0"/>
                </a:solidFill>
                <a:effectLst/>
                <a:latin typeface="Calibri" panose="020F0502020204030204" pitchFamily="34" charset="0"/>
              </a:rPr>
              <a:t>Rosenshine’s</a:t>
            </a:r>
            <a:r>
              <a:rPr lang="en-GB" sz="2000" b="1" kern="1400" dirty="0">
                <a:ln>
                  <a:noFill/>
                </a:ln>
                <a:solidFill>
                  <a:srgbClr val="000000"/>
                </a:solidFill>
                <a:effectLst/>
                <a:latin typeface="Calibri" panose="020F0502020204030204" pitchFamily="34" charset="0"/>
              </a:rPr>
              <a:t> </a:t>
            </a:r>
            <a:r>
              <a:rPr lang="en-GB" kern="1400" dirty="0">
                <a:solidFill>
                  <a:srgbClr val="000000"/>
                </a:solidFill>
                <a:latin typeface="Calibri" panose="020F0502020204030204" pitchFamily="34" charset="0"/>
              </a:rPr>
              <a:t>principles of instruction provide the basis for the transfer of subject knowledge from teacher to children in lessons. All teaching staff have read the 2012 paper </a:t>
            </a:r>
            <a:r>
              <a:rPr lang="en-GB" u="sng" kern="1400" dirty="0">
                <a:solidFill>
                  <a:srgbClr val="085296"/>
                </a:solidFill>
                <a:latin typeface="Calibri" panose="020F0502020204030204" pitchFamily="34" charset="0"/>
                <a:hlinkClick r:id="rId2"/>
              </a:rPr>
              <a:t>https://www.aft.org/sites/default/files/periodicals/Rosenshine.pdf</a:t>
            </a:r>
            <a:r>
              <a:rPr lang="en-GB" kern="1400" dirty="0">
                <a:solidFill>
                  <a:srgbClr val="000000"/>
                </a:solidFill>
                <a:latin typeface="Calibri" panose="020F0502020204030204" pitchFamily="34" charset="0"/>
              </a:rPr>
              <a:t>,  which is revisited at regular intervals through whole school CPD.</a:t>
            </a:r>
            <a:endParaRPr lang="en-GB" sz="1100" kern="1400" dirty="0">
              <a:ln>
                <a:noFill/>
              </a:ln>
              <a:solidFill>
                <a:srgbClr val="000000"/>
              </a:solidFill>
              <a:effectLst/>
              <a:latin typeface="Comic Sans MS" panose="030F0702030302020204" pitchFamily="66" charset="0"/>
            </a:endParaRPr>
          </a:p>
        </p:txBody>
      </p:sp>
      <p:grpSp>
        <p:nvGrpSpPr>
          <p:cNvPr id="3" name="Group 2">
            <a:extLst>
              <a:ext uri="{FF2B5EF4-FFF2-40B4-BE49-F238E27FC236}">
                <a16:creationId xmlns:a16="http://schemas.microsoft.com/office/drawing/2014/main" id="{718E9865-68B4-4961-9960-19D9C6DCCD04}"/>
              </a:ext>
            </a:extLst>
          </p:cNvPr>
          <p:cNvGrpSpPr>
            <a:grpSpLocks/>
          </p:cNvGrpSpPr>
          <p:nvPr/>
        </p:nvGrpSpPr>
        <p:grpSpPr bwMode="auto">
          <a:xfrm>
            <a:off x="5049078" y="445988"/>
            <a:ext cx="6642583" cy="5835541"/>
            <a:chOff x="107737739" y="108441904"/>
            <a:chExt cx="4879861" cy="4067537"/>
          </a:xfrm>
        </p:grpSpPr>
        <p:pic>
          <p:nvPicPr>
            <p:cNvPr id="4099" name="Picture 3" descr="Rosenshine Re-ordered. A Poster by @olicav – teacherhead">
              <a:extLst>
                <a:ext uri="{FF2B5EF4-FFF2-40B4-BE49-F238E27FC236}">
                  <a16:creationId xmlns:a16="http://schemas.microsoft.com/office/drawing/2014/main" id="{C2BCE00E-D5D0-421E-B1A3-EE15582D04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66635" y="108441904"/>
              <a:ext cx="2651313" cy="3748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4" name="AutoShape 4">
              <a:extLst>
                <a:ext uri="{FF2B5EF4-FFF2-40B4-BE49-F238E27FC236}">
                  <a16:creationId xmlns:a16="http://schemas.microsoft.com/office/drawing/2014/main" id="{75EF4E92-0A04-40FC-AE8B-C90DD4B8051E}"/>
                </a:ext>
              </a:extLst>
            </p:cNvPr>
            <p:cNvSpPr>
              <a:spLocks noChangeArrowheads="1"/>
            </p:cNvSpPr>
            <p:nvPr/>
          </p:nvSpPr>
          <p:spPr bwMode="auto">
            <a:xfrm>
              <a:off x="107746800" y="108847156"/>
              <a:ext cx="1159079" cy="528506"/>
            </a:xfrm>
            <a:prstGeom prst="wedgeRectCallout">
              <a:avLst>
                <a:gd name="adj1" fmla="val 62556"/>
                <a:gd name="adj2" fmla="val 91907"/>
              </a:avLst>
            </a:prstGeom>
            <a:noFill/>
            <a:ln w="254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Do Now!</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Exit Ticket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AutoShape 5">
              <a:extLst>
                <a:ext uri="{FF2B5EF4-FFF2-40B4-BE49-F238E27FC236}">
                  <a16:creationId xmlns:a16="http://schemas.microsoft.com/office/drawing/2014/main" id="{A1AB9C30-CB85-4925-9EF6-5A09B7996635}"/>
                </a:ext>
              </a:extLst>
            </p:cNvPr>
            <p:cNvSpPr>
              <a:spLocks noChangeArrowheads="1"/>
            </p:cNvSpPr>
            <p:nvPr/>
          </p:nvSpPr>
          <p:spPr bwMode="auto">
            <a:xfrm>
              <a:off x="107746800" y="109652499"/>
              <a:ext cx="1159079" cy="796953"/>
            </a:xfrm>
            <a:prstGeom prst="wedgeRectCallout">
              <a:avLst>
                <a:gd name="adj1" fmla="val 60384"/>
                <a:gd name="adj2" fmla="val 12532"/>
              </a:avLst>
            </a:prstGeom>
            <a:noFill/>
            <a:ln w="254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No opt out</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Cold call</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Wait time</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Right is right</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Stretch it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AutoShape 6">
              <a:extLst>
                <a:ext uri="{FF2B5EF4-FFF2-40B4-BE49-F238E27FC236}">
                  <a16:creationId xmlns:a16="http://schemas.microsoft.com/office/drawing/2014/main" id="{78B1B7F0-7C63-4750-870E-B4982B51419F}"/>
                </a:ext>
              </a:extLst>
            </p:cNvPr>
            <p:cNvSpPr>
              <a:spLocks noChangeArrowheads="1"/>
            </p:cNvSpPr>
            <p:nvPr/>
          </p:nvSpPr>
          <p:spPr bwMode="auto">
            <a:xfrm>
              <a:off x="107746800" y="110592589"/>
              <a:ext cx="1159079" cy="687897"/>
            </a:xfrm>
            <a:prstGeom prst="wedgeRectCallout">
              <a:avLst>
                <a:gd name="adj1" fmla="val 68347"/>
                <a:gd name="adj2" fmla="val -23898"/>
              </a:avLst>
            </a:prstGeom>
            <a:noFill/>
            <a:ln w="254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Break it down</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Responsive teaching</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AutoShape 7">
              <a:extLst>
                <a:ext uri="{FF2B5EF4-FFF2-40B4-BE49-F238E27FC236}">
                  <a16:creationId xmlns:a16="http://schemas.microsoft.com/office/drawing/2014/main" id="{CCA5AF00-4F1B-4365-A988-FFA1ABD02ADE}"/>
                </a:ext>
              </a:extLst>
            </p:cNvPr>
            <p:cNvSpPr>
              <a:spLocks noChangeArrowheads="1"/>
            </p:cNvSpPr>
            <p:nvPr/>
          </p:nvSpPr>
          <p:spPr bwMode="auto">
            <a:xfrm>
              <a:off x="107737739" y="111391427"/>
              <a:ext cx="1159079" cy="436227"/>
            </a:xfrm>
            <a:prstGeom prst="wedgeRectCallout">
              <a:avLst>
                <a:gd name="adj1" fmla="val 64727"/>
                <a:gd name="adj2" fmla="val -43458"/>
              </a:avLst>
            </a:prstGeom>
            <a:noFill/>
            <a:ln w="254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No opt out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AutoShape 8">
              <a:extLst>
                <a:ext uri="{FF2B5EF4-FFF2-40B4-BE49-F238E27FC236}">
                  <a16:creationId xmlns:a16="http://schemas.microsoft.com/office/drawing/2014/main" id="{AF43BC41-9A9B-4A29-B542-00204B13DD0E}"/>
                </a:ext>
              </a:extLst>
            </p:cNvPr>
            <p:cNvSpPr>
              <a:spLocks noChangeArrowheads="1"/>
            </p:cNvSpPr>
            <p:nvPr/>
          </p:nvSpPr>
          <p:spPr bwMode="auto">
            <a:xfrm>
              <a:off x="107737739" y="111980935"/>
              <a:ext cx="1159079" cy="528506"/>
            </a:xfrm>
            <a:prstGeom prst="wedgeRectCallout">
              <a:avLst>
                <a:gd name="adj1" fmla="val 64005"/>
                <a:gd name="adj2" fmla="val -30315"/>
              </a:avLst>
            </a:prstGeom>
            <a:noFill/>
            <a:ln w="254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Lots of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900" b="0" i="0" u="none" strike="noStrike" cap="none" normalizeH="0" baseline="0">
                  <a:ln>
                    <a:noFill/>
                  </a:ln>
                  <a:solidFill>
                    <a:srgbClr val="000000"/>
                  </a:solidFill>
                  <a:effectLst/>
                  <a:latin typeface="Comic Sans MS" panose="030F0702030302020204" pitchFamily="66" charset="0"/>
                </a:rPr>
                <a:t>      practice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AutoShape 9">
              <a:extLst>
                <a:ext uri="{FF2B5EF4-FFF2-40B4-BE49-F238E27FC236}">
                  <a16:creationId xmlns:a16="http://schemas.microsoft.com/office/drawing/2014/main" id="{A36919F2-D1D9-4DEF-8E70-D899B104C35F}"/>
                </a:ext>
              </a:extLst>
            </p:cNvPr>
            <p:cNvSpPr>
              <a:spLocks noChangeArrowheads="1"/>
            </p:cNvSpPr>
            <p:nvPr/>
          </p:nvSpPr>
          <p:spPr bwMode="auto">
            <a:xfrm>
              <a:off x="111442447" y="108612265"/>
              <a:ext cx="1159079" cy="528506"/>
            </a:xfrm>
            <a:prstGeom prst="wedgeRectCallout">
              <a:avLst>
                <a:gd name="adj1" fmla="val -58315"/>
                <a:gd name="adj2" fmla="val 76037"/>
              </a:avLst>
            </a:prstGeom>
            <a:noFill/>
            <a:ln w="254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900" b="0" i="0" u="none" strike="noStrike" cap="none" normalizeH="0" baseline="0">
                  <a:ln>
                    <a:noFill/>
                  </a:ln>
                  <a:solidFill>
                    <a:srgbClr val="000000"/>
                  </a:solidFill>
                  <a:effectLst/>
                  <a:latin typeface="Comic Sans MS" panose="030F0702030302020204" pitchFamily="66" charset="0"/>
                </a:rPr>
                <a:t>Name the steps:</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900" b="0" i="0" u="none" strike="noStrike" cap="none" normalizeH="0" baseline="0">
                  <a:ln>
                    <a:noFill/>
                  </a:ln>
                  <a:solidFill>
                    <a:srgbClr val="000000"/>
                  </a:solidFill>
                  <a:effectLst/>
                  <a:latin typeface="Comic Sans MS" panose="030F0702030302020204" pitchFamily="66" charset="0"/>
                </a:rPr>
                <a:t>I do; we do; you do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AutoShape 10">
              <a:extLst>
                <a:ext uri="{FF2B5EF4-FFF2-40B4-BE49-F238E27FC236}">
                  <a16:creationId xmlns:a16="http://schemas.microsoft.com/office/drawing/2014/main" id="{898886FF-2F7D-4791-9686-4269FA4E8586}"/>
                </a:ext>
              </a:extLst>
            </p:cNvPr>
            <p:cNvSpPr>
              <a:spLocks noChangeArrowheads="1"/>
            </p:cNvSpPr>
            <p:nvPr/>
          </p:nvSpPr>
          <p:spPr bwMode="auto">
            <a:xfrm>
              <a:off x="111442447" y="109375662"/>
              <a:ext cx="1159079" cy="604006"/>
            </a:xfrm>
            <a:prstGeom prst="wedgeRectCallout">
              <a:avLst>
                <a:gd name="adj1" fmla="val -61208"/>
                <a:gd name="adj2" fmla="val 13056"/>
              </a:avLst>
            </a:prstGeom>
            <a:noFill/>
            <a:ln w="254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I do; we do; you do</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Examples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AutoShape 11">
              <a:extLst>
                <a:ext uri="{FF2B5EF4-FFF2-40B4-BE49-F238E27FC236}">
                  <a16:creationId xmlns:a16="http://schemas.microsoft.com/office/drawing/2014/main" id="{F9D84C7A-1956-4B26-8F9A-4D20B8FDF8FB}"/>
                </a:ext>
              </a:extLst>
            </p:cNvPr>
            <p:cNvSpPr>
              <a:spLocks noChangeArrowheads="1"/>
            </p:cNvSpPr>
            <p:nvPr/>
          </p:nvSpPr>
          <p:spPr bwMode="auto">
            <a:xfrm>
              <a:off x="111458521" y="110057529"/>
              <a:ext cx="1159079" cy="844931"/>
            </a:xfrm>
            <a:prstGeom prst="wedgeRectCallout">
              <a:avLst>
                <a:gd name="adj1" fmla="val -65551"/>
                <a:gd name="adj2" fmla="val 7000"/>
              </a:avLst>
            </a:prstGeom>
            <a:noFill/>
            <a:ln w="254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Circulate, Check, Respond (CCR)</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Self report</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Exit tickets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AutoShape 12">
              <a:extLst>
                <a:ext uri="{FF2B5EF4-FFF2-40B4-BE49-F238E27FC236}">
                  <a16:creationId xmlns:a16="http://schemas.microsoft.com/office/drawing/2014/main" id="{D950AA25-544D-43F0-AC1B-3FD12F91F5B9}"/>
                </a:ext>
              </a:extLst>
            </p:cNvPr>
            <p:cNvSpPr>
              <a:spLocks noChangeArrowheads="1"/>
            </p:cNvSpPr>
            <p:nvPr/>
          </p:nvSpPr>
          <p:spPr bwMode="auto">
            <a:xfrm>
              <a:off x="111458521" y="110965537"/>
              <a:ext cx="1159079" cy="713064"/>
            </a:xfrm>
            <a:prstGeom prst="wedgeRectCallout">
              <a:avLst>
                <a:gd name="adj1" fmla="val -67000"/>
                <a:gd name="adj2" fmla="val -18935"/>
              </a:avLst>
            </a:prstGeom>
            <a:noFill/>
            <a:ln w="254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Break it down</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Name the steps</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900" b="0" i="0" u="none" strike="noStrike" cap="none" normalizeH="0" baseline="0">
                  <a:ln>
                    <a:noFill/>
                  </a:ln>
                  <a:solidFill>
                    <a:srgbClr val="000000"/>
                  </a:solidFill>
                  <a:effectLst/>
                  <a:latin typeface="Comic Sans MS" panose="030F0702030302020204" pitchFamily="66" charset="0"/>
                </a:rPr>
                <a:t>Completion problems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 name="AutoShape 13">
              <a:extLst>
                <a:ext uri="{FF2B5EF4-FFF2-40B4-BE49-F238E27FC236}">
                  <a16:creationId xmlns:a16="http://schemas.microsoft.com/office/drawing/2014/main" id="{8B1C7650-E7F6-4386-BAFC-97CF54E028D9}"/>
                </a:ext>
              </a:extLst>
            </p:cNvPr>
            <p:cNvSpPr>
              <a:spLocks noChangeArrowheads="1"/>
            </p:cNvSpPr>
            <p:nvPr/>
          </p:nvSpPr>
          <p:spPr bwMode="auto">
            <a:xfrm>
              <a:off x="111458521" y="111744458"/>
              <a:ext cx="1159079" cy="528506"/>
            </a:xfrm>
            <a:prstGeom prst="wedgeRectCallout">
              <a:avLst>
                <a:gd name="adj1" fmla="val -64829"/>
                <a:gd name="adj2" fmla="val -65231"/>
              </a:avLst>
            </a:prstGeom>
            <a:noFill/>
            <a:ln w="254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900" b="0" i="0" u="none" strike="noStrike" cap="none" normalizeH="0" baseline="0">
                  <a:ln>
                    <a:noFill/>
                  </a:ln>
                  <a:solidFill>
                    <a:srgbClr val="000000"/>
                  </a:solidFill>
                  <a:effectLst/>
                  <a:latin typeface="Comic Sans MS" panose="030F0702030302020204" pitchFamily="66" charset="0"/>
                </a:rPr>
                <a:t>Retrieval Practice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30585456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b40714df-6528-404d-bb00-d892715bc44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E50811FD154BF44AE5EA6D1EA37EBA0" ma:contentTypeVersion="16" ma:contentTypeDescription="Create a new document." ma:contentTypeScope="" ma:versionID="7a7a45d55ab37a0cd1e976c288d17a85">
  <xsd:schema xmlns:xsd="http://www.w3.org/2001/XMLSchema" xmlns:xs="http://www.w3.org/2001/XMLSchema" xmlns:p="http://schemas.microsoft.com/office/2006/metadata/properties" xmlns:ns3="b40714df-6528-404d-bb00-d892715bc447" xmlns:ns4="3978543b-090a-47f7-bcc0-1fa5e7a574f2" targetNamespace="http://schemas.microsoft.com/office/2006/metadata/properties" ma:root="true" ma:fieldsID="4b7531bd9355380bbeb64a7fa70c755f" ns3:_="" ns4:_="">
    <xsd:import namespace="b40714df-6528-404d-bb00-d892715bc447"/>
    <xsd:import namespace="3978543b-090a-47f7-bcc0-1fa5e7a574f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0714df-6528-404d-bb00-d892715bc4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978543b-090a-47f7-bcc0-1fa5e7a574f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38E3B6-F9FB-4739-9359-AC4E8444F2FD}">
  <ds:schemaRefs>
    <ds:schemaRef ds:uri="http://schemas.microsoft.com/sharepoint/v3/contenttype/forms"/>
  </ds:schemaRefs>
</ds:datastoreItem>
</file>

<file path=customXml/itemProps2.xml><?xml version="1.0" encoding="utf-8"?>
<ds:datastoreItem xmlns:ds="http://schemas.openxmlformats.org/officeDocument/2006/customXml" ds:itemID="{6805CD4F-CA05-4633-98C1-FBC364AECD70}">
  <ds:schemaRefs>
    <ds:schemaRef ds:uri="http://schemas.microsoft.com/office/2006/metadata/properties"/>
    <ds:schemaRef ds:uri="http://purl.org/dc/elements/1.1/"/>
    <ds:schemaRef ds:uri="http://schemas.openxmlformats.org/package/2006/metadata/core-properties"/>
    <ds:schemaRef ds:uri="http://purl.org/dc/dcmitype/"/>
    <ds:schemaRef ds:uri="http://purl.org/dc/terms/"/>
    <ds:schemaRef ds:uri="http://schemas.microsoft.com/office/2006/documentManagement/types"/>
    <ds:schemaRef ds:uri="http://www.w3.org/XML/1998/namespace"/>
    <ds:schemaRef ds:uri="http://schemas.microsoft.com/office/infopath/2007/PartnerControls"/>
    <ds:schemaRef ds:uri="3978543b-090a-47f7-bcc0-1fa5e7a574f2"/>
    <ds:schemaRef ds:uri="b40714df-6528-404d-bb00-d892715bc447"/>
  </ds:schemaRefs>
</ds:datastoreItem>
</file>

<file path=customXml/itemProps3.xml><?xml version="1.0" encoding="utf-8"?>
<ds:datastoreItem xmlns:ds="http://schemas.openxmlformats.org/officeDocument/2006/customXml" ds:itemID="{EEF3B182-5593-42AB-9CF5-EE1026758127}">
  <ds:schemaRefs>
    <ds:schemaRef ds:uri="3978543b-090a-47f7-bcc0-1fa5e7a574f2"/>
    <ds:schemaRef ds:uri="b40714df-6528-404d-bb00-d892715bc44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33616</TotalTime>
  <Words>6360</Words>
  <Application>Microsoft Office PowerPoint</Application>
  <PresentationFormat>Widescreen</PresentationFormat>
  <Paragraphs>319</Paragraphs>
  <Slides>40</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40</vt:i4>
      </vt:variant>
    </vt:vector>
  </HeadingPairs>
  <TitlesOfParts>
    <vt:vector size="50" baseType="lpstr">
      <vt:lpstr>Arial</vt:lpstr>
      <vt:lpstr>Calibri</vt:lpstr>
      <vt:lpstr>Calibri Light</vt:lpstr>
      <vt:lpstr>Comic Sans MS</vt:lpstr>
      <vt:lpstr>Segoe UI</vt:lpstr>
      <vt:lpstr>Symbol</vt:lpstr>
      <vt:lpstr>Times New Roman</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L.O. To estimate area (counting squares)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Pupil voice and examples of work.</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Galvin</dc:creator>
  <cp:lastModifiedBy>Head</cp:lastModifiedBy>
  <cp:revision>7</cp:revision>
  <dcterms:created xsi:type="dcterms:W3CDTF">2023-06-28T08:40:04Z</dcterms:created>
  <dcterms:modified xsi:type="dcterms:W3CDTF">2026-06-11T10:16:23Z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0x010100AE50811FD154BF44AE5EA6D1EA37EBA0</vt:lpwstr>
  </property>
</Properties>
</file>