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7" r:id="rId5"/>
    <p:sldId id="258" r:id="rId6"/>
    <p:sldId id="259" r:id="rId7"/>
    <p:sldId id="260" r:id="rId8"/>
    <p:sldId id="261" r:id="rId9"/>
    <p:sldId id="268" r:id="rId10"/>
    <p:sldId id="269" r:id="rId11"/>
    <p:sldId id="262" r:id="rId12"/>
    <p:sldId id="270" r:id="rId13"/>
    <p:sldId id="263" r:id="rId14"/>
    <p:sldId id="264" r:id="rId15"/>
    <p:sldId id="265"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B0D7E7-2D49-491C-AE89-E23C1701B03B}" v="4" dt="2023-09-30T12:27:17.1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jane Merrett" userId="96270733-aeba-4ae9-a8f4-f7a94cf8784a" providerId="ADAL" clId="{F1B0D7E7-2D49-491C-AE89-E23C1701B03B}"/>
    <pc:docChg chg="addSld delSld modSld">
      <pc:chgData name="Emmajane Merrett" userId="96270733-aeba-4ae9-a8f4-f7a94cf8784a" providerId="ADAL" clId="{F1B0D7E7-2D49-491C-AE89-E23C1701B03B}" dt="2023-09-30T12:27:22.627" v="1" actId="47"/>
      <pc:docMkLst>
        <pc:docMk/>
      </pc:docMkLst>
      <pc:sldChg chg="del">
        <pc:chgData name="Emmajane Merrett" userId="96270733-aeba-4ae9-a8f4-f7a94cf8784a" providerId="ADAL" clId="{F1B0D7E7-2D49-491C-AE89-E23C1701B03B}" dt="2023-09-30T12:27:22.627" v="1" actId="47"/>
        <pc:sldMkLst>
          <pc:docMk/>
          <pc:sldMk cId="747229367" sldId="256"/>
        </pc:sldMkLst>
      </pc:sldChg>
      <pc:sldChg chg="add">
        <pc:chgData name="Emmajane Merrett" userId="96270733-aeba-4ae9-a8f4-f7a94cf8784a" providerId="ADAL" clId="{F1B0D7E7-2D49-491C-AE89-E23C1701B03B}" dt="2023-09-30T12:25:30.669" v="0"/>
        <pc:sldMkLst>
          <pc:docMk/>
          <pc:sldMk cId="3286185356" sldId="257"/>
        </pc:sldMkLst>
      </pc:sldChg>
      <pc:sldChg chg="add">
        <pc:chgData name="Emmajane Merrett" userId="96270733-aeba-4ae9-a8f4-f7a94cf8784a" providerId="ADAL" clId="{F1B0D7E7-2D49-491C-AE89-E23C1701B03B}" dt="2023-09-30T12:25:30.669" v="0"/>
        <pc:sldMkLst>
          <pc:docMk/>
          <pc:sldMk cId="3793943773" sldId="258"/>
        </pc:sldMkLst>
      </pc:sldChg>
      <pc:sldChg chg="add">
        <pc:chgData name="Emmajane Merrett" userId="96270733-aeba-4ae9-a8f4-f7a94cf8784a" providerId="ADAL" clId="{F1B0D7E7-2D49-491C-AE89-E23C1701B03B}" dt="2023-09-30T12:25:30.669" v="0"/>
        <pc:sldMkLst>
          <pc:docMk/>
          <pc:sldMk cId="2952778837" sldId="259"/>
        </pc:sldMkLst>
      </pc:sldChg>
      <pc:sldChg chg="add">
        <pc:chgData name="Emmajane Merrett" userId="96270733-aeba-4ae9-a8f4-f7a94cf8784a" providerId="ADAL" clId="{F1B0D7E7-2D49-491C-AE89-E23C1701B03B}" dt="2023-09-30T12:25:30.669" v="0"/>
        <pc:sldMkLst>
          <pc:docMk/>
          <pc:sldMk cId="447986735" sldId="260"/>
        </pc:sldMkLst>
      </pc:sldChg>
      <pc:sldChg chg="add">
        <pc:chgData name="Emmajane Merrett" userId="96270733-aeba-4ae9-a8f4-f7a94cf8784a" providerId="ADAL" clId="{F1B0D7E7-2D49-491C-AE89-E23C1701B03B}" dt="2023-09-30T12:25:30.669" v="0"/>
        <pc:sldMkLst>
          <pc:docMk/>
          <pc:sldMk cId="4193036855" sldId="261"/>
        </pc:sldMkLst>
      </pc:sldChg>
      <pc:sldChg chg="add">
        <pc:chgData name="Emmajane Merrett" userId="96270733-aeba-4ae9-a8f4-f7a94cf8784a" providerId="ADAL" clId="{F1B0D7E7-2D49-491C-AE89-E23C1701B03B}" dt="2023-09-30T12:25:30.669" v="0"/>
        <pc:sldMkLst>
          <pc:docMk/>
          <pc:sldMk cId="4137687644" sldId="262"/>
        </pc:sldMkLst>
      </pc:sldChg>
      <pc:sldChg chg="add">
        <pc:chgData name="Emmajane Merrett" userId="96270733-aeba-4ae9-a8f4-f7a94cf8784a" providerId="ADAL" clId="{F1B0D7E7-2D49-491C-AE89-E23C1701B03B}" dt="2023-09-30T12:25:30.669" v="0"/>
        <pc:sldMkLst>
          <pc:docMk/>
          <pc:sldMk cId="3500215024" sldId="263"/>
        </pc:sldMkLst>
      </pc:sldChg>
      <pc:sldChg chg="add">
        <pc:chgData name="Emmajane Merrett" userId="96270733-aeba-4ae9-a8f4-f7a94cf8784a" providerId="ADAL" clId="{F1B0D7E7-2D49-491C-AE89-E23C1701B03B}" dt="2023-09-30T12:25:30.669" v="0"/>
        <pc:sldMkLst>
          <pc:docMk/>
          <pc:sldMk cId="2315999893" sldId="264"/>
        </pc:sldMkLst>
      </pc:sldChg>
      <pc:sldChg chg="add">
        <pc:chgData name="Emmajane Merrett" userId="96270733-aeba-4ae9-a8f4-f7a94cf8784a" providerId="ADAL" clId="{F1B0D7E7-2D49-491C-AE89-E23C1701B03B}" dt="2023-09-30T12:25:30.669" v="0"/>
        <pc:sldMkLst>
          <pc:docMk/>
          <pc:sldMk cId="1583067573" sldId="265"/>
        </pc:sldMkLst>
      </pc:sldChg>
      <pc:sldChg chg="add setBg">
        <pc:chgData name="Emmajane Merrett" userId="96270733-aeba-4ae9-a8f4-f7a94cf8784a" providerId="ADAL" clId="{F1B0D7E7-2D49-491C-AE89-E23C1701B03B}" dt="2023-09-30T12:25:30.669" v="0"/>
        <pc:sldMkLst>
          <pc:docMk/>
          <pc:sldMk cId="1979124110" sldId="267"/>
        </pc:sldMkLst>
      </pc:sldChg>
      <pc:sldChg chg="add">
        <pc:chgData name="Emmajane Merrett" userId="96270733-aeba-4ae9-a8f4-f7a94cf8784a" providerId="ADAL" clId="{F1B0D7E7-2D49-491C-AE89-E23C1701B03B}" dt="2023-09-30T12:25:30.669" v="0"/>
        <pc:sldMkLst>
          <pc:docMk/>
          <pc:sldMk cId="1440818941" sldId="268"/>
        </pc:sldMkLst>
      </pc:sldChg>
      <pc:sldChg chg="add">
        <pc:chgData name="Emmajane Merrett" userId="96270733-aeba-4ae9-a8f4-f7a94cf8784a" providerId="ADAL" clId="{F1B0D7E7-2D49-491C-AE89-E23C1701B03B}" dt="2023-09-30T12:25:30.669" v="0"/>
        <pc:sldMkLst>
          <pc:docMk/>
          <pc:sldMk cId="540966190" sldId="269"/>
        </pc:sldMkLst>
      </pc:sldChg>
      <pc:sldChg chg="add">
        <pc:chgData name="Emmajane Merrett" userId="96270733-aeba-4ae9-a8f4-f7a94cf8784a" providerId="ADAL" clId="{F1B0D7E7-2D49-491C-AE89-E23C1701B03B}" dt="2023-09-30T12:25:30.669" v="0"/>
        <pc:sldMkLst>
          <pc:docMk/>
          <pc:sldMk cId="4269740980"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33E71-F45C-4322-BC7C-2DAD3B259D56}" type="datetimeFigureOut">
              <a:rPr lang="en-GB" smtClean="0"/>
              <a:t>30/09/2023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26B94F-E90B-4945-A042-6D0AC8AED084}" type="slidenum">
              <a:rPr lang="en-GB" smtClean="0"/>
              <a:t>‹#›</a:t>
            </a:fld>
            <a:endParaRPr lang="en-GB"/>
          </a:p>
        </p:txBody>
      </p:sp>
    </p:spTree>
    <p:extLst>
      <p:ext uri="{BB962C8B-B14F-4D97-AF65-F5344CB8AC3E}">
        <p14:creationId xmlns:p14="http://schemas.microsoft.com/office/powerpoint/2010/main" val="353996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EE44C5-FA99-4680-9B86-B28965A57CB9}" type="slidenum">
              <a:rPr lang="en-GB" smtClean="0"/>
              <a:t>2</a:t>
            </a:fld>
            <a:endParaRPr lang="en-GB"/>
          </a:p>
        </p:txBody>
      </p:sp>
    </p:spTree>
    <p:extLst>
      <p:ext uri="{BB962C8B-B14F-4D97-AF65-F5344CB8AC3E}">
        <p14:creationId xmlns:p14="http://schemas.microsoft.com/office/powerpoint/2010/main" val="315916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EE44C5-FA99-4680-9B86-B28965A57CB9}" type="slidenum">
              <a:rPr lang="en-GB" smtClean="0"/>
              <a:t>5</a:t>
            </a:fld>
            <a:endParaRPr lang="en-GB"/>
          </a:p>
        </p:txBody>
      </p:sp>
    </p:spTree>
    <p:extLst>
      <p:ext uri="{BB962C8B-B14F-4D97-AF65-F5344CB8AC3E}">
        <p14:creationId xmlns:p14="http://schemas.microsoft.com/office/powerpoint/2010/main" val="2290762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EE44C5-FA99-4680-9B86-B28965A57CB9}" type="slidenum">
              <a:rPr lang="en-GB" smtClean="0"/>
              <a:t>6</a:t>
            </a:fld>
            <a:endParaRPr lang="en-GB"/>
          </a:p>
        </p:txBody>
      </p:sp>
    </p:spTree>
    <p:extLst>
      <p:ext uri="{BB962C8B-B14F-4D97-AF65-F5344CB8AC3E}">
        <p14:creationId xmlns:p14="http://schemas.microsoft.com/office/powerpoint/2010/main" val="178413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528C9-206E-E33F-58D4-96F3B23232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950DCEB-056C-6A6B-EFCC-235FAA7786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8FA7DEA-94D5-E65D-C3E5-16663D2C915B}"/>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C97144E3-1462-0EFF-EB77-4003C35CC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56549D-C764-01F0-94CF-92BB52BEF4E7}"/>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424356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8C02-DAB7-D9BE-25D4-081DC16C609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CC62FF-B113-5366-ACB7-1AAECDB122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95BB19-FD2B-9843-D0A2-96710DDDA9F0}"/>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52D0456C-19F2-43A7-1E61-E60012EAC5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139D37-8578-E029-8AC1-648F4A1915C2}"/>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25566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D4562F-DE68-DB9C-8DD0-DFCCB28F1B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1246C6-CF0D-A501-17F1-DA03DFB59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7C38E6-ADBE-E996-147D-57B3299BF972}"/>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20AC2159-8844-6640-1C87-EBEB6B45DD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6FC834-1ACB-BFF9-9557-76BBDECAE990}"/>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90140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A209-087E-8AD5-4798-FA826B069B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CEE169-1215-4B7E-C201-13A20DCF5D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2BB6C-915E-FBF8-00A8-F43EFC0C90B6}"/>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F5325F90-5E3B-CE1A-5D10-B44BF05661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C04BDC-248F-3A0C-20ED-924A25C1F73A}"/>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423503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9F10-63C4-1DA8-BA06-F07E9AF1C3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2769A12-896D-184A-3AF4-1F6C24D203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553079-65C4-1130-F702-C688FA57D999}"/>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4577B831-06B3-E4B7-220C-12265B38AB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35661A-C97D-F71C-0663-AF782F9A1C24}"/>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3365640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9E2CF-D167-BA07-1D3F-9B7D9C9143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EE6C6F-9D57-C793-7752-262CA34030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951320-D0AC-D32D-1FCD-CDF15622E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5AE792-D501-07DE-D8D0-B6343E03986B}"/>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6" name="Footer Placeholder 5">
            <a:extLst>
              <a:ext uri="{FF2B5EF4-FFF2-40B4-BE49-F238E27FC236}">
                <a16:creationId xmlns:a16="http://schemas.microsoft.com/office/drawing/2014/main" id="{E54EE34F-04EA-49A2-EC34-DAA2BB26C4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34A958-C131-7B25-7277-2F7F9D0E97D4}"/>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272645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A53E6-AA74-0DE1-BD04-C42BC272CE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18A6A1-2F47-A15A-C546-F54E0161AF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EC167E-8255-ECFA-26A0-C40BDF0B9D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158B707-90E6-254C-B76E-49AABB15E7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CD312A-5DAA-CF7D-5331-5AC0ABE9A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580CB9-3D16-D3FF-59B5-63B37C8C43B5}"/>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8" name="Footer Placeholder 7">
            <a:extLst>
              <a:ext uri="{FF2B5EF4-FFF2-40B4-BE49-F238E27FC236}">
                <a16:creationId xmlns:a16="http://schemas.microsoft.com/office/drawing/2014/main" id="{1181C41E-7745-B9FE-A469-B3930E4354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CA6DDF-0923-BEB1-C1FE-E81418C0D79B}"/>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221694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EB2D-97ED-E92C-C540-9DDB6D5E2D6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F7A5AB-577D-8D49-774E-6CD36F700406}"/>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4" name="Footer Placeholder 3">
            <a:extLst>
              <a:ext uri="{FF2B5EF4-FFF2-40B4-BE49-F238E27FC236}">
                <a16:creationId xmlns:a16="http://schemas.microsoft.com/office/drawing/2014/main" id="{7616A856-1CBF-84F9-09CB-CBC8E79B25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E713E9C-3374-BB01-21E8-A4EE8BE0B5DD}"/>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197446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13C824-C782-88F4-246A-408755971377}"/>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3" name="Footer Placeholder 2">
            <a:extLst>
              <a:ext uri="{FF2B5EF4-FFF2-40B4-BE49-F238E27FC236}">
                <a16:creationId xmlns:a16="http://schemas.microsoft.com/office/drawing/2014/main" id="{77D09077-7E63-C8B6-A091-BC6012B2CD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1699A46-BEC1-917D-5736-9A3D35F1564B}"/>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221136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DFEFB-9B41-3D8F-B1E0-65620AF86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5A5DCE-134C-BDC0-C4AE-724C69ACFA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4DC986-8464-2142-6FA2-1BD56748EA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E80AFC-661C-4D2B-B741-4E28AA0DA815}"/>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6" name="Footer Placeholder 5">
            <a:extLst>
              <a:ext uri="{FF2B5EF4-FFF2-40B4-BE49-F238E27FC236}">
                <a16:creationId xmlns:a16="http://schemas.microsoft.com/office/drawing/2014/main" id="{E86AD4C1-20AE-5C37-17DD-912FC8E4B5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FA4C49-6804-5CD1-29F1-BA4F26BC28A5}"/>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3553296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8BE8B-1703-44F5-7528-80D720679E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E8E79F1-74E1-5691-4D6A-3B5118E2C0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40DA9F-3FBF-2CEE-492A-9D3321161C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1C28DC-FFF7-5E78-5F7D-DD611861679E}"/>
              </a:ext>
            </a:extLst>
          </p:cNvPr>
          <p:cNvSpPr>
            <a:spLocks noGrp="1"/>
          </p:cNvSpPr>
          <p:nvPr>
            <p:ph type="dt" sz="half" idx="10"/>
          </p:nvPr>
        </p:nvSpPr>
        <p:spPr/>
        <p:txBody>
          <a:bodyPr/>
          <a:lstStyle/>
          <a:p>
            <a:fld id="{82CDC2DA-621F-4B00-8948-5085D3E35F1C}" type="datetimeFigureOut">
              <a:rPr lang="en-GB" smtClean="0"/>
              <a:t>30/09/2023</a:t>
            </a:fld>
            <a:endParaRPr lang="en-GB"/>
          </a:p>
        </p:txBody>
      </p:sp>
      <p:sp>
        <p:nvSpPr>
          <p:cNvPr id="6" name="Footer Placeholder 5">
            <a:extLst>
              <a:ext uri="{FF2B5EF4-FFF2-40B4-BE49-F238E27FC236}">
                <a16:creationId xmlns:a16="http://schemas.microsoft.com/office/drawing/2014/main" id="{6B289D9F-F6F1-D338-ED65-CEEA39EB2E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76533D-B971-9819-4F90-363C09725A99}"/>
              </a:ext>
            </a:extLst>
          </p:cNvPr>
          <p:cNvSpPr>
            <a:spLocks noGrp="1"/>
          </p:cNvSpPr>
          <p:nvPr>
            <p:ph type="sldNum" sz="quarter" idx="12"/>
          </p:nvPr>
        </p:nvSpPr>
        <p:spPr/>
        <p:txBody>
          <a:bodyPr/>
          <a:lstStyle/>
          <a:p>
            <a:fld id="{E9995029-ECFB-42BF-BD7C-2C6B40197DF1}" type="slidenum">
              <a:rPr lang="en-GB" smtClean="0"/>
              <a:t>‹#›</a:t>
            </a:fld>
            <a:endParaRPr lang="en-GB"/>
          </a:p>
        </p:txBody>
      </p:sp>
    </p:spTree>
    <p:extLst>
      <p:ext uri="{BB962C8B-B14F-4D97-AF65-F5344CB8AC3E}">
        <p14:creationId xmlns:p14="http://schemas.microsoft.com/office/powerpoint/2010/main" val="138598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49545F-7FA8-21BF-386B-47131D9211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3EA967-E1E0-EF30-F3AC-6194E4246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178966-153C-A08E-2892-4910E604E7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DC2DA-621F-4B00-8948-5085D3E35F1C}" type="datetimeFigureOut">
              <a:rPr lang="en-GB" smtClean="0"/>
              <a:t>30/09/2023</a:t>
            </a:fld>
            <a:endParaRPr lang="en-GB"/>
          </a:p>
        </p:txBody>
      </p:sp>
      <p:sp>
        <p:nvSpPr>
          <p:cNvPr id="5" name="Footer Placeholder 4">
            <a:extLst>
              <a:ext uri="{FF2B5EF4-FFF2-40B4-BE49-F238E27FC236}">
                <a16:creationId xmlns:a16="http://schemas.microsoft.com/office/drawing/2014/main" id="{702EDAFC-EDDC-6B10-C358-B7098571C5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CFCEE3C-60F8-A9D8-9045-413335E23F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95029-ECFB-42BF-BD7C-2C6B40197DF1}" type="slidenum">
              <a:rPr lang="en-GB" smtClean="0"/>
              <a:t>‹#›</a:t>
            </a:fld>
            <a:endParaRPr lang="en-GB"/>
          </a:p>
        </p:txBody>
      </p:sp>
    </p:spTree>
    <p:extLst>
      <p:ext uri="{BB962C8B-B14F-4D97-AF65-F5344CB8AC3E}">
        <p14:creationId xmlns:p14="http://schemas.microsoft.com/office/powerpoint/2010/main" val="2010152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269717" y="1543665"/>
            <a:ext cx="11536001" cy="3637935"/>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200" dirty="0">
                <a:latin typeface="Arial" panose="020B0604020202020204" pitchFamily="34" charset="0"/>
                <a:cs typeface="Arial" panose="020B0604020202020204" pitchFamily="34" charset="0"/>
              </a:rPr>
              <a:t>Early Years Foundation Stage </a:t>
            </a:r>
            <a:endParaRPr lang="en-US" sz="7200" dirty="0">
              <a:latin typeface="Amatic SC" panose="00000500000000000000" pitchFamily="2" charset="-79"/>
              <a:cs typeface="Amatic SC" panose="00000500000000000000" pitchFamily="2" charset="-79"/>
            </a:endParaRPr>
          </a:p>
          <a:p>
            <a:endParaRPr lang="en-US" sz="7200" dirty="0">
              <a:latin typeface="Arial" panose="020B0604020202020204" pitchFamily="34" charset="0"/>
              <a:cs typeface="Arial" panose="020B0604020202020204" pitchFamily="34" charset="0"/>
            </a:endParaRPr>
          </a:p>
          <a:p>
            <a:r>
              <a:rPr lang="en-US" sz="7200" dirty="0">
                <a:latin typeface="Arial" panose="020B0604020202020204" pitchFamily="34" charset="0"/>
                <a:cs typeface="Arial" panose="020B0604020202020204" pitchFamily="34" charset="0"/>
              </a:rPr>
              <a:t>Planning Overview </a:t>
            </a:r>
          </a:p>
          <a:p>
            <a:endParaRPr lang="en-US" sz="7200" dirty="0">
              <a:latin typeface="Arial" panose="020B0604020202020204" pitchFamily="34" charset="0"/>
              <a:cs typeface="Arial" panose="020B0604020202020204" pitchFamily="34" charset="0"/>
            </a:endParaRPr>
          </a:p>
          <a:p>
            <a:r>
              <a:rPr lang="en-US" sz="7200" dirty="0">
                <a:latin typeface="Arial" panose="020B0604020202020204" pitchFamily="34" charset="0"/>
                <a:cs typeface="Arial" panose="020B0604020202020204" pitchFamily="34" charset="0"/>
              </a:rPr>
              <a:t>2023-2024</a:t>
            </a:r>
            <a:endParaRPr lang="en-GB" sz="7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10492740" y="132639"/>
            <a:ext cx="1429543" cy="1537660"/>
          </a:xfrm>
          <a:prstGeom prst="rect">
            <a:avLst/>
          </a:prstGeom>
        </p:spPr>
      </p:pic>
      <p:cxnSp>
        <p:nvCxnSpPr>
          <p:cNvPr id="5" name="Straight Connector 4">
            <a:extLst>
              <a:ext uri="{FF2B5EF4-FFF2-40B4-BE49-F238E27FC236}">
                <a16:creationId xmlns:a16="http://schemas.microsoft.com/office/drawing/2014/main" id="{E8EDB8E6-DB61-E3FE-F5CD-08658B9825A3}"/>
              </a:ext>
            </a:extLst>
          </p:cNvPr>
          <p:cNvCxnSpPr>
            <a:cxnSpLocks/>
          </p:cNvCxnSpPr>
          <p:nvPr/>
        </p:nvCxnSpPr>
        <p:spPr>
          <a:xfrm>
            <a:off x="1541152" y="3864077"/>
            <a:ext cx="9205506"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18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231033" y="1132103"/>
          <a:ext cx="11459364" cy="4606088"/>
        </p:xfrm>
        <a:graphic>
          <a:graphicData uri="http://schemas.openxmlformats.org/drawingml/2006/table">
            <a:tbl>
              <a:tblPr firstRow="1" bandRow="1">
                <a:tableStyleId>{5C22544A-7EE6-4342-B048-85BDC9FD1C3A}</a:tableStyleId>
              </a:tblPr>
              <a:tblGrid>
                <a:gridCol w="1637052">
                  <a:extLst>
                    <a:ext uri="{9D8B030D-6E8A-4147-A177-3AD203B41FA5}">
                      <a16:colId xmlns:a16="http://schemas.microsoft.com/office/drawing/2014/main" val="385991600"/>
                    </a:ext>
                  </a:extLst>
                </a:gridCol>
                <a:gridCol w="1637052">
                  <a:extLst>
                    <a:ext uri="{9D8B030D-6E8A-4147-A177-3AD203B41FA5}">
                      <a16:colId xmlns:a16="http://schemas.microsoft.com/office/drawing/2014/main" val="2865123548"/>
                    </a:ext>
                  </a:extLst>
                </a:gridCol>
                <a:gridCol w="1637052">
                  <a:extLst>
                    <a:ext uri="{9D8B030D-6E8A-4147-A177-3AD203B41FA5}">
                      <a16:colId xmlns:a16="http://schemas.microsoft.com/office/drawing/2014/main" val="872926247"/>
                    </a:ext>
                  </a:extLst>
                </a:gridCol>
                <a:gridCol w="1637052">
                  <a:extLst>
                    <a:ext uri="{9D8B030D-6E8A-4147-A177-3AD203B41FA5}">
                      <a16:colId xmlns:a16="http://schemas.microsoft.com/office/drawing/2014/main" val="1315738151"/>
                    </a:ext>
                  </a:extLst>
                </a:gridCol>
                <a:gridCol w="1637052">
                  <a:extLst>
                    <a:ext uri="{9D8B030D-6E8A-4147-A177-3AD203B41FA5}">
                      <a16:colId xmlns:a16="http://schemas.microsoft.com/office/drawing/2014/main" val="2709165749"/>
                    </a:ext>
                  </a:extLst>
                </a:gridCol>
                <a:gridCol w="1637052">
                  <a:extLst>
                    <a:ext uri="{9D8B030D-6E8A-4147-A177-3AD203B41FA5}">
                      <a16:colId xmlns:a16="http://schemas.microsoft.com/office/drawing/2014/main" val="2335150482"/>
                    </a:ext>
                  </a:extLst>
                </a:gridCol>
                <a:gridCol w="1637052">
                  <a:extLst>
                    <a:ext uri="{9D8B030D-6E8A-4147-A177-3AD203B41FA5}">
                      <a16:colId xmlns:a16="http://schemas.microsoft.com/office/drawing/2014/main" val="4046203905"/>
                    </a:ext>
                  </a:extLst>
                </a:gridCol>
              </a:tblGrid>
              <a:tr h="675566">
                <a:tc>
                  <a:txBody>
                    <a:bodyPr/>
                    <a:lstStyle/>
                    <a:p>
                      <a:pPr algn="ctr"/>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868585">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a:t>
                      </a:r>
                      <a:r>
                        <a:rPr lang="en-US" sz="1600" b="1" baseline="0" dirty="0">
                          <a:latin typeface="Arial" panose="020B0604020202020204" pitchFamily="34" charset="0"/>
                          <a:cs typeface="Arial" panose="020B0604020202020204" pitchFamily="34" charset="0"/>
                        </a:rPr>
                        <a:t> Tales</a:t>
                      </a:r>
                      <a:endParaRPr lang="en-US"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a:t>
                      </a:r>
                      <a:r>
                        <a:rPr lang="en-US" sz="1600" b="1" baseline="0" dirty="0">
                          <a:latin typeface="Arial" panose="020B0604020202020204" pitchFamily="34" charset="0"/>
                          <a:cs typeface="Arial" panose="020B0604020202020204" pitchFamily="34" charset="0"/>
                        </a:rPr>
                        <a:t> Outside</a:t>
                      </a:r>
                      <a:endParaRPr lang="en-US"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a:t>
                      </a:r>
                      <a:r>
                        <a:rPr lang="en-US" sz="1600" b="1" baseline="0" dirty="0">
                          <a:latin typeface="Arial" panose="020B0604020202020204" pitchFamily="34" charset="0"/>
                          <a:cs typeface="Arial" panose="020B0604020202020204" pitchFamily="34" charset="0"/>
                        </a:rPr>
                        <a:t> to Ride</a:t>
                      </a:r>
                      <a:r>
                        <a:rPr lang="en-US" sz="1600" b="1" dirty="0">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a:t>
                      </a:r>
                      <a:r>
                        <a:rPr lang="en-US" sz="1600" b="1" baseline="0" dirty="0">
                          <a:latin typeface="Arial" panose="020B0604020202020204" pitchFamily="34" charset="0"/>
                          <a:cs typeface="Arial" panose="020B0604020202020204" pitchFamily="34" charset="0"/>
                        </a:rPr>
                        <a:t> at the </a:t>
                      </a:r>
                      <a:r>
                        <a:rPr lang="en-US" sz="1600" b="1" dirty="0">
                          <a:latin typeface="Arial" panose="020B0604020202020204" pitchFamily="34" charset="0"/>
                          <a:cs typeface="Arial" panose="020B0604020202020204" pitchFamily="34" charset="0"/>
                        </a:rPr>
                        <a:t>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820330">
                <a:tc rowSpan="2">
                  <a:txBody>
                    <a:bodyPr/>
                    <a:lstStyle/>
                    <a:p>
                      <a:pPr algn="ctr"/>
                      <a:r>
                        <a:rPr lang="en-US" sz="1600" b="0" dirty="0" err="1">
                          <a:latin typeface="Arial" panose="020B0604020202020204" pitchFamily="34" charset="0"/>
                          <a:cs typeface="Arial" panose="020B0604020202020204" pitchFamily="34" charset="0"/>
                        </a:rPr>
                        <a:t>Maths</a:t>
                      </a:r>
                      <a:endParaRPr lang="en-US" sz="1600" b="0" dirty="0">
                        <a:latin typeface="Arial" panose="020B0604020202020204" pitchFamily="34" charset="0"/>
                        <a:cs typeface="Arial" panose="020B0604020202020204" pitchFamily="34" charset="0"/>
                      </a:endParaRPr>
                    </a:p>
                    <a:p>
                      <a:pPr algn="ctr"/>
                      <a:endParaRPr lang="en-US" sz="1600" b="1" i="1" kern="1200" dirty="0">
                        <a:solidFill>
                          <a:schemeClr val="bg1">
                            <a:lumMod val="50000"/>
                          </a:schemeClr>
                        </a:solidFill>
                        <a:effectLst/>
                        <a:latin typeface="Arial" panose="020B0604020202020204" pitchFamily="34" charset="0"/>
                        <a:ea typeface="+mn-ea"/>
                        <a:cs typeface="Arial" panose="020B0604020202020204" pitchFamily="34" charset="0"/>
                      </a:endParaRPr>
                    </a:p>
                    <a:p>
                      <a:pPr algn="ctr"/>
                      <a:r>
                        <a:rPr lang="en-US" sz="1600" b="1" i="1" kern="1200" dirty="0">
                          <a:solidFill>
                            <a:schemeClr val="bg1">
                              <a:lumMod val="50000"/>
                            </a:schemeClr>
                          </a:solidFill>
                          <a:effectLst/>
                          <a:latin typeface="Arial" panose="020B0604020202020204" pitchFamily="34" charset="0"/>
                          <a:ea typeface="+mn-ea"/>
                          <a:cs typeface="Arial" panose="020B0604020202020204" pitchFamily="34" charset="0"/>
                        </a:rPr>
                        <a:t>Programs of study:</a:t>
                      </a:r>
                    </a:p>
                    <a:p>
                      <a:pPr algn="ctr"/>
                      <a:endParaRPr lang="en-US" sz="1600" b="1" i="1" kern="1200" dirty="0">
                        <a:solidFill>
                          <a:schemeClr val="bg1">
                            <a:lumMod val="50000"/>
                          </a:schemeClr>
                        </a:solidFill>
                        <a:effectLst/>
                        <a:latin typeface="Arial" panose="020B0604020202020204" pitchFamily="34" charset="0"/>
                        <a:ea typeface="+mn-ea"/>
                        <a:cs typeface="Arial" panose="020B0604020202020204" pitchFamily="34" charset="0"/>
                      </a:endParaRPr>
                    </a:p>
                    <a:p>
                      <a:pPr algn="ctr"/>
                      <a:r>
                        <a:rPr lang="en-US" sz="1600" b="1" i="1" kern="1200" dirty="0">
                          <a:solidFill>
                            <a:srgbClr val="CC66FF"/>
                          </a:solidFill>
                          <a:effectLst/>
                          <a:latin typeface="Arial" panose="020B0604020202020204" pitchFamily="34" charset="0"/>
                          <a:ea typeface="+mn-ea"/>
                          <a:cs typeface="Arial" panose="020B0604020202020204" pitchFamily="34" charset="0"/>
                        </a:rPr>
                        <a:t>Mathematics Mastery</a:t>
                      </a:r>
                    </a:p>
                    <a:p>
                      <a:pPr algn="ctr"/>
                      <a:endParaRPr lang="en-US" sz="1600" b="1" i="1" kern="1200" dirty="0">
                        <a:solidFill>
                          <a:srgbClr val="CC66FF"/>
                        </a:solidFill>
                        <a:effectLst/>
                        <a:latin typeface="Arial" panose="020B0604020202020204" pitchFamily="34" charset="0"/>
                        <a:ea typeface="+mn-ea"/>
                        <a:cs typeface="Arial" panose="020B0604020202020204" pitchFamily="34" charset="0"/>
                      </a:endParaRPr>
                    </a:p>
                    <a:p>
                      <a:pPr algn="ctr"/>
                      <a:r>
                        <a:rPr lang="en-US" sz="1600" b="1" i="1" kern="1200" dirty="0">
                          <a:solidFill>
                            <a:srgbClr val="CC66FF"/>
                          </a:solidFill>
                          <a:effectLst/>
                          <a:latin typeface="Arial" panose="020B0604020202020204" pitchFamily="34" charset="0"/>
                          <a:ea typeface="+mn-ea"/>
                          <a:cs typeface="Arial" panose="020B0604020202020204" pitchFamily="34" charset="0"/>
                        </a:rPr>
                        <a:t>White Rose</a:t>
                      </a:r>
                      <a:endParaRPr lang="en-US" sz="1600" b="0" i="1" dirty="0">
                        <a:solidFill>
                          <a:srgbClr val="CC66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pPr algn="ctr"/>
                      <a:r>
                        <a:rPr lang="en-US" sz="900" dirty="0">
                          <a:latin typeface="Arial" panose="020B0604020202020204" pitchFamily="34" charset="0"/>
                          <a:cs typeface="Arial" panose="020B0604020202020204" pitchFamily="34" charset="0"/>
                        </a:rPr>
                        <a:t>Developing a </a:t>
                      </a:r>
                      <a:r>
                        <a:rPr lang="en-US" sz="900" b="1" dirty="0">
                          <a:latin typeface="Arial" panose="020B0604020202020204" pitchFamily="34" charset="0"/>
                          <a:cs typeface="Arial" panose="020B0604020202020204" pitchFamily="34" charset="0"/>
                        </a:rPr>
                        <a:t>strong grounding in number </a:t>
                      </a:r>
                      <a:r>
                        <a:rPr lang="en-US" sz="900" dirty="0">
                          <a:latin typeface="Arial" panose="020B0604020202020204" pitchFamily="34" charset="0"/>
                          <a:cs typeface="Arial" panose="020B0604020202020204" pitchFamily="34" charset="0"/>
                        </a:rPr>
                        <a:t>is essential so that all children develop the necessary </a:t>
                      </a:r>
                      <a:r>
                        <a:rPr lang="en-US" sz="900" b="1" dirty="0">
                          <a:latin typeface="Arial" panose="020B0604020202020204" pitchFamily="34" charset="0"/>
                          <a:cs typeface="Arial" panose="020B0604020202020204" pitchFamily="34" charset="0"/>
                        </a:rPr>
                        <a:t>building blocks </a:t>
                      </a:r>
                      <a:r>
                        <a:rPr lang="en-US" sz="900" dirty="0">
                          <a:latin typeface="Arial" panose="020B0604020202020204" pitchFamily="34" charset="0"/>
                          <a:cs typeface="Arial" panose="020B0604020202020204" pitchFamily="34" charset="0"/>
                        </a:rPr>
                        <a:t>to excel mathematically. Children should be able to </a:t>
                      </a:r>
                      <a:r>
                        <a:rPr lang="en-US" sz="900" b="1" dirty="0">
                          <a:latin typeface="Arial" panose="020B0604020202020204" pitchFamily="34" charset="0"/>
                          <a:cs typeface="Arial" panose="020B0604020202020204" pitchFamily="34" charset="0"/>
                        </a:rPr>
                        <a:t>count confidently</a:t>
                      </a:r>
                      <a:r>
                        <a:rPr lang="en-US" sz="900" dirty="0">
                          <a:latin typeface="Arial" panose="020B0604020202020204" pitchFamily="34" charset="0"/>
                          <a:cs typeface="Arial" panose="020B0604020202020204" pitchFamily="34" charset="0"/>
                        </a:rPr>
                        <a:t>, develop a deep understanding of the </a:t>
                      </a:r>
                      <a:r>
                        <a:rPr lang="en-US" sz="900" b="1" dirty="0">
                          <a:latin typeface="Arial" panose="020B0604020202020204" pitchFamily="34" charset="0"/>
                          <a:cs typeface="Arial" panose="020B0604020202020204" pitchFamily="34" charset="0"/>
                        </a:rPr>
                        <a:t>numbers to 10</a:t>
                      </a:r>
                      <a:r>
                        <a:rPr lang="en-US" sz="900" dirty="0">
                          <a:latin typeface="Arial" panose="020B0604020202020204" pitchFamily="34" charset="0"/>
                          <a:cs typeface="Arial" panose="020B0604020202020204" pitchFamily="34" charset="0"/>
                        </a:rPr>
                        <a:t>, the </a:t>
                      </a:r>
                      <a:r>
                        <a:rPr lang="en-US" sz="900" b="1" dirty="0">
                          <a:latin typeface="Arial" panose="020B0604020202020204" pitchFamily="34" charset="0"/>
                          <a:cs typeface="Arial" panose="020B0604020202020204" pitchFamily="34" charset="0"/>
                        </a:rPr>
                        <a:t>relationships between </a:t>
                      </a:r>
                      <a:r>
                        <a:rPr lang="en-US" sz="900" dirty="0">
                          <a:latin typeface="Arial" panose="020B0604020202020204" pitchFamily="34" charset="0"/>
                          <a:cs typeface="Arial" panose="020B0604020202020204" pitchFamily="34" charset="0"/>
                        </a:rPr>
                        <a:t>them and the patterns within those numbers. By providing frequent and varied opportunities to build and apply this understanding - such as using </a:t>
                      </a:r>
                      <a:r>
                        <a:rPr lang="en-US" sz="900" b="1" dirty="0">
                          <a:latin typeface="Arial" panose="020B0604020202020204" pitchFamily="34" charset="0"/>
                          <a:cs typeface="Arial" panose="020B0604020202020204" pitchFamily="34" charset="0"/>
                        </a:rPr>
                        <a:t>manipulatives,</a:t>
                      </a:r>
                      <a:r>
                        <a:rPr lang="en-US" sz="900" dirty="0">
                          <a:latin typeface="Arial" panose="020B0604020202020204" pitchFamily="34" charset="0"/>
                          <a:cs typeface="Arial" panose="020B0604020202020204" pitchFamily="34" charset="0"/>
                        </a:rPr>
                        <a:t> including small pebbles and tens frames for organising counting - children will develop a secure base of knowledge and vocabulary from which </a:t>
                      </a:r>
                      <a:r>
                        <a:rPr lang="en-US" sz="900" b="1" dirty="0">
                          <a:latin typeface="Arial" panose="020B0604020202020204" pitchFamily="34" charset="0"/>
                          <a:cs typeface="Arial" panose="020B0604020202020204" pitchFamily="34" charset="0"/>
                        </a:rPr>
                        <a:t>mastery of mathematics </a:t>
                      </a:r>
                      <a:r>
                        <a:rPr lang="en-US" sz="900" dirty="0">
                          <a:latin typeface="Arial" panose="020B0604020202020204" pitchFamily="34" charset="0"/>
                          <a:cs typeface="Arial" panose="020B0604020202020204" pitchFamily="34" charset="0"/>
                        </a:rPr>
                        <a:t>is built. In addition, it is important that the curriculum includes </a:t>
                      </a:r>
                      <a:r>
                        <a:rPr lang="en-US" sz="900" b="1" dirty="0">
                          <a:latin typeface="Arial" panose="020B0604020202020204" pitchFamily="34" charset="0"/>
                          <a:cs typeface="Arial" panose="020B0604020202020204" pitchFamily="34" charset="0"/>
                        </a:rPr>
                        <a:t>rich opportunities for children to develop their spatial reasoning </a:t>
                      </a:r>
                      <a:r>
                        <a:rPr lang="en-US" sz="900" dirty="0">
                          <a:latin typeface="Arial" panose="020B0604020202020204" pitchFamily="34" charset="0"/>
                          <a:cs typeface="Arial" panose="020B0604020202020204" pitchFamily="34" charset="0"/>
                        </a:rPr>
                        <a:t>skills across all areas of mathematics including shape, space and measures. It is important that children </a:t>
                      </a:r>
                      <a:r>
                        <a:rPr lang="en-US" sz="900" b="1" dirty="0">
                          <a:latin typeface="Arial" panose="020B0604020202020204" pitchFamily="34" charset="0"/>
                          <a:cs typeface="Arial" panose="020B0604020202020204" pitchFamily="34" charset="0"/>
                        </a:rPr>
                        <a:t>develop positive attitudes and interests in mathematics</a:t>
                      </a:r>
                      <a:r>
                        <a:rPr lang="en-US" sz="900" dirty="0">
                          <a:latin typeface="Arial" panose="020B0604020202020204" pitchFamily="34" charset="0"/>
                          <a:cs typeface="Arial" panose="020B0604020202020204" pitchFamily="34" charset="0"/>
                        </a:rPr>
                        <a:t>, look for </a:t>
                      </a:r>
                      <a:r>
                        <a:rPr lang="en-US" sz="900" b="1" dirty="0">
                          <a:latin typeface="Arial" panose="020B0604020202020204" pitchFamily="34" charset="0"/>
                          <a:cs typeface="Arial" panose="020B0604020202020204" pitchFamily="34" charset="0"/>
                        </a:rPr>
                        <a:t>patterns and relationships</a:t>
                      </a:r>
                      <a:r>
                        <a:rPr lang="en-US" sz="900" dirty="0">
                          <a:latin typeface="Arial" panose="020B0604020202020204" pitchFamily="34" charset="0"/>
                          <a:cs typeface="Arial" panose="020B0604020202020204" pitchFamily="34" charset="0"/>
                        </a:rPr>
                        <a:t>, spot </a:t>
                      </a:r>
                      <a:r>
                        <a:rPr lang="en-US" sz="900" b="1" dirty="0">
                          <a:latin typeface="Arial" panose="020B0604020202020204" pitchFamily="34" charset="0"/>
                          <a:cs typeface="Arial" panose="020B0604020202020204" pitchFamily="34" charset="0"/>
                        </a:rPr>
                        <a:t>connections, ‘have a go’</a:t>
                      </a:r>
                      <a:r>
                        <a:rPr lang="en-US" sz="900" dirty="0">
                          <a:latin typeface="Arial" panose="020B0604020202020204" pitchFamily="34" charset="0"/>
                          <a:cs typeface="Arial" panose="020B0604020202020204" pitchFamily="34" charset="0"/>
                        </a:rPr>
                        <a:t>, </a:t>
                      </a:r>
                      <a:r>
                        <a:rPr lang="en-US" sz="900" b="1" dirty="0">
                          <a:latin typeface="Arial" panose="020B0604020202020204" pitchFamily="34" charset="0"/>
                          <a:cs typeface="Arial" panose="020B0604020202020204" pitchFamily="34" charset="0"/>
                        </a:rPr>
                        <a:t>talk to adults </a:t>
                      </a:r>
                      <a:r>
                        <a:rPr lang="en-US" sz="900" dirty="0">
                          <a:latin typeface="Arial" panose="020B0604020202020204" pitchFamily="34" charset="0"/>
                          <a:cs typeface="Arial" panose="020B0604020202020204" pitchFamily="34" charset="0"/>
                        </a:rPr>
                        <a:t>and peers about what they notice and not be afraid to make mistakes.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850951761"/>
                  </a:ext>
                </a:extLst>
              </a:tr>
              <a:tr h="2147537">
                <a:tc vMerge="1">
                  <a:txBody>
                    <a:bodyPr/>
                    <a:lstStyle/>
                    <a:p>
                      <a:pPr algn="ctr"/>
                      <a:r>
                        <a:rPr lang="en-US" sz="3600" b="0" dirty="0" err="1">
                          <a:latin typeface="Amatic SC" panose="00000500000000000000" pitchFamily="2" charset="-79"/>
                          <a:cs typeface="Amatic SC" panose="00000500000000000000" pitchFamily="2" charset="-79"/>
                        </a:rPr>
                        <a:t>Maths</a:t>
                      </a:r>
                      <a:r>
                        <a:rPr lang="en-US" sz="3600" b="0" dirty="0">
                          <a:latin typeface="Amatic SC" panose="00000500000000000000" pitchFamily="2" charset="-79"/>
                          <a:cs typeface="Amatic SC" panose="00000500000000000000" pitchFamily="2" charset="-79"/>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Match, sort and compare,</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Talk about measure and patterns,</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Its me 1, 2, 3.</a:t>
                      </a: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It’s me 1,2,3’</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Circles and triangles</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1,2,3,4,5</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Shapes with 4 sides</a:t>
                      </a: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Alive in 5</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Mass and Capacity</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Growing 6,7,8</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Length, height and time</a:t>
                      </a: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Length, height and time</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Building 9 and 10</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Exploring 3D shapes</a:t>
                      </a: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To 20 and beyond</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How many now?</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Manipulate, compose and decompose</a:t>
                      </a:r>
                    </a:p>
                    <a:p>
                      <a:pPr>
                        <a:spcAft>
                          <a:spcPts val="0"/>
                        </a:spcAft>
                      </a:pPr>
                      <a:r>
                        <a:rPr lang="en-GB" sz="1000">
                          <a:effectLst/>
                          <a:latin typeface="Arial" panose="020B0604020202020204" pitchFamily="34" charset="0"/>
                          <a:ea typeface="Times New Roman" panose="02020603050405020304" pitchFamily="18" charset="0"/>
                          <a:cs typeface="Arial" panose="020B0604020202020204" pitchFamily="34" charset="0"/>
                        </a:rPr>
                        <a:t>Sharing and grouping</a:t>
                      </a: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a:effectLst/>
                          <a:latin typeface="Arial" panose="020B0604020202020204" pitchFamily="34" charset="0"/>
                          <a:ea typeface="Times New Roman" panose="02020603050405020304" pitchFamily="18" charset="0"/>
                          <a:cs typeface="Arial" panose="020B0604020202020204" pitchFamily="34" charset="0"/>
                        </a:rPr>
                        <a:t> </a:t>
                      </a:r>
                      <a:endParaRPr lang="en-GB"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White Rose Maths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Sharing and grouping</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Visualise, build and map</a:t>
                      </a:r>
                    </a:p>
                    <a:p>
                      <a:pPr>
                        <a:spcAft>
                          <a:spcPts val="0"/>
                        </a:spcAft>
                      </a:pPr>
                      <a:r>
                        <a:rPr lang="en-GB" sz="1000" dirty="0">
                          <a:effectLst/>
                          <a:latin typeface="Arial" panose="020B0604020202020204" pitchFamily="34" charset="0"/>
                          <a:ea typeface="Times New Roman" panose="02020603050405020304" pitchFamily="18" charset="0"/>
                          <a:cs typeface="Arial" panose="020B0604020202020204" pitchFamily="34" charset="0"/>
                        </a:rPr>
                        <a:t>Make connections.</a:t>
                      </a: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Mastering Number Scheme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en-GB" sz="1000" b="1" dirty="0">
                          <a:effectLst/>
                          <a:latin typeface="Arial" panose="020B0604020202020204" pitchFamily="34" charset="0"/>
                          <a:ea typeface="Times New Roman" panose="02020603050405020304" pitchFamily="18" charset="0"/>
                          <a:cs typeface="Arial" panose="020B0604020202020204" pitchFamily="34" charset="0"/>
                        </a:rPr>
                        <a:t> </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bl>
          </a:graphicData>
        </a:graphic>
      </p:graphicFrame>
      <p:pic>
        <p:nvPicPr>
          <p:cNvPr id="2" name="Picture 1"/>
          <p:cNvPicPr>
            <a:picLocks noChangeAspect="1"/>
          </p:cNvPicPr>
          <p:nvPr/>
        </p:nvPicPr>
        <p:blipFill>
          <a:blip r:embed="rId2"/>
          <a:stretch>
            <a:fillRect/>
          </a:stretch>
        </p:blipFill>
        <p:spPr>
          <a:xfrm>
            <a:off x="231033" y="95162"/>
            <a:ext cx="725487" cy="780356"/>
          </a:xfrm>
          <a:prstGeom prst="rect">
            <a:avLst/>
          </a:prstGeom>
        </p:spPr>
      </p:pic>
    </p:spTree>
    <p:extLst>
      <p:ext uri="{BB962C8B-B14F-4D97-AF65-F5344CB8AC3E}">
        <p14:creationId xmlns:p14="http://schemas.microsoft.com/office/powerpoint/2010/main" val="3500215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Reception Long Term Plan 23-24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246984" y="500864"/>
          <a:ext cx="11785925" cy="6522720"/>
        </p:xfrm>
        <a:graphic>
          <a:graphicData uri="http://schemas.openxmlformats.org/drawingml/2006/table">
            <a:tbl>
              <a:tblPr firstRow="1" bandRow="1">
                <a:tableStyleId>{5C22544A-7EE6-4342-B048-85BDC9FD1C3A}</a:tableStyleId>
              </a:tblPr>
              <a:tblGrid>
                <a:gridCol w="1669773">
                  <a:extLst>
                    <a:ext uri="{9D8B030D-6E8A-4147-A177-3AD203B41FA5}">
                      <a16:colId xmlns:a16="http://schemas.microsoft.com/office/drawing/2014/main" val="385991600"/>
                    </a:ext>
                  </a:extLst>
                </a:gridCol>
                <a:gridCol w="1930892">
                  <a:extLst>
                    <a:ext uri="{9D8B030D-6E8A-4147-A177-3AD203B41FA5}">
                      <a16:colId xmlns:a16="http://schemas.microsoft.com/office/drawing/2014/main" val="2865123548"/>
                    </a:ext>
                  </a:extLst>
                </a:gridCol>
                <a:gridCol w="152906">
                  <a:extLst>
                    <a:ext uri="{9D8B030D-6E8A-4147-A177-3AD203B41FA5}">
                      <a16:colId xmlns:a16="http://schemas.microsoft.com/office/drawing/2014/main" val="872926247"/>
                    </a:ext>
                  </a:extLst>
                </a:gridCol>
                <a:gridCol w="1484146">
                  <a:extLst>
                    <a:ext uri="{9D8B030D-6E8A-4147-A177-3AD203B41FA5}">
                      <a16:colId xmlns:a16="http://schemas.microsoft.com/office/drawing/2014/main" val="4138297329"/>
                    </a:ext>
                  </a:extLst>
                </a:gridCol>
                <a:gridCol w="1450440">
                  <a:extLst>
                    <a:ext uri="{9D8B030D-6E8A-4147-A177-3AD203B41FA5}">
                      <a16:colId xmlns:a16="http://schemas.microsoft.com/office/drawing/2014/main" val="1315738151"/>
                    </a:ext>
                  </a:extLst>
                </a:gridCol>
                <a:gridCol w="1703170">
                  <a:extLst>
                    <a:ext uri="{9D8B030D-6E8A-4147-A177-3AD203B41FA5}">
                      <a16:colId xmlns:a16="http://schemas.microsoft.com/office/drawing/2014/main" val="2573491699"/>
                    </a:ext>
                  </a:extLst>
                </a:gridCol>
                <a:gridCol w="120494">
                  <a:extLst>
                    <a:ext uri="{9D8B030D-6E8A-4147-A177-3AD203B41FA5}">
                      <a16:colId xmlns:a16="http://schemas.microsoft.com/office/drawing/2014/main" val="345752596"/>
                    </a:ext>
                  </a:extLst>
                </a:gridCol>
                <a:gridCol w="1637052">
                  <a:extLst>
                    <a:ext uri="{9D8B030D-6E8A-4147-A177-3AD203B41FA5}">
                      <a16:colId xmlns:a16="http://schemas.microsoft.com/office/drawing/2014/main" val="2335150482"/>
                    </a:ext>
                  </a:extLst>
                </a:gridCol>
                <a:gridCol w="213297">
                  <a:extLst>
                    <a:ext uri="{9D8B030D-6E8A-4147-A177-3AD203B41FA5}">
                      <a16:colId xmlns:a16="http://schemas.microsoft.com/office/drawing/2014/main" val="4046203905"/>
                    </a:ext>
                  </a:extLst>
                </a:gridCol>
                <a:gridCol w="1423755">
                  <a:extLst>
                    <a:ext uri="{9D8B030D-6E8A-4147-A177-3AD203B41FA5}">
                      <a16:colId xmlns:a16="http://schemas.microsoft.com/office/drawing/2014/main" val="3958640114"/>
                    </a:ext>
                  </a:extLst>
                </a:gridCol>
              </a:tblGrid>
              <a:tr h="348465">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dirty="0">
                        <a:solidFill>
                          <a:schemeClr val="bg1">
                            <a:lumMod val="50000"/>
                          </a:schemeClr>
                        </a:solidFill>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gridSpan="2">
                  <a:txBody>
                    <a:bodyPr/>
                    <a:lstStyle/>
                    <a:p>
                      <a:pPr algn="ctr"/>
                      <a:r>
                        <a:rPr lang="en-US" sz="1600" b="1">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GB" sz="3600" dirty="0">
                        <a:solidFill>
                          <a:schemeClr val="bg1">
                            <a:lumMod val="50000"/>
                          </a:schemeClr>
                        </a:solidFill>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endParaRPr lang="en-GB" sz="3600" dirty="0">
                        <a:solidFill>
                          <a:schemeClr val="bg1">
                            <a:lumMod val="50000"/>
                          </a:schemeClr>
                        </a:solidFill>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551736">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gridSpan="2">
                  <a:txBody>
                    <a:bodyPr/>
                    <a:lstStyle/>
                    <a:p>
                      <a:pPr algn="ct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551736">
                <a:tc rowSpan="3">
                  <a:txBody>
                    <a:bodyPr/>
                    <a:lstStyle/>
                    <a:p>
                      <a:pPr algn="ctr"/>
                      <a:r>
                        <a:rPr lang="en-US" sz="1600" b="1" dirty="0">
                          <a:latin typeface="Arial" panose="020B0604020202020204" pitchFamily="34" charset="0"/>
                          <a:cs typeface="Arial" panose="020B0604020202020204" pitchFamily="34" charset="0"/>
                        </a:rPr>
                        <a:t>Understanding the world</a:t>
                      </a: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RE</a:t>
                      </a:r>
                      <a:r>
                        <a:rPr lang="en-US" sz="1600" b="1" baseline="0" dirty="0">
                          <a:latin typeface="Arial" panose="020B0604020202020204" pitchFamily="34" charset="0"/>
                          <a:cs typeface="Arial" panose="020B0604020202020204" pitchFamily="34" charset="0"/>
                        </a:rPr>
                        <a:t> Focus</a:t>
                      </a:r>
                    </a:p>
                    <a:p>
                      <a:pPr algn="ctr"/>
                      <a:r>
                        <a:rPr lang="en-US" sz="1200" b="1" baseline="0" dirty="0">
                          <a:solidFill>
                            <a:srgbClr val="00B0F0"/>
                          </a:solidFill>
                          <a:latin typeface="Arial" panose="020B0604020202020204" pitchFamily="34" charset="0"/>
                          <a:cs typeface="Arial" panose="020B0604020202020204" pitchFamily="34" charset="0"/>
                        </a:rPr>
                        <a:t>The Emmanuel Project</a:t>
                      </a:r>
                      <a:r>
                        <a:rPr lang="en-US" sz="1200" b="1" dirty="0">
                          <a:solidFill>
                            <a:srgbClr val="00B0F0"/>
                          </a:solidFill>
                          <a:latin typeface="Arial" panose="020B0604020202020204" pitchFamily="34" charset="0"/>
                          <a:cs typeface="Arial" panose="020B0604020202020204" pitchFamily="34" charset="0"/>
                        </a:rPr>
                        <a:t> </a:t>
                      </a:r>
                    </a:p>
                    <a:p>
                      <a:pPr algn="ctr"/>
                      <a:endParaRPr lang="en-US"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9">
                  <a:txBody>
                    <a:bodyPr/>
                    <a:lstStyle/>
                    <a:p>
                      <a:pPr algn="ctr"/>
                      <a:r>
                        <a:rPr lang="en-US" sz="800" dirty="0">
                          <a:latin typeface="Arial" panose="020B0604020202020204" pitchFamily="34" charset="0"/>
                          <a:cs typeface="Arial" panose="020B0604020202020204" pitchFamily="34" charset="0"/>
                        </a:rPr>
                        <a:t>Understanding the world involves guiding children to </a:t>
                      </a:r>
                      <a:r>
                        <a:rPr lang="en-US" sz="800" b="1" dirty="0">
                          <a:latin typeface="Arial" panose="020B0604020202020204" pitchFamily="34" charset="0"/>
                          <a:cs typeface="Arial" panose="020B0604020202020204" pitchFamily="34" charset="0"/>
                        </a:rPr>
                        <a:t>make sense of their physical world and their community</a:t>
                      </a:r>
                      <a:r>
                        <a:rPr lang="en-US" sz="800" dirty="0">
                          <a:latin typeface="Arial" panose="020B0604020202020204" pitchFamily="34" charset="0"/>
                          <a:cs typeface="Arial" panose="020B0604020202020204" pitchFamily="34" charset="0"/>
                        </a:rPr>
                        <a:t>.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hMerge="1">
                  <a:txBody>
                    <a:bodyPr/>
                    <a:lstStyle/>
                    <a:p>
                      <a:pPr algn="ct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endParaRPr lang="en-US" sz="8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extLst>
                  <a:ext uri="{0D108BD9-81ED-4DB2-BD59-A6C34878D82A}">
                    <a16:rowId xmlns:a16="http://schemas.microsoft.com/office/drawing/2014/main" val="879381019"/>
                  </a:ext>
                </a:extLst>
              </a:tr>
              <a:tr h="3767776">
                <a:tc vMerge="1">
                  <a:txBody>
                    <a:bodyPr/>
                    <a:lstStyle/>
                    <a:p>
                      <a:pPr algn="ctr"/>
                      <a:r>
                        <a:rPr lang="en-US" sz="2400" b="1" dirty="0">
                          <a:latin typeface="Amatic SC" panose="00000500000000000000" pitchFamily="2" charset="-79"/>
                          <a:cs typeface="Amatic SC" panose="00000500000000000000" pitchFamily="2" charset="-79"/>
                        </a:rPr>
                        <a:t>Understanding the world</a:t>
                      </a:r>
                    </a:p>
                    <a:p>
                      <a:pPr algn="ctr"/>
                      <a:r>
                        <a:rPr lang="en-US" sz="2400" b="1" dirty="0">
                          <a:latin typeface="Amatic SC" panose="00000500000000000000" pitchFamily="2" charset="-79"/>
                          <a:cs typeface="Amatic SC" panose="00000500000000000000" pitchFamily="2" charset="-79"/>
                        </a:rPr>
                        <a:t>RE / Festivals </a:t>
                      </a:r>
                    </a:p>
                    <a:p>
                      <a:pPr algn="ctr"/>
                      <a:endParaRPr lang="en-US" sz="2400" b="1" dirty="0">
                        <a:latin typeface="Amatic SC" panose="00000500000000000000" pitchFamily="2" charset="-79"/>
                        <a:cs typeface="Amatic SC" panose="00000500000000000000" pitchFamily="2" charset="-79"/>
                      </a:endParaRPr>
                    </a:p>
                    <a:p>
                      <a:pPr algn="ctr"/>
                      <a:r>
                        <a:rPr lang="en-US" sz="800" dirty="0"/>
                        <a:t>Our RE Curriculum enables children to develop a positive sense of themselves and others and learn how to form positive and respectful relationships. </a:t>
                      </a:r>
                    </a:p>
                    <a:p>
                      <a:pPr algn="ctr"/>
                      <a:endParaRPr lang="en-US" sz="800" dirty="0"/>
                    </a:p>
                    <a:p>
                      <a:pPr algn="ctr"/>
                      <a:r>
                        <a:rPr lang="en-US" sz="800" dirty="0"/>
                        <a:t> They will begin to understand and value the differences of individuals and groups within their own community. </a:t>
                      </a:r>
                    </a:p>
                    <a:p>
                      <a:pPr algn="ctr"/>
                      <a:endParaRPr lang="en-US" sz="800" dirty="0"/>
                    </a:p>
                    <a:p>
                      <a:pPr algn="ctr"/>
                      <a:r>
                        <a:rPr lang="en-US" sz="800" dirty="0"/>
                        <a:t>Children will have opportunity to develop their emerging moral and cultural awareness.</a:t>
                      </a:r>
                      <a:endParaRPr lang="en-US" sz="800" b="1"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Identifying their family. Commenting on photos of their family; naming who they can see and of what relation they are to them. </a:t>
                      </a: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talk about what they do with their family and places they have been with their family. Can draw similarities and make comparisons between other families. </a:t>
                      </a:r>
                      <a:r>
                        <a:rPr lang="en-US" sz="700" dirty="0">
                          <a:latin typeface="Arial" panose="020B0604020202020204" pitchFamily="34" charset="0"/>
                          <a:cs typeface="Arial" panose="020B0604020202020204" pitchFamily="34" charset="0"/>
                        </a:rPr>
                        <a:t>Name and describe people who are familiar to them. </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Read fictional stories about families and start to tell the difference between real and fiction. </a:t>
                      </a:r>
                      <a:r>
                        <a:rPr lang="en-US" sz="700" dirty="0">
                          <a:latin typeface="Arial" panose="020B0604020202020204" pitchFamily="34" charset="0"/>
                          <a:cs typeface="Arial" panose="020B0604020202020204" pitchFamily="34" charset="0"/>
                        </a:rPr>
                        <a:t>Talk about members of their immediate family and community.</a:t>
                      </a:r>
                      <a:endParaRPr lang="en-GB" sz="700" b="0" dirty="0">
                        <a:solidFill>
                          <a:schemeClr val="tx1"/>
                        </a:solidFill>
                        <a:effectLst/>
                        <a:latin typeface="Arial" panose="020B0604020202020204" pitchFamily="34" charset="0"/>
                        <a:cs typeface="Arial" panose="020B0604020202020204" pitchFamily="34" charset="0"/>
                      </a:endParaRP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Navigating around our classroom and outdoor areas. Create treasure hunts to find places/ objects within our learning environment.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Introduce children to different occupations and how they use transport to help them in their jobs.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Listen out for and make note of children’s discussion between themselves regarding their experience of past birthday celebrations.</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solidFill>
                            <a:schemeClr val="tx1"/>
                          </a:solidFill>
                          <a:latin typeface="Arial" panose="020B0604020202020204" pitchFamily="34" charset="0"/>
                          <a:cs typeface="Arial" panose="020B0604020202020204" pitchFamily="34" charset="0"/>
                        </a:rPr>
                        <a:t>Long ago – How time has changed. Using cameras. </a:t>
                      </a:r>
                      <a:endParaRPr lang="en-GB" sz="700" dirty="0">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mn-lt"/>
                          <a:ea typeface="Calibri" panose="020F0502020204030204" pitchFamily="34" charset="0"/>
                          <a:cs typeface="Amatic SC" panose="00000500000000000000" pitchFamily="2" charset="-79"/>
                        </a:rPr>
                        <a:t>Can talk about what they have done with their families during Christmas’ in the past.  </a:t>
                      </a: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mn-lt"/>
                          <a:ea typeface="Calibri" panose="020F0502020204030204" pitchFamily="34" charset="0"/>
                          <a:cs typeface="Amatic SC" panose="00000500000000000000" pitchFamily="2" charset="-79"/>
                        </a:rPr>
                        <a:t>Show photos of how Christmas used to be celebrated in the past.  Use world maps to show children where some stories are based. Use the Jolly Postman to draw information from a map and begin to understand why maps are so important to postmen.</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mn-lt"/>
                          <a:ea typeface="Calibri" panose="020F0502020204030204" pitchFamily="34" charset="0"/>
                          <a:cs typeface="Amatic SC" panose="00000500000000000000" pitchFamily="2" charset="-79"/>
                        </a:rPr>
                        <a:t>Share different cultures versions of famous fairy tales.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mn-lt"/>
                          <a:ea typeface="Calibri" panose="020F0502020204030204" pitchFamily="34" charset="0"/>
                          <a:cs typeface="Amatic SC" panose="00000500000000000000" pitchFamily="2" charset="-79"/>
                        </a:rPr>
                        <a:t>To introduce children to a range of fictional characters and creatures from stories and to begin to differentiate these characters from real people in their lives.</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mn-lt"/>
                          <a:ea typeface="Calibri" panose="020F0502020204030204" pitchFamily="34" charset="0"/>
                          <a:cs typeface="Amatic SC" panose="00000500000000000000" pitchFamily="2" charset="-79"/>
                        </a:rPr>
                        <a:t>Stranger danger (based on Jack and the beanstalk). Talking about occupations and how to identify strangers that can help them when they are in need.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endParaRPr lang="en-GB" sz="700" b="0" dirty="0">
                        <a:solidFill>
                          <a:schemeClr val="tx1"/>
                        </a:solidFill>
                        <a:effectLst/>
                        <a:latin typeface="+mn-lt"/>
                        <a:ea typeface="Calibri" panose="020F0502020204030204" pitchFamily="34" charset="0"/>
                        <a:cs typeface="Amatic SC" panose="00000500000000000000" pitchFamily="2" charset="-79"/>
                      </a:endParaRP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endParaRPr lang="en-GB" sz="700" b="0" dirty="0">
                        <a:solidFill>
                          <a:schemeClr val="tx1"/>
                        </a:solidFill>
                        <a:effectLst/>
                        <a:latin typeface="+mn-lt"/>
                        <a:ea typeface="Calibri" panose="020F0502020204030204" pitchFamily="34" charset="0"/>
                        <a:cs typeface="Amatic SC" panose="00000500000000000000"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talk about what they have done with their families during Christmas’ in the past.  </a:t>
                      </a: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Show photos of how Christmas used to be celebrated in the past.  Use world maps to show children where some stories are based. Use the Jolly Postman to draw information from a map and begin to understand why maps are so important to postmen.</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Share different cultures versions of famous fairy tales.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To introduce children to a range of fictional characters and creatures from stories and to begin to differentiate these characters from real people in their lives.</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Stranger danger (based on Jack and the beanstalk). Talking about occupations and how to identify strangers that can help them when they are in need.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Listening to stories and placing events in chronological order.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What can we do here to take care of animals in the jungle?</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Compare animals from a jungle to those on a farm. </a:t>
                      </a: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Explore a range of jungle animals. Learn their names and label their body parts. Could include a trip to the zoo.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Nocturnal Animals Making sense of different environments and habitats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Use images, video clips, shared texts and other resources to bring the wider world into the classroom. Listen to what children say about what they see</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Listen to children describing and commenting on things they have seen whilst outside, including plants and animals.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After close observation, draw pictures of the natural world, including animals and plants</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lvl="0" indent="-171450" algn="l" defTabSz="914400" rtl="0" eaLnBrk="1" fontAlgn="auto" latinLnBrk="0" hangingPunct="1">
                        <a:lnSpc>
                          <a:spcPct val="100000"/>
                        </a:lnSpc>
                        <a:spcBef>
                          <a:spcPts val="100"/>
                        </a:spcBef>
                        <a:spcAft>
                          <a:spcPts val="800"/>
                        </a:spcAft>
                        <a:buClrTx/>
                        <a:buSzTx/>
                        <a:buFont typeface="Courier New" panose="02070309020205020404" pitchFamily="49" charset="0"/>
                        <a:buChar char="o"/>
                        <a:tabLst/>
                        <a:defRPr/>
                      </a:pP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Trip to our local park (to link with seasons); discuss what we will see on our journey to the park and how we will get there.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Introduce the children to recycling and how it can take care of our world. Look at what rubbish can do to our environment and animals. </a:t>
                      </a:r>
                      <a:r>
                        <a:rPr lang="en-US" sz="700" dirty="0">
                          <a:latin typeface="Arial" panose="020B0604020202020204" pitchFamily="34" charset="0"/>
                          <a:cs typeface="Arial" panose="020B0604020202020204" pitchFamily="34" charset="0"/>
                        </a:rPr>
                        <a:t>Create opportunities to discuss how we care for the natural world around us.</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children make comments on the weather, culture, clothing, housing.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Change in living things – Changes in the leaves, weather, seasons,</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Explore the world around us and see how it changes as we enter Summer. </a:t>
                      </a:r>
                      <a:r>
                        <a:rPr lang="en-US" sz="700" dirty="0">
                          <a:latin typeface="Arial" panose="020B0604020202020204" pitchFamily="34" charset="0"/>
                          <a:cs typeface="Arial" panose="020B0604020202020204" pitchFamily="34" charset="0"/>
                        </a:rPr>
                        <a:t>Provide opportunities for children to note and record the weather.</a:t>
                      </a: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dirty="0">
                          <a:latin typeface="Arial" panose="020B0604020202020204" pitchFamily="34" charset="0"/>
                          <a:cs typeface="Arial" panose="020B0604020202020204" pitchFamily="34" charset="0"/>
                        </a:rPr>
                        <a:t>Building a ‘Bug Hotel’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Draw children’s attention to the immediate environment, introducing and modelling new vocabulary where appropriate.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Encourage interactions with the outdoors to foster curiosity and give children freedom to touch, smell and hear the natural world around them during hands-on experiences.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Look for children incorporating their understanding of the seasons and weather in their play.</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Use the </a:t>
                      </a:r>
                      <a:r>
                        <a:rPr lang="en-US" sz="7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BeeBots</a:t>
                      </a:r>
                      <a:endParaRPr lang="en-US"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Use </a:t>
                      </a:r>
                      <a:r>
                        <a:rPr lang="en-GB" sz="700" b="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Handa’s</a:t>
                      </a: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Surprise to explore a different country.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Discuss how they got to school and what mode of transport they used. Introduce the children to a range of transport and where they can be found.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Look at the difference between transport in this country and one other country. Encourage the children to make simple comparisons.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Use bee-bots on simple maps. Encourage the children to use navigational language.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children talk about their homes and what there is to do near their homes?</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Look out for children drawing/painting or constructing their homes.</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Encourage them to comment on what their home is like. Show photos of the children’s homes and encourage them to draw comparisons.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Environments – Features of local environment Maps of local area Comparing places on Google Earth – how are they similar/different?</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Introduce the children to NASA and America.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Introduce children to significant figures who have been to space and begin to understand that these events happened before they were born.</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Can children differentiate between land and water. </a:t>
                      </a:r>
                    </a:p>
                    <a:p>
                      <a:pPr marL="171450" marR="0" lvl="0" indent="-171450" algn="l" defTabSz="914400" rtl="0" eaLnBrk="1" fontAlgn="auto" latinLnBrk="0" hangingPunct="1">
                        <a:lnSpc>
                          <a:spcPct val="100000"/>
                        </a:lnSpc>
                        <a:spcBef>
                          <a:spcPts val="100"/>
                        </a:spcBef>
                        <a:spcAft>
                          <a:spcPts val="0"/>
                        </a:spcAft>
                        <a:buClrTx/>
                        <a:buSzTx/>
                        <a:buFont typeface="Courier New" panose="02070309020205020404" pitchFamily="49" charset="0"/>
                        <a:buChar char="o"/>
                        <a:tabLst/>
                        <a:defRPr/>
                      </a:pPr>
                      <a:r>
                        <a:rPr lang="en-US" sz="700" dirty="0">
                          <a:latin typeface="Arial" panose="020B0604020202020204" pitchFamily="34" charset="0"/>
                          <a:cs typeface="Arial" panose="020B0604020202020204" pitchFamily="34" charset="0"/>
                        </a:rPr>
                        <a:t>Take children to places of worship and places of local importance to the community. </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Use </a:t>
                      </a:r>
                      <a:r>
                        <a:rPr lang="en-GB" sz="700" b="0" dirty="0" err="1">
                          <a:solidFill>
                            <a:schemeClr val="tx1"/>
                          </a:solidFill>
                          <a:effectLst/>
                          <a:latin typeface="+mn-lt"/>
                          <a:ea typeface="Calibri" panose="020F0502020204030204" pitchFamily="34" charset="0"/>
                          <a:cs typeface="Amatic SC" panose="00000500000000000000" pitchFamily="2" charset="-79"/>
                        </a:rPr>
                        <a:t>Handa’s</a:t>
                      </a:r>
                      <a:r>
                        <a:rPr lang="en-GB" sz="700" b="0" dirty="0">
                          <a:solidFill>
                            <a:schemeClr val="tx1"/>
                          </a:solidFill>
                          <a:effectLst/>
                          <a:latin typeface="+mn-lt"/>
                          <a:ea typeface="Calibri" panose="020F0502020204030204" pitchFamily="34" charset="0"/>
                          <a:cs typeface="Amatic SC" panose="00000500000000000000" pitchFamily="2" charset="-79"/>
                        </a:rPr>
                        <a:t> Surprise to explore a different country.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Discuss how they got to school and what mode of transport they used. Introduce the children to a range of transport and where they can be found.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Look at the difference between transport in this country and one other country. Encourage the children to make simple comparisons.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Use bee-bots on simple maps. Encourage the children to use navigational language.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Can children talk about their homes and what there is to do near their homes?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Look out for children drawing/painting or constructing their homes.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Encourage them to comment on what their home is like. Show photos of the children’s homes and encourage them to draw comparisons.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00" dirty="0">
                          <a:latin typeface="+mn-lt"/>
                        </a:rPr>
                        <a:t>Environments – Features of local environment Maps of local area Comparing places on Google Earth – how are they similar/different?</a:t>
                      </a:r>
                      <a:endParaRPr lang="en-GB" sz="700" b="0" dirty="0">
                        <a:solidFill>
                          <a:schemeClr val="tx1"/>
                        </a:solidFill>
                        <a:effectLst/>
                        <a:latin typeface="+mn-lt"/>
                        <a:ea typeface="Calibri" panose="020F0502020204030204" pitchFamily="34" charset="0"/>
                        <a:cs typeface="Amatic SC" panose="00000500000000000000" pitchFamily="2" charset="-79"/>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Introduce the children to NASA and America.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Introduce children to significant figures who have been to space and begin to understand that these events happened before they were born.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dirty="0">
                          <a:solidFill>
                            <a:schemeClr val="tx1"/>
                          </a:solidFill>
                          <a:effectLst/>
                          <a:latin typeface="+mn-lt"/>
                          <a:ea typeface="Calibri" panose="020F0502020204030204" pitchFamily="34" charset="0"/>
                          <a:cs typeface="Amatic SC" panose="00000500000000000000" pitchFamily="2" charset="-79"/>
                        </a:rPr>
                        <a:t>Can children differentiate between land and water.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nSpc>
                          <a:spcPct val="107000"/>
                        </a:lnSpc>
                        <a:spcAft>
                          <a:spcPts val="800"/>
                        </a:spcAft>
                      </a:pPr>
                      <a:r>
                        <a:rPr lang="en-GB" sz="700" b="0" dirty="0">
                          <a:solidFill>
                            <a:schemeClr val="tx1"/>
                          </a:solidFill>
                          <a:effectLst/>
                          <a:latin typeface="+mn-lt"/>
                          <a:ea typeface="Calibri" panose="020F0502020204030204" pitchFamily="34" charset="0"/>
                          <a:cs typeface="Amatic SC" panose="00000500000000000000" pitchFamily="2" charset="-79"/>
                        </a:rPr>
                        <a:t>To understand where dinosaurs are now and begin to understand that they were alive a very long time ago. </a:t>
                      </a:r>
                    </a:p>
                    <a:p>
                      <a:pPr>
                        <a:lnSpc>
                          <a:spcPct val="107000"/>
                        </a:lnSpc>
                        <a:spcAft>
                          <a:spcPts val="800"/>
                        </a:spcAft>
                      </a:pPr>
                      <a:r>
                        <a:rPr lang="en-GB" sz="700" b="0" dirty="0">
                          <a:solidFill>
                            <a:schemeClr val="tx1"/>
                          </a:solidFill>
                          <a:effectLst/>
                          <a:latin typeface="+mn-lt"/>
                          <a:ea typeface="Calibri" panose="020F0502020204030204" pitchFamily="34" charset="0"/>
                          <a:cs typeface="Amatic SC" panose="00000500000000000000" pitchFamily="2" charset="-79"/>
                        </a:rPr>
                        <a:t>Learn about what a palaeontologist is and how they explore really old artefacts. Introduce Mary Anning as the first female to find a fossil.</a:t>
                      </a:r>
                    </a:p>
                    <a:p>
                      <a:pPr>
                        <a:lnSpc>
                          <a:spcPct val="107000"/>
                        </a:lnSpc>
                        <a:spcAft>
                          <a:spcPts val="800"/>
                        </a:spcAft>
                      </a:pPr>
                      <a:endParaRPr lang="en-GB" sz="700" b="0" dirty="0">
                        <a:solidFill>
                          <a:schemeClr val="tx1"/>
                        </a:solidFill>
                        <a:effectLst/>
                        <a:latin typeface="+mn-lt"/>
                        <a:ea typeface="Calibri" panose="020F0502020204030204" pitchFamily="34" charset="0"/>
                        <a:cs typeface="Amatic SC" panose="00000500000000000000" pitchFamily="2" charset="-79"/>
                      </a:endParaRPr>
                    </a:p>
                    <a:p>
                      <a:pPr>
                        <a:lnSpc>
                          <a:spcPct val="107000"/>
                        </a:lnSpc>
                        <a:spcAft>
                          <a:spcPts val="800"/>
                        </a:spcAft>
                      </a:pPr>
                      <a:r>
                        <a:rPr lang="en-US" sz="700" dirty="0">
                          <a:latin typeface="+mn-lt"/>
                        </a:rPr>
                        <a:t>Materials: Floating / Sinking – boat building Metallic / non-metallic objects</a:t>
                      </a:r>
                    </a:p>
                    <a:p>
                      <a:pPr>
                        <a:lnSpc>
                          <a:spcPct val="107000"/>
                        </a:lnSpc>
                        <a:spcAft>
                          <a:spcPts val="800"/>
                        </a:spcAft>
                      </a:pPr>
                      <a:endParaRPr lang="en-US" sz="700" b="0" dirty="0">
                        <a:solidFill>
                          <a:schemeClr val="tx1"/>
                        </a:solidFill>
                        <a:effectLst/>
                        <a:latin typeface="+mn-lt"/>
                        <a:ea typeface="Calibri" panose="020F0502020204030204" pitchFamily="34" charset="0"/>
                        <a:cs typeface="Amatic SC" panose="00000500000000000000" pitchFamily="2" charset="-79"/>
                      </a:endParaRPr>
                    </a:p>
                    <a:p>
                      <a:pPr>
                        <a:lnSpc>
                          <a:spcPct val="107000"/>
                        </a:lnSpc>
                        <a:spcAft>
                          <a:spcPts val="800"/>
                        </a:spcAft>
                      </a:pPr>
                      <a:r>
                        <a:rPr lang="en-US" sz="700" b="0" dirty="0">
                          <a:solidFill>
                            <a:schemeClr val="tx1"/>
                          </a:solidFill>
                          <a:effectLst/>
                          <a:latin typeface="+mn-lt"/>
                          <a:ea typeface="Calibri" panose="020F0502020204030204" pitchFamily="34" charset="0"/>
                          <a:cs typeface="Amatic SC" panose="00000500000000000000" pitchFamily="2" charset="-79"/>
                        </a:rPr>
                        <a:t>Seasides long ago – Magic Grandad </a:t>
                      </a:r>
                      <a:endParaRPr lang="en-GB" sz="700" b="0" dirty="0">
                        <a:solidFill>
                          <a:schemeClr val="tx1"/>
                        </a:solidFill>
                        <a:effectLst/>
                        <a:latin typeface="+mn-lt"/>
                        <a:ea typeface="Calibri" panose="020F0502020204030204" pitchFamily="34" charset="0"/>
                        <a:cs typeface="Amatic SC" panose="00000500000000000000" pitchFamily="2" charset="-79"/>
                      </a:endParaRPr>
                    </a:p>
                    <a:p>
                      <a:pPr>
                        <a:lnSpc>
                          <a:spcPct val="107000"/>
                        </a:lnSpc>
                        <a:spcAft>
                          <a:spcPts val="800"/>
                        </a:spcAft>
                      </a:pPr>
                      <a:r>
                        <a:rPr lang="en-GB" sz="700" b="0" dirty="0">
                          <a:solidFill>
                            <a:schemeClr val="tx1"/>
                          </a:solidFill>
                          <a:effectLst/>
                          <a:latin typeface="+mn-lt"/>
                          <a:ea typeface="Calibri" panose="020F0502020204030204" pitchFamily="34" charset="0"/>
                          <a:cs typeface="Amatic SC" panose="00000500000000000000" pitchFamily="2" charset="-79"/>
                        </a:rPr>
                        <a:t> </a:t>
                      </a:r>
                    </a:p>
                    <a:p>
                      <a:r>
                        <a:rPr lang="en-GB" sz="700" b="0" dirty="0">
                          <a:solidFill>
                            <a:schemeClr val="tx1"/>
                          </a:solidFill>
                          <a:effectLst/>
                          <a:latin typeface="+mn-lt"/>
                          <a:ea typeface="Calibri" panose="020F0502020204030204" pitchFamily="34" charset="0"/>
                          <a:cs typeface="Amatic SC" panose="00000500000000000000" pitchFamily="2" charset="-79"/>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To understand where dinosaurs are now and begin to understand that they were alive a very long time ago. </a:t>
                      </a:r>
                    </a:p>
                    <a:p>
                      <a:pPr marL="171450" indent="-171450">
                        <a:lnSpc>
                          <a:spcPct val="100000"/>
                        </a:lnSpc>
                        <a:spcBef>
                          <a:spcPts val="100"/>
                        </a:spcBef>
                        <a:spcAft>
                          <a:spcPts val="800"/>
                        </a:spcAft>
                        <a:buFont typeface="Courier New" panose="02070309020205020404" pitchFamily="49" charset="0"/>
                        <a:buChar char="o"/>
                      </a:pPr>
                      <a:r>
                        <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Learn about what a palaeontologist is and how they explore really old artefacts. Introduce Mary Anning as the first female to find a fossil.</a:t>
                      </a:r>
                    </a:p>
                    <a:p>
                      <a:pPr marL="171450" indent="-171450">
                        <a:lnSpc>
                          <a:spcPct val="100000"/>
                        </a:lnSpc>
                        <a:spcBef>
                          <a:spcPts val="100"/>
                        </a:spcBef>
                        <a:spcAft>
                          <a:spcPts val="800"/>
                        </a:spcAft>
                        <a:buFont typeface="Courier New" panose="02070309020205020404" pitchFamily="49" charset="0"/>
                        <a:buChar char="o"/>
                      </a:pPr>
                      <a:r>
                        <a:rPr lang="en-US" sz="700" dirty="0">
                          <a:latin typeface="Arial" panose="020B0604020202020204" pitchFamily="34" charset="0"/>
                          <a:cs typeface="Arial" panose="020B0604020202020204" pitchFamily="34" charset="0"/>
                        </a:rPr>
                        <a:t>Materials: Floating / Sinking – boat building Metallic / non-metallic objects</a:t>
                      </a:r>
                      <a:endParaRPr lang="en-US"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lnSpc>
                          <a:spcPct val="100000"/>
                        </a:lnSpc>
                        <a:spcBef>
                          <a:spcPts val="100"/>
                        </a:spcBef>
                        <a:spcAft>
                          <a:spcPts val="800"/>
                        </a:spcAft>
                        <a:buFont typeface="Courier New" panose="02070309020205020404" pitchFamily="49" charset="0"/>
                        <a:buChar char="o"/>
                      </a:pPr>
                      <a:r>
                        <a:rPr lang="en-US" sz="7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Seasides long ago – Magic Grandad </a:t>
                      </a:r>
                    </a:p>
                    <a:p>
                      <a:pPr marL="171450" indent="-171450">
                        <a:lnSpc>
                          <a:spcPct val="100000"/>
                        </a:lnSpc>
                        <a:spcBef>
                          <a:spcPts val="100"/>
                        </a:spcBef>
                        <a:spcAft>
                          <a:spcPts val="800"/>
                        </a:spcAft>
                        <a:buFont typeface="Courier New" panose="02070309020205020404" pitchFamily="49" charset="0"/>
                        <a:buChar char="o"/>
                      </a:pPr>
                      <a:r>
                        <a:rPr lang="en-US" sz="700" dirty="0">
                          <a:latin typeface="Arial" panose="020B0604020202020204" pitchFamily="34" charset="0"/>
                          <a:cs typeface="Arial" panose="020B0604020202020204" pitchFamily="34" charset="0"/>
                        </a:rPr>
                        <a:t>Share non-fiction texts that offer an insight into contrasting environments.</a:t>
                      </a:r>
                    </a:p>
                    <a:p>
                      <a:pPr marL="171450" indent="-171450">
                        <a:lnSpc>
                          <a:spcPct val="100000"/>
                        </a:lnSpc>
                        <a:spcBef>
                          <a:spcPts val="100"/>
                        </a:spcBef>
                        <a:spcAft>
                          <a:spcPts val="800"/>
                        </a:spcAft>
                        <a:buFont typeface="Courier New" panose="02070309020205020404" pitchFamily="49" charset="0"/>
                        <a:buChar char="o"/>
                      </a:pPr>
                      <a:r>
                        <a:rPr lang="en-US" sz="700" dirty="0">
                          <a:latin typeface="Arial" panose="020B0604020202020204" pitchFamily="34" charset="0"/>
                          <a:cs typeface="Arial" panose="020B0604020202020204" pitchFamily="34" charset="0"/>
                        </a:rPr>
                        <a:t>Listen to how children communicate their understanding of their own environment and contrasting environments through conversation and in play.</a:t>
                      </a: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0000"/>
                        </a:lnSpc>
                        <a:spcBef>
                          <a:spcPts val="100"/>
                        </a:spcBef>
                        <a:spcAft>
                          <a:spcPts val="800"/>
                        </a:spcAft>
                        <a:buFont typeface="Courier New" panose="02070309020205020404" pitchFamily="49" charset="0"/>
                        <a:buNone/>
                      </a:pPr>
                      <a:endParaRPr lang="en-GB" sz="7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r h="1024340">
                <a:tc vMerge="1">
                  <a:txBody>
                    <a:bodyPr/>
                    <a:lstStyle/>
                    <a:p>
                      <a:pPr algn="ctr"/>
                      <a:r>
                        <a:rPr lang="en-US" sz="2400" b="1" dirty="0">
                          <a:latin typeface="Amatic SC" panose="00000500000000000000" pitchFamily="2" charset="-79"/>
                          <a:cs typeface="Amatic SC" panose="00000500000000000000" pitchFamily="2" charset="-79"/>
                        </a:rPr>
                        <a:t>RE / Festivals </a:t>
                      </a:r>
                    </a:p>
                    <a:p>
                      <a:pPr algn="ctr"/>
                      <a:r>
                        <a:rPr lang="en-US" sz="1100" dirty="0"/>
                        <a:t>RE is a compulsory part of the basic curriculum for all Reception age pupils, and should be taught according to this Agreed Syllabus for RE.</a:t>
                      </a:r>
                      <a:endParaRPr lang="en-GB" sz="1100" b="1"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Arial" panose="020B0604020202020204" pitchFamily="34" charset="0"/>
                          <a:ea typeface="+mn-ea"/>
                          <a:cs typeface="Arial" panose="020B0604020202020204" pitchFamily="34" charset="0"/>
                        </a:rPr>
                        <a:t>Why is the word ‘God’ so important to Christians?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800" b="1" dirty="0">
                          <a:solidFill>
                            <a:schemeClr val="bg1">
                              <a:lumMod val="50000"/>
                            </a:schemeClr>
                          </a:solidFill>
                          <a:latin typeface="+mn-lt"/>
                        </a:rPr>
                        <a:t>Which people are special and why?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0" dirty="0">
                          <a:solidFill>
                            <a:schemeClr val="tx1"/>
                          </a:solidFill>
                          <a:effectLst/>
                          <a:latin typeface="+mn-lt"/>
                          <a:ea typeface="Calibri" panose="020F0502020204030204" pitchFamily="34" charset="0"/>
                          <a:cs typeface="Amatic SC" panose="00000500000000000000" pitchFamily="2" charset="-79"/>
                        </a:rPr>
                        <a:t>Diwali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0" dirty="0">
                          <a:solidFill>
                            <a:schemeClr val="tx1"/>
                          </a:solidFill>
                          <a:effectLst/>
                          <a:latin typeface="+mn-lt"/>
                          <a:ea typeface="Calibri" panose="020F0502020204030204" pitchFamily="34" charset="0"/>
                          <a:cs typeface="Amatic SC" panose="00000500000000000000" pitchFamily="2" charset="-79"/>
                        </a:rPr>
                        <a:t>Hannukah</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0" dirty="0">
                          <a:solidFill>
                            <a:schemeClr val="tx1"/>
                          </a:solidFill>
                          <a:effectLst/>
                          <a:latin typeface="+mn-lt"/>
                          <a:ea typeface="Calibri" panose="020F0502020204030204" pitchFamily="34" charset="0"/>
                          <a:cs typeface="Amatic SC" panose="00000500000000000000" pitchFamily="2" charset="-79"/>
                        </a:rPr>
                        <a:t>Christmas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lnSpc>
                          <a:spcPct val="107000"/>
                        </a:lnSpc>
                        <a:spcAft>
                          <a:spcPts val="800"/>
                        </a:spcAft>
                      </a:pPr>
                      <a:r>
                        <a:rPr lang="en-GB" sz="1200" b="1" dirty="0">
                          <a:effectLst/>
                          <a:latin typeface="Arial" panose="020B0604020202020204" pitchFamily="34" charset="0"/>
                          <a:ea typeface="Calibri" panose="020F0502020204030204" pitchFamily="34" charset="0"/>
                          <a:cs typeface="Arial" panose="020B0604020202020204" pitchFamily="34" charset="0"/>
                        </a:rPr>
                        <a:t>Why do Christians perform nativity plays at Christmas?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How can we help others when they need 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GB" sz="1200" b="1" dirty="0">
                          <a:effectLst/>
                          <a:latin typeface="Arial" panose="020B0604020202020204" pitchFamily="34" charset="0"/>
                          <a:ea typeface="Calibri" panose="020F0502020204030204" pitchFamily="34" charset="0"/>
                          <a:cs typeface="Arial" panose="020B0604020202020204" pitchFamily="34" charset="0"/>
                        </a:rPr>
                        <a:t>Why do Christians put a cross in an Easter garden?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Arial" panose="020B0604020202020204" pitchFamily="34" charset="0"/>
                          <a:ea typeface="+mn-ea"/>
                          <a:cs typeface="Arial" panose="020B0604020202020204" pitchFamily="34" charset="0"/>
                        </a:rPr>
                        <a:t>What makes every single person unique and precious?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lumMod val="50000"/>
                            </a:schemeClr>
                          </a:solidFill>
                        </a:rPr>
                        <a:t>Being special: where do we belong?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bg1">
                            <a:lumMod val="50000"/>
                          </a:schemeClr>
                        </a:solidFill>
                        <a:effectLst/>
                        <a:latin typeface="+mn-lt"/>
                        <a:ea typeface="Calibri" panose="020F0502020204030204" pitchFamily="34" charset="0"/>
                        <a:cs typeface="Amatic SC" panose="00000500000000000000" pitchFamily="2" charset="-79"/>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lumMod val="50000"/>
                            </a:schemeClr>
                          </a:solidFill>
                          <a:effectLst/>
                          <a:latin typeface="+mn-lt"/>
                          <a:ea typeface="Calibri" panose="020F0502020204030204" pitchFamily="34" charset="0"/>
                          <a:cs typeface="Amatic SC" panose="00000500000000000000" pitchFamily="2" charset="-79"/>
                        </a:rPr>
                        <a:t>Eid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err="1">
                          <a:solidFill>
                            <a:schemeClr val="bg1">
                              <a:lumMod val="50000"/>
                            </a:schemeClr>
                          </a:solidFill>
                          <a:effectLst/>
                          <a:latin typeface="+mn-lt"/>
                          <a:ea typeface="Calibri" panose="020F0502020204030204" pitchFamily="34" charset="0"/>
                          <a:cs typeface="Amatic SC" panose="00000500000000000000" pitchFamily="2" charset="-79"/>
                        </a:rPr>
                        <a:t>Shavouot</a:t>
                      </a:r>
                      <a:r>
                        <a:rPr lang="en-US" sz="1000" b="1" dirty="0">
                          <a:solidFill>
                            <a:schemeClr val="bg1">
                              <a:lumMod val="50000"/>
                            </a:schemeClr>
                          </a:solidFill>
                          <a:effectLst/>
                          <a:latin typeface="+mn-lt"/>
                          <a:ea typeface="Calibri" panose="020F0502020204030204" pitchFamily="34" charset="0"/>
                          <a:cs typeface="Amatic SC" panose="00000500000000000000" pitchFamily="2" charset="-79"/>
                        </a:rPr>
                        <a:t> </a:t>
                      </a:r>
                      <a:endParaRPr lang="en-GB" sz="1000" b="1" dirty="0">
                        <a:solidFill>
                          <a:schemeClr val="bg1">
                            <a:lumMod val="50000"/>
                          </a:schemeClr>
                        </a:solidFill>
                        <a:effectLst/>
                        <a:latin typeface="+mn-lt"/>
                        <a:ea typeface="Calibri" panose="020F0502020204030204" pitchFamily="34" charset="0"/>
                        <a:cs typeface="Amatic SC" panose="00000500000000000000"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r>
                        <a:rPr lang="en-US" sz="1000" b="1" dirty="0">
                          <a:solidFill>
                            <a:schemeClr val="bg1">
                              <a:lumMod val="50000"/>
                            </a:schemeClr>
                          </a:solidFill>
                        </a:rPr>
                        <a:t>What is special about our world?</a:t>
                      </a:r>
                      <a:endParaRPr lang="en-GB" sz="1000" b="1" dirty="0">
                        <a:solidFill>
                          <a:schemeClr val="bg1">
                            <a:lumMod val="50000"/>
                          </a:schemeClr>
                        </a:solidFill>
                        <a:effectLst/>
                        <a:latin typeface="+mn-lt"/>
                        <a:ea typeface="Calibri" panose="020F0502020204030204" pitchFamily="34" charset="0"/>
                        <a:cs typeface="Amatic SC" panose="00000500000000000000"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Arial" panose="020B0604020202020204" pitchFamily="34" charset="0"/>
                          <a:ea typeface="+mn-ea"/>
                          <a:cs typeface="Arial" panose="020B0604020202020204" pitchFamily="34" charset="0"/>
                        </a:rPr>
                        <a:t>How can we care for our wonderful world?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0415482"/>
                  </a:ext>
                </a:extLst>
              </a:tr>
            </a:tbl>
          </a:graphicData>
        </a:graphic>
      </p:graphicFrame>
      <p:pic>
        <p:nvPicPr>
          <p:cNvPr id="2" name="Picture 1"/>
          <p:cNvPicPr>
            <a:picLocks noChangeAspect="1"/>
          </p:cNvPicPr>
          <p:nvPr/>
        </p:nvPicPr>
        <p:blipFill>
          <a:blip r:embed="rId2"/>
          <a:stretch>
            <a:fillRect/>
          </a:stretch>
        </p:blipFill>
        <p:spPr>
          <a:xfrm>
            <a:off x="200606" y="110686"/>
            <a:ext cx="725487" cy="780356"/>
          </a:xfrm>
          <a:prstGeom prst="rect">
            <a:avLst/>
          </a:prstGeom>
        </p:spPr>
      </p:pic>
    </p:spTree>
    <p:extLst>
      <p:ext uri="{BB962C8B-B14F-4D97-AF65-F5344CB8AC3E}">
        <p14:creationId xmlns:p14="http://schemas.microsoft.com/office/powerpoint/2010/main" val="2315999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239517" y="524472"/>
          <a:ext cx="11712967" cy="6319983"/>
        </p:xfrm>
        <a:graphic>
          <a:graphicData uri="http://schemas.openxmlformats.org/drawingml/2006/table">
            <a:tbl>
              <a:tblPr firstRow="1" bandRow="1">
                <a:tableStyleId>{5C22544A-7EE6-4342-B048-85BDC9FD1C3A}</a:tableStyleId>
              </a:tblPr>
              <a:tblGrid>
                <a:gridCol w="1424537">
                  <a:extLst>
                    <a:ext uri="{9D8B030D-6E8A-4147-A177-3AD203B41FA5}">
                      <a16:colId xmlns:a16="http://schemas.microsoft.com/office/drawing/2014/main" val="385991600"/>
                    </a:ext>
                  </a:extLst>
                </a:gridCol>
                <a:gridCol w="1922025">
                  <a:extLst>
                    <a:ext uri="{9D8B030D-6E8A-4147-A177-3AD203B41FA5}">
                      <a16:colId xmlns:a16="http://schemas.microsoft.com/office/drawing/2014/main" val="2865123548"/>
                    </a:ext>
                  </a:extLst>
                </a:gridCol>
                <a:gridCol w="1673281">
                  <a:extLst>
                    <a:ext uri="{9D8B030D-6E8A-4147-A177-3AD203B41FA5}">
                      <a16:colId xmlns:a16="http://schemas.microsoft.com/office/drawing/2014/main" val="872926247"/>
                    </a:ext>
                  </a:extLst>
                </a:gridCol>
                <a:gridCol w="1673281">
                  <a:extLst>
                    <a:ext uri="{9D8B030D-6E8A-4147-A177-3AD203B41FA5}">
                      <a16:colId xmlns:a16="http://schemas.microsoft.com/office/drawing/2014/main" val="1315738151"/>
                    </a:ext>
                  </a:extLst>
                </a:gridCol>
                <a:gridCol w="1673281">
                  <a:extLst>
                    <a:ext uri="{9D8B030D-6E8A-4147-A177-3AD203B41FA5}">
                      <a16:colId xmlns:a16="http://schemas.microsoft.com/office/drawing/2014/main" val="2709165749"/>
                    </a:ext>
                  </a:extLst>
                </a:gridCol>
                <a:gridCol w="1673281">
                  <a:extLst>
                    <a:ext uri="{9D8B030D-6E8A-4147-A177-3AD203B41FA5}">
                      <a16:colId xmlns:a16="http://schemas.microsoft.com/office/drawing/2014/main" val="2335150482"/>
                    </a:ext>
                  </a:extLst>
                </a:gridCol>
                <a:gridCol w="1673281">
                  <a:extLst>
                    <a:ext uri="{9D8B030D-6E8A-4147-A177-3AD203B41FA5}">
                      <a16:colId xmlns:a16="http://schemas.microsoft.com/office/drawing/2014/main" val="4046203905"/>
                    </a:ext>
                  </a:extLst>
                </a:gridCol>
              </a:tblGrid>
              <a:tr h="540848">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lumMod val="50000"/>
                            </a:schemeClr>
                          </a:solidFill>
                          <a:latin typeface="Arial" panose="020B0604020202020204" pitchFamily="34" charset="0"/>
                          <a:cs typeface="Arial" panose="020B0604020202020204" pitchFamily="34" charset="0"/>
                        </a:rPr>
                        <a:t>Autumn 1</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lumMod val="50000"/>
                            </a:schemeClr>
                          </a:solidFill>
                          <a:latin typeface="Arial" panose="020B0604020202020204" pitchFamily="34" charset="0"/>
                          <a:cs typeface="Arial" panose="020B0604020202020204" pitchFamily="34" charset="0"/>
                        </a:rPr>
                        <a:t>Autumn 2</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dirty="0">
                          <a:solidFill>
                            <a:schemeClr val="bg1">
                              <a:lumMod val="50000"/>
                            </a:schemeClr>
                          </a:solidFill>
                          <a:latin typeface="Arial" panose="020B0604020202020204" pitchFamily="34" charset="0"/>
                          <a:cs typeface="Arial" panose="020B0604020202020204" pitchFamily="34" charset="0"/>
                        </a:rPr>
                        <a:t>Spring 1</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dirty="0">
                          <a:solidFill>
                            <a:schemeClr val="bg1">
                              <a:lumMod val="50000"/>
                            </a:schemeClr>
                          </a:solidFill>
                          <a:latin typeface="Arial" panose="020B0604020202020204" pitchFamily="34" charset="0"/>
                          <a:cs typeface="Arial" panose="020B0604020202020204" pitchFamily="34" charset="0"/>
                        </a:rPr>
                        <a:t>Spring 2</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dirty="0">
                          <a:solidFill>
                            <a:schemeClr val="bg1">
                              <a:lumMod val="50000"/>
                            </a:schemeClr>
                          </a:solidFill>
                          <a:latin typeface="Arial" panose="020B0604020202020204" pitchFamily="34" charset="0"/>
                          <a:cs typeface="Arial" panose="020B0604020202020204" pitchFamily="34" charset="0"/>
                        </a:rPr>
                        <a:t>Summer 1</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dirty="0">
                          <a:solidFill>
                            <a:schemeClr val="bg1">
                              <a:lumMod val="50000"/>
                            </a:schemeClr>
                          </a:solidFill>
                          <a:latin typeface="Arial" panose="020B0604020202020204" pitchFamily="34" charset="0"/>
                          <a:cs typeface="Arial" panose="020B0604020202020204" pitchFamily="34" charset="0"/>
                        </a:rPr>
                        <a:t>Summer 2</a:t>
                      </a:r>
                      <a:endParaRPr lang="en-GB" sz="16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422123">
                <a:tc rowSpan="2">
                  <a:txBody>
                    <a:bodyPr/>
                    <a:lstStyle/>
                    <a:p>
                      <a:pPr algn="ctr"/>
                      <a:r>
                        <a:rPr lang="en-US" sz="1600" b="1" dirty="0">
                          <a:latin typeface="Arial" panose="020B0604020202020204" pitchFamily="34" charset="0"/>
                          <a:cs typeface="Arial" panose="020B0604020202020204" pitchFamily="34" charset="0"/>
                        </a:rPr>
                        <a:t>Expressive Arts and Design </a:t>
                      </a:r>
                    </a:p>
                    <a:p>
                      <a:pPr algn="ctr"/>
                      <a:endParaRPr lang="en-US" sz="1600" b="1" dirty="0">
                        <a:latin typeface="Arial" panose="020B0604020202020204" pitchFamily="34" charset="0"/>
                        <a:cs typeface="Arial" panose="020B0604020202020204" pitchFamily="34" charset="0"/>
                      </a:endParaRPr>
                    </a:p>
                    <a:p>
                      <a:pPr algn="ctr"/>
                      <a:r>
                        <a:rPr lang="en-US" sz="1600" b="0" dirty="0">
                          <a:solidFill>
                            <a:srgbClr val="00B0F0"/>
                          </a:solidFill>
                          <a:latin typeface="Arial" panose="020B0604020202020204" pitchFamily="34" charset="0"/>
                          <a:cs typeface="Arial" panose="020B0604020202020204" pitchFamily="34" charset="0"/>
                        </a:rPr>
                        <a:t>Weekly Charanga Music Lessons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pPr algn="ctr"/>
                      <a:r>
                        <a:rPr lang="en-US" sz="800" dirty="0">
                          <a:latin typeface="Arial" panose="020B0604020202020204" pitchFamily="34" charset="0"/>
                          <a:cs typeface="Arial" panose="020B0604020202020204" pitchFamily="34" charset="0"/>
                        </a:rPr>
                        <a:t>The development of children’s artistic and cultural awareness supports </a:t>
                      </a:r>
                      <a:r>
                        <a:rPr lang="en-US" sz="800" b="1" dirty="0">
                          <a:latin typeface="Arial" panose="020B0604020202020204" pitchFamily="34" charset="0"/>
                          <a:cs typeface="Arial" panose="020B0604020202020204" pitchFamily="34" charset="0"/>
                        </a:rPr>
                        <a:t>their imagination and creativity</a:t>
                      </a:r>
                      <a:r>
                        <a:rPr lang="en-US" sz="800" dirty="0">
                          <a:latin typeface="Arial" panose="020B0604020202020204" pitchFamily="34" charset="0"/>
                          <a:cs typeface="Arial" panose="020B0604020202020204" pitchFamily="34" charset="0"/>
                        </a:rPr>
                        <a:t>. It is important that children have regular opportunities to </a:t>
                      </a:r>
                      <a:r>
                        <a:rPr lang="en-US" sz="800" b="1" dirty="0">
                          <a:latin typeface="Arial" panose="020B0604020202020204" pitchFamily="34" charset="0"/>
                          <a:cs typeface="Arial" panose="020B0604020202020204" pitchFamily="34" charset="0"/>
                        </a:rPr>
                        <a:t>engage with the arts</a:t>
                      </a:r>
                      <a:r>
                        <a:rPr lang="en-US" sz="800" dirty="0">
                          <a:latin typeface="Arial" panose="020B0604020202020204" pitchFamily="34" charset="0"/>
                          <a:cs typeface="Arial" panose="020B0604020202020204" pitchFamily="34" charset="0"/>
                        </a:rPr>
                        <a:t>, enabling them to explore and play with a wide range of </a:t>
                      </a:r>
                      <a:r>
                        <a:rPr lang="en-US" sz="800" b="1" dirty="0">
                          <a:latin typeface="Arial" panose="020B0604020202020204" pitchFamily="34" charset="0"/>
                          <a:cs typeface="Arial" panose="020B0604020202020204" pitchFamily="34" charset="0"/>
                        </a:rPr>
                        <a:t>media and materials</a:t>
                      </a:r>
                      <a:r>
                        <a:rPr lang="en-US" sz="800" dirty="0">
                          <a:latin typeface="Arial" panose="020B0604020202020204" pitchFamily="34" charset="0"/>
                          <a:cs typeface="Arial" panose="020B0604020202020204" pitchFamily="34" charset="0"/>
                        </a:rPr>
                        <a:t>. The quality and variety of what children see, hear and participate in is crucial for developing their understanding, </a:t>
                      </a:r>
                      <a:r>
                        <a:rPr lang="en-US" sz="800" b="1" dirty="0">
                          <a:latin typeface="Arial" panose="020B0604020202020204" pitchFamily="34" charset="0"/>
                          <a:cs typeface="Arial" panose="020B0604020202020204" pitchFamily="34" charset="0"/>
                        </a:rPr>
                        <a:t>self-expression, vocabulary and ability to communicate through the arts</a:t>
                      </a:r>
                      <a:r>
                        <a:rPr lang="en-US" sz="800" dirty="0">
                          <a:latin typeface="Arial" panose="020B0604020202020204" pitchFamily="34" charset="0"/>
                          <a:cs typeface="Arial" panose="020B0604020202020204" pitchFamily="34" charset="0"/>
                        </a:rPr>
                        <a:t>. The frequency, repetition and depth of their experiences are fundamental to their progress in interpreting and appreciating what they hear, respond to and observe.</a:t>
                      </a:r>
                    </a:p>
                    <a:p>
                      <a:pPr algn="ctr"/>
                      <a:r>
                        <a:rPr lang="en-US" sz="800" dirty="0">
                          <a:latin typeface="Arial" panose="020B0604020202020204" pitchFamily="34" charset="0"/>
                          <a:cs typeface="Arial" panose="020B0604020202020204" pitchFamily="34" charset="0"/>
                        </a:rPr>
                        <a:t>Give children an insight into new musical worlds. Invite musicians in to play music to children and talk about it. Encourage children to listen attentively to music. Discuss changes and patterns as a piece of music develops.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algn="ct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3049813326"/>
                  </a:ext>
                </a:extLst>
              </a:tr>
              <a:tr h="0">
                <a:tc vMerge="1">
                  <a:txBody>
                    <a:bodyPr/>
                    <a:lstStyle/>
                    <a:p>
                      <a:pPr algn="ctr"/>
                      <a:r>
                        <a:rPr lang="en-US" sz="2400" b="1" dirty="0">
                          <a:latin typeface="Amatic SC" panose="00000500000000000000" pitchFamily="2" charset="-79"/>
                          <a:cs typeface="Amatic SC" panose="00000500000000000000" pitchFamily="2" charset="-79"/>
                        </a:rPr>
                        <a:t>Expressive Arts and Design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chemeClr val="tx1"/>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800" i="1" dirty="0">
                          <a:solidFill>
                            <a:schemeClr val="tx1"/>
                          </a:solidFill>
                          <a:latin typeface="+mn-lt"/>
                        </a:rPr>
                        <a:t>Painting, 3D modelling, messy play, collage, cutting, drama, role play, threading, moving to music, clay sculptures, following music patterns with instruments, singing songs linked to topics, making instruments, percussion.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i="1" dirty="0">
                        <a:solidFill>
                          <a:schemeClr val="tx1"/>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i="1" dirty="0"/>
                        <a:t>Children to produce a piece of art work each half term to be displayed for ‘Celebration wall’ for school / parents  to show how drawings have developed  - lots of  links to Fine Motor Skills. Children to explain their work to others. Children will have opportunities to learn and perform songs, nursery rhymes and poetry linked to their work / interests and passions. </a:t>
                      </a:r>
                      <a:endParaRPr lang="en-GB" sz="800" b="0" i="1"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100" dirty="0">
                          <a:solidFill>
                            <a:srgbClr val="00B0F0"/>
                          </a:solidFill>
                          <a:latin typeface="Arial" panose="020B0604020202020204" pitchFamily="34" charset="0"/>
                          <a:cs typeface="Arial" panose="020B0604020202020204" pitchFamily="34" charset="0"/>
                        </a:rPr>
                        <a:t>Me</a:t>
                      </a:r>
                    </a:p>
                    <a:p>
                      <a:pPr algn="ctr"/>
                      <a:endParaRPr lang="en-GB" sz="1100" dirty="0">
                        <a:solidFill>
                          <a:schemeClr val="tx1"/>
                        </a:solidFill>
                        <a:latin typeface="Arial" panose="020B0604020202020204" pitchFamily="34" charset="0"/>
                        <a:cs typeface="Arial" panose="020B0604020202020204" pitchFamily="34" charset="0"/>
                      </a:endParaRPr>
                    </a:p>
                    <a:p>
                      <a:pPr algn="ctr"/>
                      <a:r>
                        <a:rPr lang="en-GB" sz="1100" dirty="0">
                          <a:solidFill>
                            <a:schemeClr val="tx1"/>
                          </a:solidFill>
                          <a:latin typeface="Arial" panose="020B0604020202020204" pitchFamily="34" charset="0"/>
                          <a:cs typeface="Arial" panose="020B0604020202020204" pitchFamily="34" charset="0"/>
                        </a:rPr>
                        <a:t> Join in with songs; beginning to mix colours, join in with role play games and use resources available for props; build models using construction equipment.</a:t>
                      </a:r>
                    </a:p>
                    <a:p>
                      <a:pPr algn="ctr"/>
                      <a:r>
                        <a:rPr lang="en-US" sz="1100" dirty="0">
                          <a:latin typeface="Arial" panose="020B0604020202020204" pitchFamily="34" charset="0"/>
                          <a:cs typeface="Arial" panose="020B0604020202020204" pitchFamily="34" charset="0"/>
                        </a:rPr>
                        <a:t>Sing call-and-response songs, so that children can echo phrases of songs you sing.</a:t>
                      </a:r>
                      <a:endParaRPr lang="en-GB" sz="1100" dirty="0">
                        <a:solidFill>
                          <a:schemeClr val="tx1"/>
                        </a:solidFill>
                        <a:latin typeface="Arial" panose="020B0604020202020204" pitchFamily="34" charset="0"/>
                        <a:cs typeface="Arial" panose="020B0604020202020204" pitchFamily="34" charset="0"/>
                      </a:endParaRPr>
                    </a:p>
                    <a:p>
                      <a:pPr algn="ctr"/>
                      <a:r>
                        <a:rPr lang="en-US" sz="1100" dirty="0">
                          <a:latin typeface="Arial" panose="020B0604020202020204" pitchFamily="34" charset="0"/>
                          <a:cs typeface="Arial" panose="020B0604020202020204" pitchFamily="34" charset="0"/>
                        </a:rPr>
                        <a:t>Self-portraits, junk modelling, take picture of children’s creations and record them explaining what they did.</a:t>
                      </a:r>
                    </a:p>
                    <a:p>
                      <a:pPr algn="ctr"/>
                      <a:r>
                        <a:rPr lang="en-US" sz="1100" dirty="0">
                          <a:latin typeface="Arial" panose="020B0604020202020204" pitchFamily="34" charset="0"/>
                          <a:cs typeface="Arial" panose="020B0604020202020204" pitchFamily="34" charset="0"/>
                        </a:rPr>
                        <a:t>Julia Donaldson songs Exploring sounds and how they can be changed, tapping out of simple rhythms. </a:t>
                      </a:r>
                    </a:p>
                    <a:p>
                      <a:pPr algn="ctr"/>
                      <a:r>
                        <a:rPr lang="en-US" sz="1100" dirty="0">
                          <a:latin typeface="Arial" panose="020B0604020202020204" pitchFamily="34" charset="0"/>
                          <a:cs typeface="Arial" panose="020B0604020202020204" pitchFamily="34" charset="0"/>
                        </a:rPr>
                        <a:t>Provide opportunities to work together to develop and realise creative ideas. </a:t>
                      </a:r>
                    </a:p>
                    <a:p>
                      <a:pPr algn="ctr"/>
                      <a:r>
                        <a:rPr lang="en-US" sz="1100" dirty="0">
                          <a:latin typeface="Arial" panose="020B0604020202020204" pitchFamily="34" charset="0"/>
                          <a:cs typeface="Arial" panose="020B0604020202020204" pitchFamily="34" charset="0"/>
                        </a:rPr>
                        <a:t>Superhero masks.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rgbClr val="00B0F0"/>
                          </a:solidFill>
                          <a:latin typeface="Arial" panose="020B0604020202020204" pitchFamily="34" charset="0"/>
                          <a:cs typeface="Arial" panose="020B0604020202020204" pitchFamily="34" charset="0"/>
                        </a:rPr>
                        <a:t>My Stories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Use different textures and materials to make houses for the three little pigs and bridges for the Three Billy Goats</a:t>
                      </a:r>
                    </a:p>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Listen to music and make their own dances in response.</a:t>
                      </a:r>
                    </a:p>
                    <a:p>
                      <a:pPr algn="ctr">
                        <a:lnSpc>
                          <a:spcPct val="107000"/>
                        </a:lnSpc>
                        <a:spcAft>
                          <a:spcPts val="800"/>
                        </a:spcAft>
                      </a:pPr>
                      <a:r>
                        <a:rPr lang="en-US" sz="1100" dirty="0">
                          <a:latin typeface="Arial" panose="020B0604020202020204" pitchFamily="34" charset="0"/>
                          <a:cs typeface="Arial" panose="020B0604020202020204" pitchFamily="34" charset="0"/>
                        </a:rPr>
                        <a:t>Firework pictures, Christmas decorations, Christmas cards, Divas, Christmas songs/poems</a:t>
                      </a:r>
                      <a:endParaRPr lang="en-GB" sz="11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The use of story maps, props, puppets &amp; story bags will encourage children to retell, invent and adapt stories.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latin typeface="Arial" panose="020B0604020202020204" pitchFamily="34" charset="0"/>
                          <a:cs typeface="Arial" panose="020B0604020202020204" pitchFamily="34" charset="0"/>
                        </a:rPr>
                        <a:t>Role Play Party’s and Celebrations Role Play of The Nativity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GB" sz="1100" dirty="0">
                          <a:solidFill>
                            <a:srgbClr val="00B0F0"/>
                          </a:solidFill>
                          <a:latin typeface="Arial" panose="020B0604020202020204" pitchFamily="34" charset="0"/>
                          <a:cs typeface="Arial" panose="020B0604020202020204" pitchFamily="34" charset="0"/>
                        </a:rPr>
                        <a:t>Everyone!</a:t>
                      </a:r>
                    </a:p>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Rousseau’s Tiger / animal prints /  Designing homes for hibernating animals.</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Collage owls / symmetrical butterflies </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Children will be encouraged to select the tools and techniques they need to assemble materials that they are using </a:t>
                      </a:r>
                      <a:r>
                        <a:rPr lang="en-GB" sz="1100" dirty="0" err="1">
                          <a:solidFill>
                            <a:schemeClr val="tx1"/>
                          </a:solidFill>
                          <a:latin typeface="Arial" panose="020B0604020202020204" pitchFamily="34" charset="0"/>
                          <a:cs typeface="Arial" panose="020B0604020202020204" pitchFamily="34" charset="0"/>
                        </a:rPr>
                        <a:t>e.g</a:t>
                      </a:r>
                      <a:r>
                        <a:rPr lang="en-GB" sz="1100" dirty="0">
                          <a:solidFill>
                            <a:schemeClr val="tx1"/>
                          </a:solidFill>
                          <a:latin typeface="Arial" panose="020B0604020202020204" pitchFamily="34" charset="0"/>
                          <a:cs typeface="Arial" panose="020B0604020202020204" pitchFamily="34" charset="0"/>
                        </a:rPr>
                        <a:t> creating animal masks.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latin typeface="Arial" panose="020B0604020202020204" pitchFamily="34" charset="0"/>
                          <a:cs typeface="Arial" panose="020B0604020202020204" pitchFamily="34" charset="0"/>
                        </a:rPr>
                        <a:t>Making lanterns, Chinese writing, puppet making, Chinese music and composition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latin typeface="Arial" panose="020B0604020202020204" pitchFamily="34" charset="0"/>
                          <a:cs typeface="Arial" panose="020B0604020202020204" pitchFamily="34" charset="0"/>
                        </a:rPr>
                        <a:t>Shadow Puppets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Teach children different techniques for joining materials. </a:t>
                      </a:r>
                      <a:endParaRPr lang="en-GB" sz="1100" dirty="0">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GB" sz="1100" dirty="0">
                          <a:solidFill>
                            <a:srgbClr val="00B0F0"/>
                          </a:solidFill>
                          <a:latin typeface="Arial" panose="020B0604020202020204" pitchFamily="34" charset="0"/>
                          <a:cs typeface="Arial" panose="020B0604020202020204" pitchFamily="34" charset="0"/>
                        </a:rPr>
                        <a:t>Our World!</a:t>
                      </a:r>
                    </a:p>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Make different textures; make  patterns using different colours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Children will explore ways to protect the growing of plants by designing scarecrows.   </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tx1"/>
                          </a:solidFill>
                          <a:latin typeface="Arial" panose="020B0604020202020204" pitchFamily="34" charset="0"/>
                          <a:cs typeface="Arial" panose="020B0604020202020204" pitchFamily="34" charset="0"/>
                        </a:rPr>
                        <a:t>Collage-farm animals / Making houses. </a:t>
                      </a:r>
                      <a:r>
                        <a:rPr lang="en-US" sz="1100" dirty="0">
                          <a:latin typeface="Arial" panose="020B0604020202020204" pitchFamily="34" charset="0"/>
                          <a:cs typeface="Arial" panose="020B0604020202020204" pitchFamily="34" charset="0"/>
                        </a:rPr>
                        <a:t>Pastel drawings, printing, patterns on Easter eggs, Life cycles, Flowers-Sun flowers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latin typeface="Arial" panose="020B0604020202020204" pitchFamily="34" charset="0"/>
                          <a:cs typeface="Arial" panose="020B0604020202020204" pitchFamily="34" charset="0"/>
                        </a:rPr>
                        <a:t>Mother’s Day crafts Easter crafts Home Corner role play </a:t>
                      </a:r>
                      <a:endParaRPr lang="en-US" sz="11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Artwork themed around Eric Carle / </a:t>
                      </a:r>
                      <a:r>
                        <a:rPr lang="en-US" sz="1100" dirty="0">
                          <a:solidFill>
                            <a:schemeClr val="tx1"/>
                          </a:solidFill>
                          <a:latin typeface="Arial" panose="020B0604020202020204" pitchFamily="34" charset="0"/>
                          <a:cs typeface="Arial" panose="020B0604020202020204" pitchFamily="34" charset="0"/>
                        </a:rPr>
                        <a:t>The Seasons – Art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Provide a wide range of props for play which encourage imagination.</a:t>
                      </a:r>
                      <a:endParaRPr lang="en-GB" sz="1100" dirty="0">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rgbClr val="00B0F0"/>
                          </a:solidFill>
                          <a:latin typeface="Arial" panose="020B0604020202020204" pitchFamily="34" charset="0"/>
                          <a:cs typeface="Arial" panose="020B0604020202020204" pitchFamily="34" charset="0"/>
                        </a:rPr>
                        <a:t>Big Bear Funk </a:t>
                      </a:r>
                      <a:r>
                        <a:rPr lang="en-GB" sz="1100" dirty="0">
                          <a:solidFill>
                            <a:schemeClr val="tx1"/>
                          </a:solidFill>
                          <a:latin typeface="Arial" panose="020B0604020202020204" pitchFamily="34" charset="0"/>
                          <a:cs typeface="Arial" panose="020B0604020202020204" pitchFamily="34" charset="0"/>
                        </a:rPr>
                        <a:t> </a:t>
                      </a:r>
                    </a:p>
                    <a:p>
                      <a:pPr algn="ctr"/>
                      <a:endParaRPr lang="en-GB" sz="1100" dirty="0">
                        <a:solidFill>
                          <a:schemeClr val="tx1"/>
                        </a:solidFill>
                        <a:latin typeface="Arial" panose="020B0604020202020204" pitchFamily="34" charset="0"/>
                        <a:cs typeface="Arial" panose="020B0604020202020204" pitchFamily="34" charset="0"/>
                      </a:endParaRPr>
                    </a:p>
                    <a:p>
                      <a:pPr algn="ctr"/>
                      <a:r>
                        <a:rPr lang="en-GB" sz="1100" dirty="0">
                          <a:solidFill>
                            <a:schemeClr val="tx1"/>
                          </a:solidFill>
                          <a:latin typeface="Arial" panose="020B0604020202020204" pitchFamily="34" charset="0"/>
                          <a:cs typeface="Arial" panose="020B0604020202020204" pitchFamily="34" charset="0"/>
                        </a:rPr>
                        <a:t>Design and make rockets. Design and make objects they may need in space, thinking about form and function. </a:t>
                      </a:r>
                    </a:p>
                    <a:p>
                      <a:pPr algn="ctr"/>
                      <a:endParaRPr lang="en-GB" sz="1100" dirty="0">
                        <a:solidFill>
                          <a:schemeClr val="tx1"/>
                        </a:solidFill>
                        <a:latin typeface="Arial" panose="020B0604020202020204" pitchFamily="34" charset="0"/>
                        <a:cs typeface="Arial" panose="020B0604020202020204" pitchFamily="34" charset="0"/>
                      </a:endParaRPr>
                    </a:p>
                    <a:p>
                      <a:pPr algn="ctr"/>
                      <a:r>
                        <a:rPr lang="en-GB" sz="1100" dirty="0">
                          <a:solidFill>
                            <a:schemeClr val="tx1"/>
                          </a:solidFill>
                          <a:latin typeface="Arial" panose="020B0604020202020204" pitchFamily="34" charset="0"/>
                          <a:cs typeface="Arial" panose="020B0604020202020204" pitchFamily="34" charset="0"/>
                        </a:rPr>
                        <a:t>Learn a traditional African song and dance and perform it / </a:t>
                      </a:r>
                      <a:r>
                        <a:rPr lang="en-US" sz="1100" dirty="0">
                          <a:latin typeface="Arial" panose="020B0604020202020204" pitchFamily="34" charset="0"/>
                          <a:cs typeface="Arial" panose="020B0604020202020204" pitchFamily="34" charset="0"/>
                        </a:rPr>
                        <a:t>Encourage children to create their own music. </a:t>
                      </a:r>
                      <a:endParaRPr lang="en-GB" sz="1100" dirty="0">
                        <a:solidFill>
                          <a:schemeClr val="tx1"/>
                        </a:solidFill>
                        <a:latin typeface="Arial" panose="020B0604020202020204" pitchFamily="34" charset="0"/>
                        <a:cs typeface="Arial" panose="020B0604020202020204" pitchFamily="34" charset="0"/>
                      </a:endParaRPr>
                    </a:p>
                    <a:p>
                      <a:pPr algn="ctr"/>
                      <a:r>
                        <a:rPr lang="en-US" sz="1100" dirty="0">
                          <a:latin typeface="Arial" panose="020B0604020202020204" pitchFamily="34" charset="0"/>
                          <a:cs typeface="Arial" panose="020B0604020202020204" pitchFamily="34" charset="0"/>
                        </a:rPr>
                        <a:t>Junk modelling, houses, bridges boats and transport. </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latin typeface="Arial" panose="020B0604020202020204" pitchFamily="34" charset="0"/>
                          <a:cs typeface="Arial" panose="020B0604020202020204" pitchFamily="34" charset="0"/>
                        </a:rPr>
                        <a:t>Exploration of other countries – dressing up in different costumes.</a:t>
                      </a:r>
                    </a:p>
                    <a:p>
                      <a:pPr algn="ctr"/>
                      <a:r>
                        <a:rPr lang="en-US" sz="1100" dirty="0">
                          <a:latin typeface="Arial" panose="020B0604020202020204" pitchFamily="34" charset="0"/>
                          <a:cs typeface="Arial" panose="020B0604020202020204" pitchFamily="34" charset="0"/>
                        </a:rPr>
                        <a:t>Retelling familiar stories Creating outer of space pictures </a:t>
                      </a:r>
                    </a:p>
                    <a:p>
                      <a:pPr algn="ctr"/>
                      <a:r>
                        <a:rPr lang="en-US" sz="1100" dirty="0">
                          <a:latin typeface="Arial" panose="020B0604020202020204" pitchFamily="34" charset="0"/>
                          <a:cs typeface="Arial" panose="020B0604020202020204" pitchFamily="34" charset="0"/>
                        </a:rPr>
                        <a:t>Provide children with a range of materials for children to construct with.</a:t>
                      </a:r>
                      <a:endParaRPr lang="en-GB" sz="1100" dirty="0">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rgbClr val="00B0F0"/>
                          </a:solidFill>
                          <a:latin typeface="Arial" panose="020B0604020202020204" pitchFamily="34" charset="0"/>
                          <a:cs typeface="Arial" panose="020B0604020202020204" pitchFamily="34" charset="0"/>
                        </a:rPr>
                        <a:t>Reflect, Rewind, Play</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Sand pictures / Rainbow fish collages</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Lighthouse designs</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Paper plate jellyfish </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Puppet shows: </a:t>
                      </a:r>
                      <a:r>
                        <a:rPr lang="en-US" sz="1100" dirty="0">
                          <a:latin typeface="Arial" panose="020B0604020202020204" pitchFamily="34" charset="0"/>
                          <a:cs typeface="Arial" panose="020B0604020202020204" pitchFamily="34" charset="0"/>
                        </a:rPr>
                        <a:t>Provide a wide range of props for play which encourage imagination.</a:t>
                      </a:r>
                    </a:p>
                    <a:p>
                      <a:pPr algn="ctr"/>
                      <a:endParaRPr lang="en-US" sz="1100" dirty="0">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Salt dough fossils </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latin typeface="Arial" panose="020B0604020202020204" pitchFamily="34" charset="0"/>
                          <a:cs typeface="Arial" panose="020B0604020202020204" pitchFamily="34" charset="0"/>
                        </a:rPr>
                        <a:t>Water pictures, collage, shading by adding black or white, colour mixing for beach huts, making passports. </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latin typeface="Arial" panose="020B0604020202020204" pitchFamily="34" charset="0"/>
                          <a:cs typeface="Arial" panose="020B0604020202020204" pitchFamily="34" charset="0"/>
                        </a:rPr>
                        <a:t>Colour mixing – underwater pictures. </a:t>
                      </a:r>
                    </a:p>
                    <a:p>
                      <a:pPr algn="ctr"/>
                      <a:endParaRPr lang="en-US" sz="1100" dirty="0">
                        <a:solidFill>
                          <a:schemeClr val="tx1"/>
                        </a:solidFill>
                        <a:latin typeface="Arial" panose="020B0604020202020204" pitchFamily="34" charset="0"/>
                        <a:cs typeface="Arial" panose="020B0604020202020204" pitchFamily="34" charset="0"/>
                      </a:endParaRPr>
                    </a:p>
                    <a:p>
                      <a:pPr algn="ctr"/>
                      <a:r>
                        <a:rPr lang="en-US" sz="1100" dirty="0">
                          <a:solidFill>
                            <a:schemeClr val="tx1"/>
                          </a:solidFill>
                          <a:latin typeface="Arial" panose="020B0604020202020204" pitchFamily="34" charset="0"/>
                          <a:cs typeface="Arial" panose="020B0604020202020204" pitchFamily="34" charset="0"/>
                        </a:rPr>
                        <a:t>Father’s </a:t>
                      </a:r>
                    </a:p>
                    <a:p>
                      <a:pPr algn="ctr"/>
                      <a:r>
                        <a:rPr lang="en-US" sz="1100" dirty="0">
                          <a:solidFill>
                            <a:schemeClr val="tx1"/>
                          </a:solidFill>
                          <a:latin typeface="Arial" panose="020B0604020202020204" pitchFamily="34" charset="0"/>
                          <a:cs typeface="Arial" panose="020B0604020202020204" pitchFamily="34" charset="0"/>
                        </a:rPr>
                        <a:t>Day Crafts </a:t>
                      </a:r>
                      <a:endParaRPr lang="en-GB" sz="1100" dirty="0">
                        <a:solidFill>
                          <a:schemeClr val="tx1"/>
                        </a:solidFill>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bl>
          </a:graphicData>
        </a:graphic>
      </p:graphicFrame>
      <p:pic>
        <p:nvPicPr>
          <p:cNvPr id="2" name="Picture 1"/>
          <p:cNvPicPr>
            <a:picLocks noChangeAspect="1"/>
          </p:cNvPicPr>
          <p:nvPr/>
        </p:nvPicPr>
        <p:blipFill>
          <a:blip r:embed="rId2"/>
          <a:stretch>
            <a:fillRect/>
          </a:stretch>
        </p:blipFill>
        <p:spPr>
          <a:xfrm>
            <a:off x="112713" y="134294"/>
            <a:ext cx="725487" cy="780356"/>
          </a:xfrm>
          <a:prstGeom prst="rect">
            <a:avLst/>
          </a:prstGeom>
        </p:spPr>
      </p:pic>
    </p:spTree>
    <p:extLst>
      <p:ext uri="{BB962C8B-B14F-4D97-AF65-F5344CB8AC3E}">
        <p14:creationId xmlns:p14="http://schemas.microsoft.com/office/powerpoint/2010/main" val="1583067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62372"/>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901015" y="714242"/>
          <a:ext cx="8603330" cy="365760"/>
        </p:xfrm>
        <a:graphic>
          <a:graphicData uri="http://schemas.openxmlformats.org/drawingml/2006/table">
            <a:tbl>
              <a:tblPr firstRow="1" bandRow="1">
                <a:tableStyleId>{5C22544A-7EE6-4342-B048-85BDC9FD1C3A}</a:tableStyleId>
              </a:tblPr>
              <a:tblGrid>
                <a:gridCol w="8603330">
                  <a:extLst>
                    <a:ext uri="{9D8B030D-6E8A-4147-A177-3AD203B41FA5}">
                      <a16:colId xmlns:a16="http://schemas.microsoft.com/office/drawing/2014/main" val="385991600"/>
                    </a:ext>
                  </a:extLst>
                </a:gridCol>
              </a:tblGrid>
              <a:tr h="327592">
                <a:tc>
                  <a:txBody>
                    <a:bodyPr/>
                    <a:lstStyle/>
                    <a:p>
                      <a:pPr algn="ctr"/>
                      <a:r>
                        <a:rPr lang="en-US" sz="1800" dirty="0">
                          <a:solidFill>
                            <a:schemeClr val="bg1">
                              <a:lumMod val="50000"/>
                            </a:schemeClr>
                          </a:solidFill>
                          <a:latin typeface="Arial" panose="020B0604020202020204" pitchFamily="34" charset="0"/>
                          <a:cs typeface="Arial" panose="020B0604020202020204" pitchFamily="34" charset="0"/>
                        </a:rPr>
                        <a:t>Early Learning Goals – for the </a:t>
                      </a:r>
                      <a:r>
                        <a:rPr lang="en-US" sz="1800" dirty="0">
                          <a:solidFill>
                            <a:srgbClr val="FF0000"/>
                          </a:solidFill>
                          <a:latin typeface="Arial" panose="020B0604020202020204" pitchFamily="34" charset="0"/>
                          <a:cs typeface="Arial" panose="020B0604020202020204" pitchFamily="34" charset="0"/>
                        </a:rPr>
                        <a:t>end of the year  - </a:t>
                      </a:r>
                      <a:r>
                        <a:rPr lang="en-US" sz="1800" dirty="0">
                          <a:solidFill>
                            <a:schemeClr val="bg1">
                              <a:lumMod val="50000"/>
                            </a:schemeClr>
                          </a:solidFill>
                          <a:latin typeface="Arial" panose="020B0604020202020204" pitchFamily="34" charset="0"/>
                          <a:cs typeface="Arial" panose="020B0604020202020204" pitchFamily="34" charset="0"/>
                        </a:rPr>
                        <a:t>Holistic / best fit Judgement! </a:t>
                      </a:r>
                      <a:endParaRPr lang="en-GB" sz="1800"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13285939"/>
                  </a:ext>
                </a:extLst>
              </a:tr>
            </a:tbl>
          </a:graphicData>
        </a:graphic>
      </p:graphicFrame>
      <p:pic>
        <p:nvPicPr>
          <p:cNvPr id="2" name="Picture 1"/>
          <p:cNvPicPr>
            <a:picLocks noChangeAspect="1"/>
          </p:cNvPicPr>
          <p:nvPr/>
        </p:nvPicPr>
        <p:blipFill>
          <a:blip r:embed="rId2"/>
          <a:stretch>
            <a:fillRect/>
          </a:stretch>
        </p:blipFill>
        <p:spPr>
          <a:xfrm>
            <a:off x="1539594" y="1231053"/>
            <a:ext cx="9112812" cy="5519269"/>
          </a:xfrm>
          <a:prstGeom prst="rect">
            <a:avLst/>
          </a:prstGeom>
        </p:spPr>
      </p:pic>
      <p:pic>
        <p:nvPicPr>
          <p:cNvPr id="6" name="Picture 5"/>
          <p:cNvPicPr>
            <a:picLocks noChangeAspect="1"/>
          </p:cNvPicPr>
          <p:nvPr/>
        </p:nvPicPr>
        <p:blipFill>
          <a:blip r:embed="rId3"/>
          <a:stretch>
            <a:fillRect/>
          </a:stretch>
        </p:blipFill>
        <p:spPr>
          <a:xfrm>
            <a:off x="239516" y="116766"/>
            <a:ext cx="725487" cy="780356"/>
          </a:xfrm>
          <a:prstGeom prst="rect">
            <a:avLst/>
          </a:prstGeom>
        </p:spPr>
      </p:pic>
    </p:spTree>
    <p:extLst>
      <p:ext uri="{BB962C8B-B14F-4D97-AF65-F5344CB8AC3E}">
        <p14:creationId xmlns:p14="http://schemas.microsoft.com/office/powerpoint/2010/main" val="197912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33491" y="501550"/>
          <a:ext cx="11925018" cy="6248400"/>
        </p:xfrm>
        <a:graphic>
          <a:graphicData uri="http://schemas.openxmlformats.org/drawingml/2006/table">
            <a:tbl>
              <a:tblPr firstRow="1" bandRow="1">
                <a:tableStyleId>{5C22544A-7EE6-4342-B048-85BDC9FD1C3A}</a:tableStyleId>
              </a:tblPr>
              <a:tblGrid>
                <a:gridCol w="1550363">
                  <a:extLst>
                    <a:ext uri="{9D8B030D-6E8A-4147-A177-3AD203B41FA5}">
                      <a16:colId xmlns:a16="http://schemas.microsoft.com/office/drawing/2014/main" val="385991600"/>
                    </a:ext>
                  </a:extLst>
                </a:gridCol>
                <a:gridCol w="1867214">
                  <a:extLst>
                    <a:ext uri="{9D8B030D-6E8A-4147-A177-3AD203B41FA5}">
                      <a16:colId xmlns:a16="http://schemas.microsoft.com/office/drawing/2014/main" val="2865123548"/>
                    </a:ext>
                  </a:extLst>
                </a:gridCol>
                <a:gridCol w="1953087">
                  <a:extLst>
                    <a:ext uri="{9D8B030D-6E8A-4147-A177-3AD203B41FA5}">
                      <a16:colId xmlns:a16="http://schemas.microsoft.com/office/drawing/2014/main" val="872926247"/>
                    </a:ext>
                  </a:extLst>
                </a:gridCol>
                <a:gridCol w="1571348">
                  <a:extLst>
                    <a:ext uri="{9D8B030D-6E8A-4147-A177-3AD203B41FA5}">
                      <a16:colId xmlns:a16="http://schemas.microsoft.com/office/drawing/2014/main" val="1315738151"/>
                    </a:ext>
                  </a:extLst>
                </a:gridCol>
                <a:gridCol w="1660124">
                  <a:extLst>
                    <a:ext uri="{9D8B030D-6E8A-4147-A177-3AD203B41FA5}">
                      <a16:colId xmlns:a16="http://schemas.microsoft.com/office/drawing/2014/main" val="2709165749"/>
                    </a:ext>
                  </a:extLst>
                </a:gridCol>
                <a:gridCol w="1651247">
                  <a:extLst>
                    <a:ext uri="{9D8B030D-6E8A-4147-A177-3AD203B41FA5}">
                      <a16:colId xmlns:a16="http://schemas.microsoft.com/office/drawing/2014/main" val="2335150482"/>
                    </a:ext>
                  </a:extLst>
                </a:gridCol>
                <a:gridCol w="1671635">
                  <a:extLst>
                    <a:ext uri="{9D8B030D-6E8A-4147-A177-3AD203B41FA5}">
                      <a16:colId xmlns:a16="http://schemas.microsoft.com/office/drawing/2014/main" val="4046203905"/>
                    </a:ext>
                  </a:extLst>
                </a:gridCol>
              </a:tblGrid>
              <a:tr h="261930">
                <a:tc>
                  <a:txBody>
                    <a:bodyPr/>
                    <a:lstStyle/>
                    <a:p>
                      <a:pPr algn="ctr"/>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2296806">
                <a:tc>
                  <a:txBody>
                    <a:bodyPr/>
                    <a:lstStyle/>
                    <a:p>
                      <a:pPr algn="ctr"/>
                      <a:r>
                        <a:rPr lang="en-US" sz="1600" b="1" dirty="0">
                          <a:latin typeface="Arial" panose="020B0604020202020204" pitchFamily="34" charset="0"/>
                          <a:cs typeface="Arial" panose="020B0604020202020204" pitchFamily="34" charset="0"/>
                        </a:rPr>
                        <a:t>General Themes </a:t>
                      </a:r>
                    </a:p>
                    <a:p>
                      <a:pPr algn="ctr"/>
                      <a:r>
                        <a:rPr lang="en-US" sz="1050" b="0" dirty="0">
                          <a:latin typeface="Arial" panose="020B0604020202020204" pitchFamily="34" charset="0"/>
                          <a:cs typeface="Arial" panose="020B0604020202020204" pitchFamily="34" charset="0"/>
                        </a:rPr>
                        <a:t>NB: </a:t>
                      </a:r>
                      <a:r>
                        <a:rPr lang="en-US" sz="1050" b="0" i="1" dirty="0">
                          <a:latin typeface="Arial" panose="020B0604020202020204" pitchFamily="34" charset="0"/>
                          <a:cs typeface="Arial" panose="020B0604020202020204" pitchFamily="34" charset="0"/>
                        </a:rPr>
                        <a:t>These themes may be adapted at various points to allow for children’s interests to flow through the provision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solidFill>
                            <a:srgbClr val="7030A0"/>
                          </a:solidFill>
                          <a:latin typeface="Arial" panose="020B0604020202020204" pitchFamily="34" charset="0"/>
                          <a:cs typeface="Arial" panose="020B0604020202020204" pitchFamily="34" charset="0"/>
                        </a:rPr>
                        <a:t>All About me!</a:t>
                      </a:r>
                    </a:p>
                    <a:p>
                      <a:pPr algn="ctr"/>
                      <a:r>
                        <a:rPr lang="en-US" sz="1050" dirty="0">
                          <a:solidFill>
                            <a:schemeClr val="tx1"/>
                          </a:solidFill>
                          <a:latin typeface="Arial" panose="020B0604020202020204" pitchFamily="34" charset="0"/>
                          <a:cs typeface="Arial" panose="020B0604020202020204" pitchFamily="34" charset="0"/>
                        </a:rPr>
                        <a:t>Starting school / my new class / New Beginnings </a:t>
                      </a:r>
                    </a:p>
                    <a:p>
                      <a:pPr algn="ctr"/>
                      <a:r>
                        <a:rPr lang="en-US" sz="1050" dirty="0">
                          <a:solidFill>
                            <a:schemeClr val="tx1"/>
                          </a:solidFill>
                          <a:latin typeface="Arial" panose="020B0604020202020204" pitchFamily="34" charset="0"/>
                          <a:cs typeface="Arial" panose="020B0604020202020204" pitchFamily="34" charset="0"/>
                        </a:rPr>
                        <a:t>Superheroes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People who help us / Careers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Staying healthy / Food  / Human body</a:t>
                      </a:r>
                    </a:p>
                    <a:p>
                      <a:pPr algn="ctr"/>
                      <a:r>
                        <a:rPr lang="en-US" sz="1050" dirty="0">
                          <a:solidFill>
                            <a:schemeClr val="tx1"/>
                          </a:solidFill>
                          <a:latin typeface="Arial" panose="020B0604020202020204" pitchFamily="34" charset="0"/>
                          <a:cs typeface="Arial" panose="020B0604020202020204" pitchFamily="34" charset="0"/>
                        </a:rPr>
                        <a:t>How have I changed? </a:t>
                      </a:r>
                    </a:p>
                    <a:p>
                      <a:pPr algn="ctr"/>
                      <a:r>
                        <a:rPr lang="en-US" sz="1050" dirty="0">
                          <a:solidFill>
                            <a:schemeClr val="tx1"/>
                          </a:solidFill>
                          <a:latin typeface="Arial" panose="020B0604020202020204" pitchFamily="34" charset="0"/>
                          <a:cs typeface="Arial" panose="020B0604020202020204" pitchFamily="34" charset="0"/>
                        </a:rPr>
                        <a:t>My family / PSED focus </a:t>
                      </a:r>
                    </a:p>
                    <a:p>
                      <a:pPr algn="ctr"/>
                      <a:r>
                        <a:rPr lang="en-US" sz="1050" dirty="0">
                          <a:solidFill>
                            <a:schemeClr val="tx1"/>
                          </a:solidFill>
                          <a:latin typeface="Arial" panose="020B0604020202020204" pitchFamily="34" charset="0"/>
                          <a:cs typeface="Arial" panose="020B0604020202020204" pitchFamily="34" charset="0"/>
                        </a:rPr>
                        <a:t>What am I good at? </a:t>
                      </a:r>
                    </a:p>
                    <a:p>
                      <a:pPr algn="ctr"/>
                      <a:r>
                        <a:rPr lang="en-US" sz="1050" dirty="0">
                          <a:solidFill>
                            <a:schemeClr val="tx1"/>
                          </a:solidFill>
                          <a:latin typeface="Arial" panose="020B0604020202020204" pitchFamily="34" charset="0"/>
                          <a:cs typeface="Arial" panose="020B0604020202020204" pitchFamily="34" charset="0"/>
                        </a:rPr>
                        <a:t>How do I make others feel? </a:t>
                      </a:r>
                    </a:p>
                    <a:p>
                      <a:pPr algn="ctr"/>
                      <a:r>
                        <a:rPr lang="en-US" sz="1050" dirty="0">
                          <a:solidFill>
                            <a:schemeClr val="tx1"/>
                          </a:solidFill>
                          <a:latin typeface="Arial" panose="020B0604020202020204" pitchFamily="34" charset="0"/>
                          <a:cs typeface="Arial" panose="020B0604020202020204" pitchFamily="34" charset="0"/>
                        </a:rPr>
                        <a:t>Being kind / staying safe </a:t>
                      </a: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rgbClr val="7030A0"/>
                          </a:solidFill>
                          <a:latin typeface="Arial" panose="020B0604020202020204" pitchFamily="34" charset="0"/>
                          <a:cs typeface="Arial" panose="020B0604020202020204" pitchFamily="34" charset="0"/>
                        </a:rPr>
                        <a:t>Terrific Tales!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Traditional Tales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Little Red Hen - Harvest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Old favourites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Familiar tales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Library visits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Gingerbread Man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Cinderella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The Nativity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At the Panto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Christmas Lists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Letters to Father Christmas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rgbClr val="CC66FF"/>
                          </a:solidFill>
                          <a:latin typeface="Arial" panose="020B0604020202020204" pitchFamily="34" charset="0"/>
                          <a:cs typeface="Arial" panose="020B0604020202020204" pitchFamily="34" charset="0"/>
                        </a:rPr>
                        <a:t>Amazing Animals! </a:t>
                      </a:r>
                    </a:p>
                    <a:p>
                      <a:pPr algn="ctr"/>
                      <a:r>
                        <a:rPr lang="en-US" sz="1050" dirty="0">
                          <a:solidFill>
                            <a:schemeClr val="tx1"/>
                          </a:solidFill>
                          <a:latin typeface="Arial" panose="020B0604020202020204" pitchFamily="34" charset="0"/>
                          <a:cs typeface="Arial" panose="020B0604020202020204" pitchFamily="34" charset="0"/>
                        </a:rPr>
                        <a:t>Life cycles </a:t>
                      </a:r>
                    </a:p>
                    <a:p>
                      <a:pPr algn="ctr"/>
                      <a:r>
                        <a:rPr lang="en-US" sz="1050" dirty="0">
                          <a:solidFill>
                            <a:schemeClr val="tx1"/>
                          </a:solidFill>
                          <a:latin typeface="Arial" panose="020B0604020202020204" pitchFamily="34" charset="0"/>
                          <a:cs typeface="Arial" panose="020B0604020202020204" pitchFamily="34" charset="0"/>
                        </a:rPr>
                        <a:t>Safari </a:t>
                      </a:r>
                    </a:p>
                    <a:p>
                      <a:pPr algn="ctr"/>
                      <a:r>
                        <a:rPr lang="en-US" sz="1050" dirty="0">
                          <a:solidFill>
                            <a:schemeClr val="tx1"/>
                          </a:solidFill>
                          <a:latin typeface="Arial" panose="020B0604020202020204" pitchFamily="34" charset="0"/>
                          <a:cs typeface="Arial" panose="020B0604020202020204" pitchFamily="34" charset="0"/>
                        </a:rPr>
                        <a:t>Animals around the world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Climates / Hibernation </a:t>
                      </a:r>
                    </a:p>
                    <a:p>
                      <a:pPr algn="ctr"/>
                      <a:r>
                        <a:rPr lang="en-US" sz="1050" dirty="0">
                          <a:solidFill>
                            <a:schemeClr val="tx1"/>
                          </a:solidFill>
                          <a:latin typeface="Arial" panose="020B0604020202020204" pitchFamily="34" charset="0"/>
                          <a:cs typeface="Arial" panose="020B0604020202020204" pitchFamily="34" charset="0"/>
                        </a:rPr>
                        <a:t>Down on the Farm </a:t>
                      </a:r>
                    </a:p>
                    <a:p>
                      <a:pPr algn="ctr"/>
                      <a:r>
                        <a:rPr lang="en-US" sz="1050" dirty="0">
                          <a:solidFill>
                            <a:schemeClr val="tx1"/>
                          </a:solidFill>
                          <a:latin typeface="Arial" panose="020B0604020202020204" pitchFamily="34" charset="0"/>
                          <a:cs typeface="Arial" panose="020B0604020202020204" pitchFamily="34" charset="0"/>
                        </a:rPr>
                        <a:t>Min Beasts </a:t>
                      </a:r>
                    </a:p>
                    <a:p>
                      <a:pPr algn="ctr"/>
                      <a:r>
                        <a:rPr lang="en-US" sz="1050" dirty="0">
                          <a:solidFill>
                            <a:schemeClr val="tx1"/>
                          </a:solidFill>
                          <a:latin typeface="Arial" panose="020B0604020202020204" pitchFamily="34" charset="0"/>
                          <a:cs typeface="Arial" panose="020B0604020202020204" pitchFamily="34" charset="0"/>
                        </a:rPr>
                        <a:t>Animal Arts and crafts</a:t>
                      </a:r>
                    </a:p>
                    <a:p>
                      <a:pPr algn="ctr"/>
                      <a:r>
                        <a:rPr lang="en-US" sz="1050" dirty="0">
                          <a:solidFill>
                            <a:schemeClr val="tx1"/>
                          </a:solidFill>
                          <a:latin typeface="Arial" panose="020B0604020202020204" pitchFamily="34" charset="0"/>
                          <a:cs typeface="Arial" panose="020B0604020202020204" pitchFamily="34" charset="0"/>
                        </a:rPr>
                        <a:t>Night and day animals </a:t>
                      </a:r>
                    </a:p>
                    <a:p>
                      <a:pPr algn="ctr"/>
                      <a:r>
                        <a:rPr lang="en-US" sz="1050" dirty="0">
                          <a:solidFill>
                            <a:schemeClr val="tx1"/>
                          </a:solidFill>
                          <a:latin typeface="Arial" panose="020B0604020202020204" pitchFamily="34" charset="0"/>
                          <a:cs typeface="Arial" panose="020B0604020202020204" pitchFamily="34" charset="0"/>
                        </a:rPr>
                        <a:t>Animal patterns</a:t>
                      </a:r>
                    </a:p>
                    <a:p>
                      <a:pPr algn="ctr"/>
                      <a:r>
                        <a:rPr lang="en-US" sz="1050" dirty="0">
                          <a:solidFill>
                            <a:schemeClr val="tx1"/>
                          </a:solidFill>
                          <a:latin typeface="Arial" panose="020B0604020202020204" pitchFamily="34" charset="0"/>
                          <a:cs typeface="Arial" panose="020B0604020202020204" pitchFamily="34" charset="0"/>
                        </a:rPr>
                        <a:t>David Attenborough </a:t>
                      </a:r>
                    </a:p>
                    <a:p>
                      <a:pPr algn="ctr"/>
                      <a:r>
                        <a:rPr lang="en-US" sz="1050" dirty="0">
                          <a:solidFill>
                            <a:schemeClr val="tx1"/>
                          </a:solidFill>
                          <a:latin typeface="Arial" panose="020B0604020202020204" pitchFamily="34" charset="0"/>
                          <a:cs typeface="Arial" panose="020B0604020202020204" pitchFamily="34" charset="0"/>
                        </a:rPr>
                        <a:t>Happy Habitats</a:t>
                      </a: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rgbClr val="CC66FF"/>
                          </a:solidFill>
                          <a:latin typeface="Arial" panose="020B0604020202020204" pitchFamily="34" charset="0"/>
                          <a:cs typeface="Arial" panose="020B0604020202020204" pitchFamily="34" charset="0"/>
                        </a:rPr>
                        <a:t>Come Outside! </a:t>
                      </a:r>
                    </a:p>
                    <a:p>
                      <a:pPr algn="ctr"/>
                      <a:r>
                        <a:rPr lang="en-US" sz="1050" dirty="0">
                          <a:solidFill>
                            <a:schemeClr val="tx1"/>
                          </a:solidFill>
                          <a:latin typeface="Arial" panose="020B0604020202020204" pitchFamily="34" charset="0"/>
                          <a:cs typeface="Arial" panose="020B0604020202020204" pitchFamily="34" charset="0"/>
                        </a:rPr>
                        <a:t>Plants &amp; Flowers </a:t>
                      </a:r>
                    </a:p>
                    <a:p>
                      <a:pPr algn="ctr"/>
                      <a:r>
                        <a:rPr lang="en-US" sz="1050" dirty="0">
                          <a:solidFill>
                            <a:schemeClr val="tx1"/>
                          </a:solidFill>
                          <a:latin typeface="Arial" panose="020B0604020202020204" pitchFamily="34" charset="0"/>
                          <a:cs typeface="Arial" panose="020B0604020202020204" pitchFamily="34" charset="0"/>
                        </a:rPr>
                        <a:t>Weather / seasons </a:t>
                      </a:r>
                    </a:p>
                    <a:p>
                      <a:pPr algn="ctr"/>
                      <a:r>
                        <a:rPr lang="en-US" sz="1050" dirty="0">
                          <a:solidFill>
                            <a:schemeClr val="tx1"/>
                          </a:solidFill>
                          <a:latin typeface="Arial" panose="020B0604020202020204" pitchFamily="34" charset="0"/>
                          <a:cs typeface="Arial" panose="020B0604020202020204" pitchFamily="34" charset="0"/>
                        </a:rPr>
                        <a:t>Does the moon shine? </a:t>
                      </a:r>
                    </a:p>
                    <a:p>
                      <a:pPr algn="ctr"/>
                      <a:r>
                        <a:rPr lang="en-US" sz="1050" dirty="0">
                          <a:solidFill>
                            <a:schemeClr val="tx1"/>
                          </a:solidFill>
                          <a:latin typeface="Arial" panose="020B0604020202020204" pitchFamily="34" charset="0"/>
                          <a:cs typeface="Arial" panose="020B0604020202020204" pitchFamily="34" charset="0"/>
                        </a:rPr>
                        <a:t>The great outdoors </a:t>
                      </a:r>
                    </a:p>
                    <a:p>
                      <a:pPr algn="ctr"/>
                      <a:r>
                        <a:rPr lang="en-US" sz="1050" dirty="0">
                          <a:solidFill>
                            <a:schemeClr val="tx1"/>
                          </a:solidFill>
                          <a:latin typeface="Arial" panose="020B0604020202020204" pitchFamily="34" charset="0"/>
                          <a:cs typeface="Arial" panose="020B0604020202020204" pitchFamily="34" charset="0"/>
                        </a:rPr>
                        <a:t>Forest School </a:t>
                      </a:r>
                    </a:p>
                    <a:p>
                      <a:pPr algn="ctr"/>
                      <a:r>
                        <a:rPr lang="en-US" sz="1050" dirty="0">
                          <a:solidFill>
                            <a:schemeClr val="tx1"/>
                          </a:solidFill>
                          <a:latin typeface="Arial" panose="020B0604020202020204" pitchFamily="34" charset="0"/>
                          <a:cs typeface="Arial" panose="020B0604020202020204" pitchFamily="34" charset="0"/>
                        </a:rPr>
                        <a:t>Planting seeds </a:t>
                      </a:r>
                    </a:p>
                    <a:p>
                      <a:pPr algn="ctr"/>
                      <a:r>
                        <a:rPr lang="en-US" sz="1050" dirty="0">
                          <a:solidFill>
                            <a:schemeClr val="tx1"/>
                          </a:solidFill>
                          <a:latin typeface="Arial" panose="020B0604020202020204" pitchFamily="34" charset="0"/>
                          <a:cs typeface="Arial" panose="020B0604020202020204" pitchFamily="34" charset="0"/>
                        </a:rPr>
                        <a:t>Make a sculpture: Andy Goldsworthy </a:t>
                      </a:r>
                    </a:p>
                    <a:p>
                      <a:pPr algn="ctr"/>
                      <a:r>
                        <a:rPr lang="en-US" sz="1050" dirty="0">
                          <a:solidFill>
                            <a:schemeClr val="tx1"/>
                          </a:solidFill>
                          <a:latin typeface="Arial" panose="020B0604020202020204" pitchFamily="34" charset="0"/>
                          <a:cs typeface="Arial" panose="020B0604020202020204" pitchFamily="34" charset="0"/>
                        </a:rPr>
                        <a:t>Reduce, Reuse &amp; Recycle </a:t>
                      </a:r>
                    </a:p>
                    <a:p>
                      <a:pPr algn="ctr"/>
                      <a:r>
                        <a:rPr lang="en-US" sz="1050" dirty="0">
                          <a:solidFill>
                            <a:schemeClr val="tx1"/>
                          </a:solidFill>
                          <a:latin typeface="Arial" panose="020B0604020202020204" pitchFamily="34" charset="0"/>
                          <a:cs typeface="Arial" panose="020B0604020202020204" pitchFamily="34" charset="0"/>
                        </a:rPr>
                        <a:t>Fun Science / Materials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rgbClr val="00B0F0"/>
                          </a:solidFill>
                          <a:latin typeface="Arial" panose="020B0604020202020204" pitchFamily="34" charset="0"/>
                          <a:cs typeface="Arial" panose="020B0604020202020204" pitchFamily="34" charset="0"/>
                        </a:rPr>
                        <a:t>Ticket to ride!  </a:t>
                      </a:r>
                    </a:p>
                    <a:p>
                      <a:pPr algn="ctr"/>
                      <a:r>
                        <a:rPr lang="en-US" sz="1050" dirty="0">
                          <a:solidFill>
                            <a:schemeClr val="tx1"/>
                          </a:solidFill>
                          <a:latin typeface="Arial" panose="020B0604020202020204" pitchFamily="34" charset="0"/>
                          <a:cs typeface="Arial" panose="020B0604020202020204" pitchFamily="34" charset="0"/>
                        </a:rPr>
                        <a:t>Around the Town</a:t>
                      </a:r>
                    </a:p>
                    <a:p>
                      <a:pPr algn="ctr"/>
                      <a:r>
                        <a:rPr lang="en-US" sz="1050" dirty="0">
                          <a:solidFill>
                            <a:schemeClr val="tx1"/>
                          </a:solidFill>
                          <a:latin typeface="Arial" panose="020B0604020202020204" pitchFamily="34" charset="0"/>
                          <a:cs typeface="Arial" panose="020B0604020202020204" pitchFamily="34" charset="0"/>
                        </a:rPr>
                        <a:t>How do I get there? </a:t>
                      </a:r>
                    </a:p>
                    <a:p>
                      <a:pPr algn="ctr"/>
                      <a:r>
                        <a:rPr lang="en-US" sz="1050" dirty="0">
                          <a:solidFill>
                            <a:schemeClr val="tx1"/>
                          </a:solidFill>
                          <a:latin typeface="Arial" panose="020B0604020202020204" pitchFamily="34" charset="0"/>
                          <a:cs typeface="Arial" panose="020B0604020202020204" pitchFamily="34" charset="0"/>
                        </a:rPr>
                        <a:t>Where in the world have you been? </a:t>
                      </a:r>
                    </a:p>
                    <a:p>
                      <a:pPr algn="ctr"/>
                      <a:r>
                        <a:rPr lang="en-US" sz="1050" dirty="0">
                          <a:solidFill>
                            <a:schemeClr val="tx1"/>
                          </a:solidFill>
                          <a:latin typeface="Arial" panose="020B0604020202020204" pitchFamily="34" charset="0"/>
                          <a:cs typeface="Arial" panose="020B0604020202020204" pitchFamily="34" charset="0"/>
                        </a:rPr>
                        <a:t>Where do we live in the UK / world? </a:t>
                      </a:r>
                    </a:p>
                    <a:p>
                      <a:pPr algn="ctr"/>
                      <a:r>
                        <a:rPr lang="en-US" sz="1050" dirty="0">
                          <a:solidFill>
                            <a:schemeClr val="tx1"/>
                          </a:solidFill>
                          <a:latin typeface="Arial" panose="020B0604020202020204" pitchFamily="34" charset="0"/>
                          <a:cs typeface="Arial" panose="020B0604020202020204" pitchFamily="34" charset="0"/>
                        </a:rPr>
                        <a:t>Fly me to the moon! </a:t>
                      </a:r>
                    </a:p>
                    <a:p>
                      <a:pPr algn="ctr"/>
                      <a:r>
                        <a:rPr lang="en-US" sz="1050" dirty="0">
                          <a:solidFill>
                            <a:schemeClr val="tx1"/>
                          </a:solidFill>
                          <a:latin typeface="Arial" panose="020B0604020202020204" pitchFamily="34" charset="0"/>
                          <a:cs typeface="Arial" panose="020B0604020202020204" pitchFamily="34" charset="0"/>
                        </a:rPr>
                        <a:t>Vehicles past and Present </a:t>
                      </a:r>
                    </a:p>
                    <a:p>
                      <a:pPr algn="ctr"/>
                      <a:r>
                        <a:rPr lang="en-US" sz="1050" dirty="0">
                          <a:solidFill>
                            <a:schemeClr val="tx1"/>
                          </a:solidFill>
                          <a:latin typeface="Arial" panose="020B0604020202020204" pitchFamily="34" charset="0"/>
                          <a:cs typeface="Arial" panose="020B0604020202020204" pitchFamily="34" charset="0"/>
                        </a:rPr>
                        <a:t>Design your own transport! </a:t>
                      </a:r>
                    </a:p>
                    <a:p>
                      <a:pPr algn="ctr"/>
                      <a:r>
                        <a:rPr lang="en-US" sz="1050" dirty="0">
                          <a:solidFill>
                            <a:schemeClr val="tx1"/>
                          </a:solidFill>
                          <a:latin typeface="Arial" panose="020B0604020202020204" pitchFamily="34" charset="0"/>
                          <a:cs typeface="Arial" panose="020B0604020202020204" pitchFamily="34" charset="0"/>
                        </a:rPr>
                        <a:t>Who was Neil Armstrong?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rgbClr val="00B0F0"/>
                          </a:solidFill>
                          <a:latin typeface="Arial" panose="020B0604020202020204" pitchFamily="34" charset="0"/>
                          <a:cs typeface="Arial" panose="020B0604020202020204" pitchFamily="34" charset="0"/>
                        </a:rPr>
                        <a:t>Fun at the Seaside!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Under the sea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Off on holiday / clothes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Where in the world shall we go?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Send me a postcard! </a:t>
                      </a:r>
                    </a:p>
                    <a:p>
                      <a:pPr algn="ctr"/>
                      <a:r>
                        <a:rPr lang="en-US" sz="1050" dirty="0">
                          <a:solidFill>
                            <a:schemeClr val="tx1"/>
                          </a:solidFill>
                          <a:latin typeface="Arial" panose="020B0604020202020204" pitchFamily="34" charset="0"/>
                          <a:cs typeface="Arial" panose="020B0604020202020204" pitchFamily="34" charset="0"/>
                        </a:rPr>
                        <a:t>Marine life  </a:t>
                      </a:r>
                    </a:p>
                    <a:p>
                      <a:pPr algn="ctr"/>
                      <a:r>
                        <a:rPr lang="en-US" sz="1050" dirty="0">
                          <a:solidFill>
                            <a:schemeClr val="tx1"/>
                          </a:solidFill>
                          <a:latin typeface="Arial" panose="020B0604020202020204" pitchFamily="34" charset="0"/>
                          <a:cs typeface="Arial" panose="020B0604020202020204" pitchFamily="34" charset="0"/>
                        </a:rPr>
                        <a:t>Fossils – Mary Anning </a:t>
                      </a:r>
                    </a:p>
                    <a:p>
                      <a:pPr algn="ctr"/>
                      <a:r>
                        <a:rPr lang="en-US" sz="1050" dirty="0">
                          <a:solidFill>
                            <a:schemeClr val="tx1"/>
                          </a:solidFill>
                          <a:latin typeface="Arial" panose="020B0604020202020204" pitchFamily="34" charset="0"/>
                          <a:cs typeface="Arial" panose="020B0604020202020204" pitchFamily="34" charset="0"/>
                        </a:rPr>
                        <a:t>Seasides in the past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Compare: Now and then! </a:t>
                      </a:r>
                    </a:p>
                    <a:p>
                      <a:pPr algn="ctr"/>
                      <a:r>
                        <a:rPr lang="en-US" sz="1050" dirty="0">
                          <a:solidFill>
                            <a:schemeClr val="tx1"/>
                          </a:solidFill>
                          <a:latin typeface="Arial" panose="020B0604020202020204" pitchFamily="34" charset="0"/>
                          <a:cs typeface="Arial" panose="020B0604020202020204" pitchFamily="34" charset="0"/>
                        </a:rPr>
                        <a:t>Seaside art </a:t>
                      </a:r>
                    </a:p>
                    <a:p>
                      <a:pPr algn="ctr"/>
                      <a:endParaRPr lang="en-GB"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2033691"/>
                  </a:ext>
                </a:extLst>
              </a:tr>
              <a:tr h="1371041">
                <a:tc>
                  <a:txBody>
                    <a:bodyPr/>
                    <a:lstStyle/>
                    <a:p>
                      <a:pPr algn="ctr"/>
                      <a:r>
                        <a:rPr lang="en-US" sz="1600" b="1" dirty="0">
                          <a:latin typeface="Arial" panose="020B0604020202020204" pitchFamily="34" charset="0"/>
                          <a:cs typeface="Arial" panose="020B0604020202020204" pitchFamily="34" charset="0"/>
                        </a:rPr>
                        <a:t>Possible Texts and </a:t>
                      </a:r>
                    </a:p>
                    <a:p>
                      <a:pPr algn="ctr"/>
                      <a:r>
                        <a:rPr lang="en-US" sz="1600" b="1" dirty="0">
                          <a:latin typeface="Arial" panose="020B0604020202020204" pitchFamily="34" charset="0"/>
                          <a:cs typeface="Arial" panose="020B0604020202020204" pitchFamily="34" charset="0"/>
                        </a:rPr>
                        <a:t>‘old favourites’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Owl Babies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Once there were Giants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Stick Man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Smartest Giant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Colour Monster</a:t>
                      </a:r>
                    </a:p>
                    <a:p>
                      <a:pPr algn="ctr"/>
                      <a:r>
                        <a:rPr lang="en-US" sz="1000" dirty="0">
                          <a:solidFill>
                            <a:schemeClr val="tx1"/>
                          </a:solidFill>
                          <a:latin typeface="Arial" panose="020B0604020202020204" pitchFamily="34" charset="0"/>
                          <a:cs typeface="Arial" panose="020B0604020202020204" pitchFamily="34" charset="0"/>
                        </a:rPr>
                        <a:t>The Rainbow Fish </a:t>
                      </a:r>
                    </a:p>
                    <a:p>
                      <a:pPr algn="ctr"/>
                      <a:r>
                        <a:rPr lang="en-US" sz="1000" dirty="0">
                          <a:solidFill>
                            <a:schemeClr val="tx1"/>
                          </a:solidFill>
                          <a:latin typeface="Arial" panose="020B0604020202020204" pitchFamily="34" charset="0"/>
                          <a:cs typeface="Arial" panose="020B0604020202020204" pitchFamily="34" charset="0"/>
                        </a:rPr>
                        <a:t>Funny Bones </a:t>
                      </a:r>
                    </a:p>
                    <a:p>
                      <a:pPr algn="ctr"/>
                      <a:r>
                        <a:rPr lang="en-US" sz="1000" dirty="0">
                          <a:solidFill>
                            <a:schemeClr val="tx1"/>
                          </a:solidFill>
                          <a:latin typeface="Arial" panose="020B0604020202020204" pitchFamily="34" charset="0"/>
                          <a:cs typeface="Arial" panose="020B0604020202020204" pitchFamily="34" charset="0"/>
                        </a:rPr>
                        <a:t>The Big Book of Families </a:t>
                      </a:r>
                    </a:p>
                    <a:p>
                      <a:pPr algn="ctr"/>
                      <a:r>
                        <a:rPr lang="en-US" sz="1000" dirty="0">
                          <a:solidFill>
                            <a:schemeClr val="tx1"/>
                          </a:solidFill>
                          <a:latin typeface="Arial" panose="020B0604020202020204" pitchFamily="34" charset="0"/>
                          <a:cs typeface="Arial" panose="020B0604020202020204" pitchFamily="34" charset="0"/>
                        </a:rPr>
                        <a:t>Pete the Cat </a:t>
                      </a: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Jolly Postman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Goldilocks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Farmer Duck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Hansel &amp; Gretal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Ugly Duckling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Christmas Story / Nativity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Rama and Sita</a:t>
                      </a:r>
                      <a:endParaRPr lang="en-US" sz="10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Emperors Egg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Very Hungry Caterpillar </a:t>
                      </a:r>
                    </a:p>
                    <a:p>
                      <a:pPr algn="ctr"/>
                      <a:r>
                        <a:rPr lang="en-GB" sz="1000" dirty="0">
                          <a:solidFill>
                            <a:schemeClr val="tx1"/>
                          </a:solidFill>
                          <a:latin typeface="Arial" panose="020B0604020202020204" pitchFamily="34" charset="0"/>
                          <a:cs typeface="Arial" panose="020B0604020202020204" pitchFamily="34" charset="0"/>
                        </a:rPr>
                        <a:t>Aghh Spider! </a:t>
                      </a:r>
                    </a:p>
                    <a:p>
                      <a:pPr algn="ctr"/>
                      <a:r>
                        <a:rPr lang="en-GB" sz="1000" dirty="0">
                          <a:solidFill>
                            <a:schemeClr val="tx1"/>
                          </a:solidFill>
                          <a:latin typeface="Arial" panose="020B0604020202020204" pitchFamily="34" charset="0"/>
                          <a:cs typeface="Arial" panose="020B0604020202020204" pitchFamily="34" charset="0"/>
                        </a:rPr>
                        <a:t>Tige who came to tea </a:t>
                      </a:r>
                    </a:p>
                    <a:p>
                      <a:pPr algn="ctr"/>
                      <a:r>
                        <a:rPr lang="en-GB" sz="1000" dirty="0">
                          <a:solidFill>
                            <a:schemeClr val="tx1"/>
                          </a:solidFill>
                          <a:latin typeface="Arial" panose="020B0604020202020204" pitchFamily="34" charset="0"/>
                          <a:cs typeface="Arial" panose="020B0604020202020204" pitchFamily="34" charset="0"/>
                        </a:rPr>
                        <a:t>Diary of a wombat</a:t>
                      </a:r>
                    </a:p>
                    <a:p>
                      <a:pPr algn="ctr"/>
                      <a:r>
                        <a:rPr lang="en-GB" sz="1000" dirty="0">
                          <a:solidFill>
                            <a:schemeClr val="tx1"/>
                          </a:solidFill>
                          <a:latin typeface="Arial" panose="020B0604020202020204" pitchFamily="34" charset="0"/>
                          <a:cs typeface="Arial" panose="020B0604020202020204" pitchFamily="34" charset="0"/>
                        </a:rPr>
                        <a:t>Elephant and the Bad Baby</a:t>
                      </a:r>
                    </a:p>
                    <a:p>
                      <a:pPr algn="ctr"/>
                      <a:r>
                        <a:rPr lang="en-GB" sz="1000" dirty="0">
                          <a:solidFill>
                            <a:schemeClr val="tx1"/>
                          </a:solidFill>
                          <a:latin typeface="Arial" panose="020B0604020202020204" pitchFamily="34" charset="0"/>
                          <a:cs typeface="Arial" panose="020B0604020202020204" pitchFamily="34" charset="0"/>
                        </a:rPr>
                        <a:t>Pig in the Pond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Tiny Seed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Oliver’s Vegetables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Jack and the Beanstalk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One Plastic Bag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Jasper’s Beanstalk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Tree, Seasons come and seasons go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 stroll through the seasons</a:t>
                      </a: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Snail and the Whale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Way back Home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Naughty Bus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Mr. Gumpy’s Outing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The Train Ride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Bob, The Man on the Moon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Beegu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Oi! Get off my train!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solidFill>
                            <a:schemeClr val="tx1"/>
                          </a:solidFill>
                          <a:latin typeface="Arial" panose="020B0604020202020204" pitchFamily="34" charset="0"/>
                          <a:cs typeface="Arial" panose="020B0604020202020204" pitchFamily="34" charset="0"/>
                        </a:rPr>
                        <a:t>Lighthouse Keeper’s Lunch</a:t>
                      </a:r>
                    </a:p>
                    <a:p>
                      <a:pPr algn="ctr"/>
                      <a:r>
                        <a:rPr lang="en-US" sz="1000" dirty="0">
                          <a:solidFill>
                            <a:schemeClr val="tx1"/>
                          </a:solidFill>
                          <a:latin typeface="Arial" panose="020B0604020202020204" pitchFamily="34" charset="0"/>
                          <a:cs typeface="Arial" panose="020B0604020202020204" pitchFamily="34" charset="0"/>
                        </a:rPr>
                        <a:t>Under the Sea Non – Fiction</a:t>
                      </a:r>
                    </a:p>
                    <a:p>
                      <a:pPr algn="ctr"/>
                      <a:r>
                        <a:rPr lang="en-US" sz="1000" dirty="0">
                          <a:solidFill>
                            <a:schemeClr val="tx1"/>
                          </a:solidFill>
                          <a:latin typeface="Arial" panose="020B0604020202020204" pitchFamily="34" charset="0"/>
                          <a:cs typeface="Arial" panose="020B0604020202020204" pitchFamily="34" charset="0"/>
                        </a:rPr>
                        <a:t>P is for Passport</a:t>
                      </a:r>
                    </a:p>
                    <a:p>
                      <a:pPr algn="ctr"/>
                      <a:r>
                        <a:rPr lang="en-US" sz="1000" dirty="0">
                          <a:solidFill>
                            <a:schemeClr val="tx1"/>
                          </a:solidFill>
                          <a:latin typeface="Arial" panose="020B0604020202020204" pitchFamily="34" charset="0"/>
                          <a:cs typeface="Arial" panose="020B0604020202020204" pitchFamily="34" charset="0"/>
                        </a:rPr>
                        <a:t>The Journey </a:t>
                      </a:r>
                    </a:p>
                    <a:p>
                      <a:pPr algn="ctr"/>
                      <a:r>
                        <a:rPr lang="en-US" sz="1000" dirty="0">
                          <a:solidFill>
                            <a:schemeClr val="tx1"/>
                          </a:solidFill>
                          <a:latin typeface="Arial" panose="020B0604020202020204" pitchFamily="34" charset="0"/>
                          <a:cs typeface="Arial" panose="020B0604020202020204" pitchFamily="34" charset="0"/>
                        </a:rPr>
                        <a:t>Zoom </a:t>
                      </a:r>
                    </a:p>
                    <a:p>
                      <a:pPr algn="ctr"/>
                      <a:r>
                        <a:rPr lang="en-US" sz="1000" dirty="0">
                          <a:solidFill>
                            <a:schemeClr val="tx1"/>
                          </a:solidFill>
                          <a:latin typeface="Arial" panose="020B0604020202020204" pitchFamily="34" charset="0"/>
                          <a:cs typeface="Arial" panose="020B0604020202020204" pitchFamily="34" charset="0"/>
                        </a:rPr>
                        <a:t>Passport to Paris </a:t>
                      </a:r>
                    </a:p>
                    <a:p>
                      <a:pPr algn="ctr"/>
                      <a:r>
                        <a:rPr lang="en-US" sz="1000" dirty="0">
                          <a:solidFill>
                            <a:schemeClr val="tx1"/>
                          </a:solidFill>
                          <a:latin typeface="Arial" panose="020B0604020202020204" pitchFamily="34" charset="0"/>
                          <a:cs typeface="Arial" panose="020B0604020202020204" pitchFamily="34" charset="0"/>
                        </a:rPr>
                        <a:t>World Atlases </a:t>
                      </a:r>
                    </a:p>
                    <a:p>
                      <a:pPr algn="ctr"/>
                      <a:r>
                        <a:rPr lang="en-US" sz="1000" dirty="0" err="1">
                          <a:solidFill>
                            <a:schemeClr val="tx1"/>
                          </a:solidFill>
                          <a:latin typeface="Arial" panose="020B0604020202020204" pitchFamily="34" charset="0"/>
                          <a:cs typeface="Arial" panose="020B0604020202020204" pitchFamily="34" charset="0"/>
                        </a:rPr>
                        <a:t>Tiddler</a:t>
                      </a:r>
                      <a:r>
                        <a:rPr lang="en-US" sz="1000"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7345316"/>
                  </a:ext>
                </a:extLst>
              </a:tr>
              <a:tr h="1245256">
                <a:tc>
                  <a:txBody>
                    <a:bodyPr/>
                    <a:lstStyle/>
                    <a:p>
                      <a:pPr algn="ctr"/>
                      <a:r>
                        <a:rPr lang="en-US" sz="1600" b="1" dirty="0">
                          <a:latin typeface="Arial" panose="020B0604020202020204" pitchFamily="34" charset="0"/>
                          <a:cs typeface="Arial" panose="020B0604020202020204" pitchFamily="34" charset="0"/>
                        </a:rPr>
                        <a:t>POSSIBLE</a:t>
                      </a:r>
                    </a:p>
                    <a:p>
                      <a:pPr algn="ctr"/>
                      <a:r>
                        <a:rPr lang="en-US" sz="1600" b="1" dirty="0">
                          <a:latin typeface="Arial" panose="020B0604020202020204" pitchFamily="34" charset="0"/>
                          <a:cs typeface="Arial" panose="020B0604020202020204" pitchFamily="34" charset="0"/>
                        </a:rPr>
                        <a:t>‘Wow’ moments / </a:t>
                      </a:r>
                      <a:r>
                        <a:rPr lang="en-US" sz="1600" b="1" dirty="0">
                          <a:solidFill>
                            <a:srgbClr val="0070C0"/>
                          </a:solidFill>
                          <a:latin typeface="Arial" panose="020B0604020202020204" pitchFamily="34" charset="0"/>
                          <a:cs typeface="Arial" panose="020B0604020202020204" pitchFamily="34" charset="0"/>
                        </a:rPr>
                        <a:t>Enrichment Weeks </a:t>
                      </a:r>
                      <a:endParaRPr lang="en-GB" sz="1600" b="1" dirty="0">
                        <a:solidFill>
                          <a:srgbClr val="0070C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00" dirty="0">
                          <a:solidFill>
                            <a:schemeClr val="tx1"/>
                          </a:solidFill>
                          <a:latin typeface="Arial" panose="020B0604020202020204" pitchFamily="34" charset="0"/>
                          <a:cs typeface="Arial" panose="020B0604020202020204" pitchFamily="34" charset="0"/>
                        </a:rPr>
                        <a:t>Autumn Trail </a:t>
                      </a:r>
                    </a:p>
                    <a:p>
                      <a:pPr algn="ctr"/>
                      <a:r>
                        <a:rPr lang="en-US" sz="1000" dirty="0">
                          <a:solidFill>
                            <a:schemeClr val="tx1"/>
                          </a:solidFill>
                          <a:latin typeface="Arial" panose="020B0604020202020204" pitchFamily="34" charset="0"/>
                          <a:cs typeface="Arial" panose="020B0604020202020204" pitchFamily="34" charset="0"/>
                        </a:rPr>
                        <a:t>Remembrance Day </a:t>
                      </a:r>
                    </a:p>
                    <a:p>
                      <a:pPr algn="ctr"/>
                      <a:r>
                        <a:rPr lang="en-US" sz="1000" dirty="0">
                          <a:solidFill>
                            <a:schemeClr val="tx1"/>
                          </a:solidFill>
                          <a:latin typeface="Arial" panose="020B0604020202020204" pitchFamily="34" charset="0"/>
                          <a:cs typeface="Arial" panose="020B0604020202020204" pitchFamily="34" charset="0"/>
                        </a:rPr>
                        <a:t>Nurse / Firefighter visit </a:t>
                      </a:r>
                    </a:p>
                    <a:p>
                      <a:pPr algn="ctr"/>
                      <a:r>
                        <a:rPr lang="en-US" sz="1000" dirty="0">
                          <a:solidFill>
                            <a:schemeClr val="tx1"/>
                          </a:solidFill>
                          <a:latin typeface="Arial" panose="020B0604020202020204" pitchFamily="34" charset="0"/>
                          <a:cs typeface="Arial" panose="020B0604020202020204" pitchFamily="34" charset="0"/>
                        </a:rPr>
                        <a:t>Harvest Time </a:t>
                      </a:r>
                    </a:p>
                    <a:p>
                      <a:pPr algn="ctr"/>
                      <a:r>
                        <a:rPr lang="en-US" sz="1000" dirty="0">
                          <a:solidFill>
                            <a:schemeClr val="tx1"/>
                          </a:solidFill>
                          <a:latin typeface="Arial" panose="020B0604020202020204" pitchFamily="34" charset="0"/>
                          <a:cs typeface="Arial" panose="020B0604020202020204" pitchFamily="34" charset="0"/>
                        </a:rPr>
                        <a:t>Birthdays</a:t>
                      </a:r>
                    </a:p>
                    <a:p>
                      <a:pPr algn="ctr"/>
                      <a:r>
                        <a:rPr lang="en-US" sz="1000" dirty="0">
                          <a:solidFill>
                            <a:schemeClr val="tx1"/>
                          </a:solidFill>
                          <a:latin typeface="Arial" panose="020B0604020202020204" pitchFamily="34" charset="0"/>
                          <a:cs typeface="Arial" panose="020B0604020202020204" pitchFamily="34" charset="0"/>
                        </a:rPr>
                        <a:t>Favourite Songs </a:t>
                      </a:r>
                    </a:p>
                    <a:p>
                      <a:pPr algn="ctr"/>
                      <a:r>
                        <a:rPr lang="en-US" sz="1000" dirty="0">
                          <a:solidFill>
                            <a:schemeClr val="tx1"/>
                          </a:solidFill>
                          <a:latin typeface="Arial" panose="020B0604020202020204" pitchFamily="34" charset="0"/>
                          <a:cs typeface="Arial" panose="020B0604020202020204" pitchFamily="34" charset="0"/>
                        </a:rPr>
                        <a:t>Talent show </a:t>
                      </a:r>
                    </a:p>
                    <a:p>
                      <a:pPr algn="ctr"/>
                      <a:r>
                        <a:rPr lang="en-US" sz="1000" dirty="0">
                          <a:solidFill>
                            <a:schemeClr val="tx1"/>
                          </a:solidFill>
                          <a:latin typeface="Arial" panose="020B0604020202020204" pitchFamily="34" charset="0"/>
                          <a:cs typeface="Arial" panose="020B0604020202020204" pitchFamily="34" charset="0"/>
                        </a:rPr>
                        <a:t>Roald Dahl Day </a:t>
                      </a:r>
                    </a:p>
                    <a:p>
                      <a:pPr algn="ctr"/>
                      <a:r>
                        <a:rPr lang="en-US" sz="1000" dirty="0">
                          <a:solidFill>
                            <a:schemeClr val="tx1"/>
                          </a:solidFill>
                          <a:latin typeface="Arial" panose="020B0604020202020204" pitchFamily="34" charset="0"/>
                          <a:cs typeface="Arial" panose="020B0604020202020204" pitchFamily="34" charset="0"/>
                        </a:rPr>
                        <a:t>What do I want to be when I grow up? Video for parents.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Guy Fawkes / Bonfire Night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Christmas Time  / Nativity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Diwali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Hannukah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Black History Month</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Remembrance day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Road Safety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Stories by the Fireside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World Space Week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Children in Need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Anti- Bullying Week </a:t>
                      </a: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solidFill>
                            <a:schemeClr val="tx1"/>
                          </a:solidFill>
                          <a:latin typeface="Arial" panose="020B0604020202020204" pitchFamily="34" charset="0"/>
                          <a:cs typeface="Arial" panose="020B0604020202020204" pitchFamily="34" charset="0"/>
                        </a:rPr>
                        <a:t>Visit to </a:t>
                      </a:r>
                      <a:r>
                        <a:rPr lang="en-US" sz="1000" dirty="0" err="1">
                          <a:solidFill>
                            <a:schemeClr val="tx1"/>
                          </a:solidFill>
                          <a:latin typeface="Arial" panose="020B0604020202020204" pitchFamily="34" charset="0"/>
                          <a:cs typeface="Arial" panose="020B0604020202020204" pitchFamily="34" charset="0"/>
                        </a:rPr>
                        <a:t>Marwell</a:t>
                      </a:r>
                      <a:r>
                        <a:rPr lang="en-US" sz="1000" dirty="0">
                          <a:solidFill>
                            <a:schemeClr val="tx1"/>
                          </a:solidFill>
                          <a:latin typeface="Arial" panose="020B0604020202020204" pitchFamily="34" charset="0"/>
                          <a:cs typeface="Arial" panose="020B0604020202020204" pitchFamily="34" charset="0"/>
                        </a:rPr>
                        <a:t> Zoo</a:t>
                      </a:r>
                    </a:p>
                    <a:p>
                      <a:pPr algn="ctr"/>
                      <a:r>
                        <a:rPr lang="en-US" sz="1000" dirty="0">
                          <a:solidFill>
                            <a:schemeClr val="tx1"/>
                          </a:solidFill>
                          <a:latin typeface="Arial" panose="020B0604020202020204" pitchFamily="34" charset="0"/>
                          <a:cs typeface="Arial" panose="020B0604020202020204" pitchFamily="34" charset="0"/>
                        </a:rPr>
                        <a:t>Chinese New Year </a:t>
                      </a:r>
                    </a:p>
                    <a:p>
                      <a:pPr algn="ctr"/>
                      <a:r>
                        <a:rPr lang="en-US" sz="1000" dirty="0">
                          <a:solidFill>
                            <a:schemeClr val="tx1"/>
                          </a:solidFill>
                          <a:latin typeface="Arial" panose="020B0604020202020204" pitchFamily="34" charset="0"/>
                          <a:cs typeface="Arial" panose="020B0604020202020204" pitchFamily="34" charset="0"/>
                        </a:rPr>
                        <a:t>LENT</a:t>
                      </a:r>
                    </a:p>
                    <a:p>
                      <a:pPr algn="ctr"/>
                      <a:r>
                        <a:rPr lang="en-US" sz="1000" dirty="0">
                          <a:solidFill>
                            <a:schemeClr val="tx1"/>
                          </a:solidFill>
                          <a:latin typeface="Arial" panose="020B0604020202020204" pitchFamily="34" charset="0"/>
                          <a:cs typeface="Arial" panose="020B0604020202020204" pitchFamily="34" charset="0"/>
                        </a:rPr>
                        <a:t>Story Telling Week </a:t>
                      </a:r>
                    </a:p>
                    <a:p>
                      <a:pPr algn="ctr"/>
                      <a:r>
                        <a:rPr lang="en-US" sz="1000" dirty="0">
                          <a:solidFill>
                            <a:schemeClr val="tx1"/>
                          </a:solidFill>
                          <a:latin typeface="Arial" panose="020B0604020202020204" pitchFamily="34" charset="0"/>
                          <a:cs typeface="Arial" panose="020B0604020202020204" pitchFamily="34" charset="0"/>
                        </a:rPr>
                        <a:t>Random Acts of Kindness Week </a:t>
                      </a:r>
                    </a:p>
                    <a:p>
                      <a:pPr algn="ctr"/>
                      <a:r>
                        <a:rPr lang="en-US" sz="1000" dirty="0">
                          <a:solidFill>
                            <a:schemeClr val="tx1"/>
                          </a:solidFill>
                          <a:latin typeface="Arial" panose="020B0604020202020204" pitchFamily="34" charset="0"/>
                          <a:cs typeface="Arial" panose="020B0604020202020204" pitchFamily="34" charset="0"/>
                        </a:rPr>
                        <a:t>Valentine’s Day</a:t>
                      </a:r>
                    </a:p>
                    <a:p>
                      <a:pPr algn="ctr"/>
                      <a:r>
                        <a:rPr lang="en-US" sz="1000" dirty="0">
                          <a:solidFill>
                            <a:schemeClr val="tx1"/>
                          </a:solidFill>
                          <a:latin typeface="Arial" panose="020B0604020202020204" pitchFamily="34" charset="0"/>
                          <a:cs typeface="Arial" panose="020B0604020202020204" pitchFamily="34" charset="0"/>
                        </a:rPr>
                        <a:t>Internet Safety Day </a:t>
                      </a:r>
                    </a:p>
                    <a:p>
                      <a:pPr algn="ctr"/>
                      <a:r>
                        <a:rPr lang="en-US" sz="1000" dirty="0">
                          <a:solidFill>
                            <a:schemeClr val="tx1"/>
                          </a:solidFill>
                          <a:latin typeface="Arial" panose="020B0604020202020204" pitchFamily="34" charset="0"/>
                          <a:cs typeface="Arial" panose="020B0604020202020204" pitchFamily="34" charset="0"/>
                        </a:rPr>
                        <a:t>Animal Art week</a:t>
                      </a:r>
                    </a:p>
                    <a:p>
                      <a:pPr algn="ctr"/>
                      <a:r>
                        <a:rPr lang="en-US" sz="1000" dirty="0">
                          <a:solidFill>
                            <a:schemeClr val="tx1"/>
                          </a:solidFill>
                          <a:latin typeface="Arial" panose="020B0604020202020204" pitchFamily="34" charset="0"/>
                          <a:cs typeface="Arial" panose="020B0604020202020204" pitchFamily="34" charset="0"/>
                        </a:rPr>
                        <a:t>Let’s go on Safari -  An animal a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Walk to the park / Picnic </a:t>
                      </a:r>
                      <a:endParaRPr lang="en-GB" sz="1000" dirty="0">
                        <a:solidFill>
                          <a:schemeClr val="tx1"/>
                        </a:solidFill>
                        <a:latin typeface="Arial" panose="020B0604020202020204" pitchFamily="34" charset="0"/>
                        <a:cs typeface="Arial" panose="020B0604020202020204" pitchFamily="34" charset="0"/>
                      </a:endParaRPr>
                    </a:p>
                    <a:p>
                      <a:pPr algn="ctr"/>
                      <a:r>
                        <a:rPr lang="en-GB" sz="1000" dirty="0">
                          <a:solidFill>
                            <a:schemeClr val="tx1"/>
                          </a:solidFill>
                          <a:latin typeface="Arial" panose="020B0604020202020204" pitchFamily="34" charset="0"/>
                          <a:cs typeface="Arial" panose="020B0604020202020204" pitchFamily="34" charset="0"/>
                        </a:rPr>
                        <a:t>Planting seeds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Easter time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Weather experiments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Weather Forecast videos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Nature Scavenger Hunt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Vincent Van Gogh Study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Mother’s Day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Queen’s Birthday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Science Week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Eater Egg Hunt </a:t>
                      </a: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solidFill>
                            <a:schemeClr val="tx1"/>
                          </a:solidFill>
                          <a:latin typeface="Arial" panose="020B0604020202020204" pitchFamily="34" charset="0"/>
                          <a:cs typeface="Arial" panose="020B0604020202020204" pitchFamily="34" charset="0"/>
                        </a:rPr>
                        <a:t>Post a letter</a:t>
                      </a:r>
                    </a:p>
                    <a:p>
                      <a:pPr algn="ctr"/>
                      <a:r>
                        <a:rPr lang="en-US" sz="1000" dirty="0">
                          <a:solidFill>
                            <a:schemeClr val="tx1"/>
                          </a:solidFill>
                          <a:latin typeface="Arial" panose="020B0604020202020204" pitchFamily="34" charset="0"/>
                          <a:cs typeface="Arial" panose="020B0604020202020204" pitchFamily="34" charset="0"/>
                        </a:rPr>
                        <a:t>Food tasting – different cultures  </a:t>
                      </a:r>
                    </a:p>
                    <a:p>
                      <a:pPr algn="ctr"/>
                      <a:r>
                        <a:rPr lang="en-US" sz="1000" dirty="0">
                          <a:solidFill>
                            <a:schemeClr val="tx1"/>
                          </a:solidFill>
                          <a:latin typeface="Arial" panose="020B0604020202020204" pitchFamily="34" charset="0"/>
                          <a:cs typeface="Arial" panose="020B0604020202020204" pitchFamily="34" charset="0"/>
                        </a:rPr>
                        <a:t>Map work  - Find the Treasure </a:t>
                      </a:r>
                    </a:p>
                    <a:p>
                      <a:pPr algn="ctr"/>
                      <a:r>
                        <a:rPr lang="en-US" sz="1000" dirty="0">
                          <a:solidFill>
                            <a:schemeClr val="tx1"/>
                          </a:solidFill>
                          <a:latin typeface="Arial" panose="020B0604020202020204" pitchFamily="34" charset="0"/>
                          <a:cs typeface="Arial" panose="020B0604020202020204" pitchFamily="34" charset="0"/>
                        </a:rPr>
                        <a:t>Start of Ramadan </a:t>
                      </a:r>
                    </a:p>
                    <a:p>
                      <a:pPr algn="ctr"/>
                      <a:r>
                        <a:rPr lang="en-US" sz="1000" dirty="0">
                          <a:solidFill>
                            <a:schemeClr val="tx1"/>
                          </a:solidFill>
                          <a:latin typeface="Arial" panose="020B0604020202020204" pitchFamily="34" charset="0"/>
                          <a:cs typeface="Arial" panose="020B0604020202020204" pitchFamily="34" charset="0"/>
                        </a:rPr>
                        <a:t>Eid</a:t>
                      </a:r>
                    </a:p>
                    <a:p>
                      <a:pPr algn="ctr"/>
                      <a:r>
                        <a:rPr lang="en-US" sz="1000" dirty="0">
                          <a:solidFill>
                            <a:schemeClr val="tx1"/>
                          </a:solidFill>
                          <a:latin typeface="Arial" panose="020B0604020202020204" pitchFamily="34" charset="0"/>
                          <a:cs typeface="Arial" panose="020B0604020202020204" pitchFamily="34" charset="0"/>
                        </a:rPr>
                        <a:t>D-Day </a:t>
                      </a:r>
                    </a:p>
                    <a:p>
                      <a:pPr algn="ctr"/>
                      <a:r>
                        <a:rPr lang="en-US" sz="1000" dirty="0">
                          <a:solidFill>
                            <a:schemeClr val="tx1"/>
                          </a:solidFill>
                          <a:latin typeface="Arial" panose="020B0604020202020204" pitchFamily="34" charset="0"/>
                          <a:cs typeface="Arial" panose="020B0604020202020204" pitchFamily="34" charset="0"/>
                        </a:rPr>
                        <a:t>Let’s fly - Role play and Green Screen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solidFill>
                            <a:schemeClr val="tx1"/>
                          </a:solidFill>
                          <a:latin typeface="Arial" panose="020B0604020202020204" pitchFamily="34" charset="0"/>
                          <a:cs typeface="Arial" panose="020B0604020202020204" pitchFamily="34" charset="0"/>
                        </a:rPr>
                        <a:t>Visit to the beach </a:t>
                      </a:r>
                    </a:p>
                    <a:p>
                      <a:pPr algn="ctr"/>
                      <a:r>
                        <a:rPr lang="en-US" sz="1000" dirty="0">
                          <a:solidFill>
                            <a:schemeClr val="tx1"/>
                          </a:solidFill>
                          <a:latin typeface="Arial" panose="020B0604020202020204" pitchFamily="34" charset="0"/>
                          <a:cs typeface="Arial" panose="020B0604020202020204" pitchFamily="34" charset="0"/>
                        </a:rPr>
                        <a:t>Under the Sea – singing songs and sea shanties</a:t>
                      </a:r>
                    </a:p>
                    <a:p>
                      <a:pPr algn="ctr"/>
                      <a:r>
                        <a:rPr lang="en-US" sz="1000" dirty="0">
                          <a:solidFill>
                            <a:schemeClr val="tx1"/>
                          </a:solidFill>
                          <a:latin typeface="Arial" panose="020B0604020202020204" pitchFamily="34" charset="0"/>
                          <a:cs typeface="Arial" panose="020B0604020202020204" pitchFamily="34" charset="0"/>
                        </a:rPr>
                        <a:t>Fossil hunting </a:t>
                      </a:r>
                    </a:p>
                    <a:p>
                      <a:pPr algn="ctr"/>
                      <a:r>
                        <a:rPr lang="en-US" sz="1000" dirty="0">
                          <a:solidFill>
                            <a:schemeClr val="tx1"/>
                          </a:solidFill>
                          <a:latin typeface="Arial" panose="020B0604020202020204" pitchFamily="34" charset="0"/>
                          <a:cs typeface="Arial" panose="020B0604020202020204" pitchFamily="34" charset="0"/>
                        </a:rPr>
                        <a:t>Father’s Day </a:t>
                      </a:r>
                    </a:p>
                    <a:p>
                      <a:pPr algn="ctr"/>
                      <a:r>
                        <a:rPr lang="en-US" sz="1000" dirty="0">
                          <a:solidFill>
                            <a:schemeClr val="tx1"/>
                          </a:solidFill>
                          <a:latin typeface="Arial" panose="020B0604020202020204" pitchFamily="34" charset="0"/>
                          <a:cs typeface="Arial" panose="020B0604020202020204" pitchFamily="34" charset="0"/>
                        </a:rPr>
                        <a:t>Heathy Eating Week </a:t>
                      </a:r>
                    </a:p>
                    <a:p>
                      <a:pPr algn="ctr"/>
                      <a:r>
                        <a:rPr lang="en-US" sz="1000" dirty="0">
                          <a:solidFill>
                            <a:schemeClr val="tx1"/>
                          </a:solidFill>
                          <a:latin typeface="Arial" panose="020B0604020202020204" pitchFamily="34" charset="0"/>
                          <a:cs typeface="Arial" panose="020B0604020202020204" pitchFamily="34" charset="0"/>
                        </a:rPr>
                        <a:t>Pirate Day </a:t>
                      </a:r>
                    </a:p>
                    <a:p>
                      <a:pPr algn="ctr"/>
                      <a:r>
                        <a:rPr lang="en-US" sz="1000" dirty="0">
                          <a:solidFill>
                            <a:schemeClr val="tx1"/>
                          </a:solidFill>
                          <a:latin typeface="Arial" panose="020B0604020202020204" pitchFamily="34" charset="0"/>
                          <a:cs typeface="Arial" panose="020B0604020202020204" pitchFamily="34" charset="0"/>
                        </a:rPr>
                        <a:t>Ice – Cream at the park</a:t>
                      </a:r>
                    </a:p>
                    <a:p>
                      <a:pPr algn="ctr"/>
                      <a:endParaRPr lang="en-GB" sz="10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bl>
          </a:graphicData>
        </a:graphic>
      </p:graphicFrame>
      <p:pic>
        <p:nvPicPr>
          <p:cNvPr id="2" name="Picture 1"/>
          <p:cNvPicPr>
            <a:picLocks noChangeAspect="1"/>
          </p:cNvPicPr>
          <p:nvPr/>
        </p:nvPicPr>
        <p:blipFill>
          <a:blip r:embed="rId3"/>
          <a:stretch>
            <a:fillRect/>
          </a:stretch>
        </p:blipFill>
        <p:spPr>
          <a:xfrm>
            <a:off x="123102" y="85734"/>
            <a:ext cx="725487" cy="780356"/>
          </a:xfrm>
          <a:prstGeom prst="rect">
            <a:avLst/>
          </a:prstGeom>
        </p:spPr>
      </p:pic>
    </p:spTree>
    <p:extLst>
      <p:ext uri="{BB962C8B-B14F-4D97-AF65-F5344CB8AC3E}">
        <p14:creationId xmlns:p14="http://schemas.microsoft.com/office/powerpoint/2010/main" val="379394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256046" y="492952"/>
          <a:ext cx="11679908" cy="5386235"/>
        </p:xfrm>
        <a:graphic>
          <a:graphicData uri="http://schemas.openxmlformats.org/drawingml/2006/table">
            <a:tbl>
              <a:tblPr firstRow="1" bandRow="1">
                <a:tableStyleId>{5C22544A-7EE6-4342-B048-85BDC9FD1C3A}</a:tableStyleId>
              </a:tblPr>
              <a:tblGrid>
                <a:gridCol w="1857596">
                  <a:extLst>
                    <a:ext uri="{9D8B030D-6E8A-4147-A177-3AD203B41FA5}">
                      <a16:colId xmlns:a16="http://schemas.microsoft.com/office/drawing/2014/main" val="385991600"/>
                    </a:ext>
                  </a:extLst>
                </a:gridCol>
                <a:gridCol w="1637052">
                  <a:extLst>
                    <a:ext uri="{9D8B030D-6E8A-4147-A177-3AD203B41FA5}">
                      <a16:colId xmlns:a16="http://schemas.microsoft.com/office/drawing/2014/main" val="2865123548"/>
                    </a:ext>
                  </a:extLst>
                </a:gridCol>
                <a:gridCol w="1637052">
                  <a:extLst>
                    <a:ext uri="{9D8B030D-6E8A-4147-A177-3AD203B41FA5}">
                      <a16:colId xmlns:a16="http://schemas.microsoft.com/office/drawing/2014/main" val="872926247"/>
                    </a:ext>
                  </a:extLst>
                </a:gridCol>
                <a:gridCol w="1637052">
                  <a:extLst>
                    <a:ext uri="{9D8B030D-6E8A-4147-A177-3AD203B41FA5}">
                      <a16:colId xmlns:a16="http://schemas.microsoft.com/office/drawing/2014/main" val="1315738151"/>
                    </a:ext>
                  </a:extLst>
                </a:gridCol>
                <a:gridCol w="1637052">
                  <a:extLst>
                    <a:ext uri="{9D8B030D-6E8A-4147-A177-3AD203B41FA5}">
                      <a16:colId xmlns:a16="http://schemas.microsoft.com/office/drawing/2014/main" val="2709165749"/>
                    </a:ext>
                  </a:extLst>
                </a:gridCol>
                <a:gridCol w="1637052">
                  <a:extLst>
                    <a:ext uri="{9D8B030D-6E8A-4147-A177-3AD203B41FA5}">
                      <a16:colId xmlns:a16="http://schemas.microsoft.com/office/drawing/2014/main" val="2335150482"/>
                    </a:ext>
                  </a:extLst>
                </a:gridCol>
                <a:gridCol w="1637052">
                  <a:extLst>
                    <a:ext uri="{9D8B030D-6E8A-4147-A177-3AD203B41FA5}">
                      <a16:colId xmlns:a16="http://schemas.microsoft.com/office/drawing/2014/main" val="4046203905"/>
                    </a:ext>
                  </a:extLst>
                </a:gridCol>
              </a:tblGrid>
              <a:tr h="555020">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42768">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1630503">
                <a:tc rowSpan="2">
                  <a:txBody>
                    <a:bodyPr/>
                    <a:lstStyle/>
                    <a:p>
                      <a:pPr algn="ctr"/>
                      <a:r>
                        <a:rPr lang="en-US" sz="1600" b="0"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Characteristics of Effective Learning</a:t>
                      </a: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Over Arching Principles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pPr algn="ctr"/>
                      <a:r>
                        <a:rPr lang="en-US" sz="1200" b="1" dirty="0">
                          <a:solidFill>
                            <a:schemeClr val="bg1">
                              <a:lumMod val="50000"/>
                            </a:schemeClr>
                          </a:solidFill>
                          <a:latin typeface="Arial" panose="020B0604020202020204" pitchFamily="34" charset="0"/>
                          <a:cs typeface="Arial" panose="020B0604020202020204" pitchFamily="34" charset="0"/>
                        </a:rPr>
                        <a:t>Characteristics of Effective Learning </a:t>
                      </a:r>
                    </a:p>
                    <a:p>
                      <a:r>
                        <a:rPr lang="en-US" sz="1200" b="1" dirty="0">
                          <a:solidFill>
                            <a:srgbClr val="FF33CC"/>
                          </a:solidFill>
                          <a:latin typeface="Arial" panose="020B0604020202020204" pitchFamily="34" charset="0"/>
                          <a:cs typeface="Arial" panose="020B0604020202020204" pitchFamily="34" charset="0"/>
                        </a:rPr>
                        <a:t>Playing and exploring: </a:t>
                      </a:r>
                      <a:r>
                        <a:rPr lang="en-US" sz="1200" dirty="0">
                          <a:latin typeface="Arial" panose="020B0604020202020204" pitchFamily="34" charset="0"/>
                          <a:cs typeface="Arial" panose="020B0604020202020204" pitchFamily="34" charset="0"/>
                        </a:rPr>
                        <a:t>- Children investigate and experience things, and ‘have a go’. </a:t>
                      </a: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Children who actively participate in their </a:t>
                      </a:r>
                      <a:r>
                        <a:rPr lang="en-GB" sz="1200" dirty="0">
                          <a:solidFill>
                            <a:srgbClr val="000000"/>
                          </a:solidFill>
                          <a:latin typeface="Arial" panose="020B0604020202020204" pitchFamily="34" charset="0"/>
                          <a:ea typeface="Calibri" panose="020F0502020204030204" pitchFamily="34" charset="0"/>
                          <a:cs typeface="Arial" panose="020B0604020202020204" pitchFamily="34" charset="0"/>
                        </a:rPr>
                        <a:t>own play </a:t>
                      </a: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develop a larger store of information and experiences to draw on which positively supports their learning </a:t>
                      </a:r>
                      <a:endParaRPr lang="en-US" sz="1200" dirty="0">
                        <a:latin typeface="Arial" panose="020B0604020202020204" pitchFamily="34" charset="0"/>
                        <a:cs typeface="Arial" panose="020B0604020202020204" pitchFamily="34" charset="0"/>
                      </a:endParaRPr>
                    </a:p>
                    <a:p>
                      <a:r>
                        <a:rPr lang="en-US" sz="1200" b="1" dirty="0">
                          <a:solidFill>
                            <a:srgbClr val="FF33CC"/>
                          </a:solidFill>
                          <a:latin typeface="Arial" panose="020B0604020202020204" pitchFamily="34" charset="0"/>
                          <a:cs typeface="Arial" panose="020B0604020202020204" pitchFamily="34" charset="0"/>
                        </a:rPr>
                        <a:t>Active learning: </a:t>
                      </a:r>
                      <a:r>
                        <a:rPr lang="en-US" sz="1200" dirty="0">
                          <a:latin typeface="Arial" panose="020B0604020202020204" pitchFamily="34" charset="0"/>
                          <a:cs typeface="Arial" panose="020B0604020202020204" pitchFamily="34" charset="0"/>
                        </a:rPr>
                        <a:t>- Children concentrate and keep on trying if they encounter difficulties. They are proud of their own achievements. </a:t>
                      </a:r>
                      <a:r>
                        <a:rPr lang="en-GB" sz="1200" dirty="0">
                          <a:effectLst/>
                          <a:latin typeface="Arial" panose="020B0604020202020204" pitchFamily="34" charset="0"/>
                          <a:ea typeface="Calibri" panose="020F0502020204030204" pitchFamily="34" charset="0"/>
                          <a:cs typeface="Arial" panose="020B0604020202020204" pitchFamily="34" charset="0"/>
                        </a:rPr>
                        <a:t>For children to develop into self-regulating, lifelong learners they are required to take ownership, accept challenges and learn persistence.</a:t>
                      </a:r>
                    </a:p>
                    <a:p>
                      <a:r>
                        <a:rPr lang="en-US" sz="1200" b="1" dirty="0">
                          <a:solidFill>
                            <a:srgbClr val="FF33CC"/>
                          </a:solidFill>
                          <a:latin typeface="Arial" panose="020B0604020202020204" pitchFamily="34" charset="0"/>
                          <a:cs typeface="Arial" panose="020B0604020202020204" pitchFamily="34" charset="0"/>
                        </a:rPr>
                        <a:t>Creating and thinking critically: </a:t>
                      </a:r>
                      <a:r>
                        <a:rPr lang="en-US" sz="1200" dirty="0">
                          <a:latin typeface="Arial" panose="020B0604020202020204" pitchFamily="34" charset="0"/>
                          <a:cs typeface="Arial" panose="020B0604020202020204" pitchFamily="34" charset="0"/>
                        </a:rPr>
                        <a:t>- Children develop their own ideas and make links between these ideas. </a:t>
                      </a:r>
                      <a:r>
                        <a:rPr lang="en-GB" sz="1200" dirty="0">
                          <a:effectLst/>
                          <a:latin typeface="Arial" panose="020B0604020202020204" pitchFamily="34" charset="0"/>
                          <a:ea typeface="Calibri" panose="020F0502020204030204" pitchFamily="34" charset="0"/>
                          <a:cs typeface="Arial" panose="020B0604020202020204" pitchFamily="34" charset="0"/>
                        </a:rPr>
                        <a:t>They think flexibly and rationally, drawing on previous experiences which help them to solve problems and reach conclusions. </a:t>
                      </a:r>
                    </a:p>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pPr algn="ctr"/>
                      <a:endParaRPr lang="en-GB" sz="1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pPr algn="ct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07345316"/>
                  </a:ext>
                </a:extLst>
              </a:tr>
              <a:tr h="2621592">
                <a:tc vMerge="1">
                  <a:txBody>
                    <a:bodyPr/>
                    <a:lstStyle/>
                    <a:p>
                      <a:pPr algn="ctr"/>
                      <a:r>
                        <a:rPr lang="en-US" sz="3200" b="0" dirty="0">
                          <a:latin typeface="Amatic SC" panose="00000500000000000000" pitchFamily="2" charset="-79"/>
                          <a:cs typeface="Amatic SC" panose="00000500000000000000" pitchFamily="2" charset="-79"/>
                        </a:rPr>
                        <a:t>Over Arching Principles </a:t>
                      </a:r>
                      <a:endParaRPr lang="en-GB" sz="3200" b="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r>
                        <a:rPr lang="en-US" sz="1200" b="1" i="0" dirty="0">
                          <a:solidFill>
                            <a:srgbClr val="7030A0"/>
                          </a:solidFill>
                          <a:latin typeface="Arial" panose="020B0604020202020204" pitchFamily="34" charset="0"/>
                          <a:cs typeface="Arial" panose="020B0604020202020204" pitchFamily="34" charset="0"/>
                        </a:rPr>
                        <a:t>Unique Child: </a:t>
                      </a:r>
                      <a:r>
                        <a:rPr lang="en-US" sz="1200" i="0" dirty="0">
                          <a:latin typeface="Arial" panose="020B0604020202020204" pitchFamily="34" charset="0"/>
                          <a:cs typeface="Arial" panose="020B0604020202020204" pitchFamily="34" charset="0"/>
                        </a:rPr>
                        <a:t>Every child is unique and has the potential to be resilient, capable, confident and self-assured.  </a:t>
                      </a:r>
                    </a:p>
                    <a:p>
                      <a:r>
                        <a:rPr lang="en-US" sz="1200" b="1" i="0" dirty="0">
                          <a:solidFill>
                            <a:srgbClr val="7030A0"/>
                          </a:solidFill>
                          <a:latin typeface="Arial" panose="020B0604020202020204" pitchFamily="34" charset="0"/>
                          <a:cs typeface="Arial" panose="020B0604020202020204" pitchFamily="34" charset="0"/>
                        </a:rPr>
                        <a:t>Positive Relationships: </a:t>
                      </a:r>
                      <a:r>
                        <a:rPr lang="en-US" sz="1200" i="0" dirty="0">
                          <a:latin typeface="Arial" panose="020B0604020202020204" pitchFamily="34" charset="0"/>
                          <a:cs typeface="Arial" panose="020B0604020202020204" pitchFamily="34" charset="0"/>
                        </a:rPr>
                        <a:t>Children flourish with warm, strong &amp; positive partnerships between all staff and parents/carers. This promotes independence across the EYFS curriculum. Children and practitioners are NOT alone – embrace each community. </a:t>
                      </a:r>
                    </a:p>
                    <a:p>
                      <a:r>
                        <a:rPr lang="en-US" sz="1200" b="1" i="0" dirty="0">
                          <a:solidFill>
                            <a:srgbClr val="7030A0"/>
                          </a:solidFill>
                          <a:latin typeface="Arial" panose="020B0604020202020204" pitchFamily="34" charset="0"/>
                          <a:cs typeface="Arial" panose="020B0604020202020204" pitchFamily="34" charset="0"/>
                        </a:rPr>
                        <a:t>Enabling environments: </a:t>
                      </a:r>
                      <a:r>
                        <a:rPr lang="en-US" sz="1200" i="0" dirty="0">
                          <a:latin typeface="Arial" panose="020B0604020202020204" pitchFamily="34" charset="0"/>
                          <a:cs typeface="Arial" panose="020B0604020202020204" pitchFamily="34" charset="0"/>
                        </a:rPr>
                        <a:t>Children learn and develop well in safe and secure environments where routines are established and where adults respond to their individual needs and passions and help them to build upon their learning over time. </a:t>
                      </a:r>
                    </a:p>
                    <a:p>
                      <a:r>
                        <a:rPr lang="en-US" sz="1200" b="1" i="0" dirty="0">
                          <a:solidFill>
                            <a:srgbClr val="7030A0"/>
                          </a:solidFill>
                          <a:latin typeface="Arial" panose="020B0604020202020204" pitchFamily="34" charset="0"/>
                          <a:cs typeface="Arial" panose="020B0604020202020204" pitchFamily="34" charset="0"/>
                        </a:rPr>
                        <a:t>Learning and Development: </a:t>
                      </a:r>
                      <a:r>
                        <a:rPr lang="en-US" sz="1200" i="0" dirty="0">
                          <a:latin typeface="Arial" panose="020B0604020202020204" pitchFamily="34" charset="0"/>
                          <a:cs typeface="Arial" panose="020B0604020202020204" pitchFamily="34" charset="0"/>
                        </a:rPr>
                        <a:t>Children develop and learn at different rates (not in different ways as it stated 2017). We must be aware of children who need greater support than others. </a:t>
                      </a:r>
                    </a:p>
                    <a:p>
                      <a:endParaRPr lang="en-US" sz="1200" i="1" dirty="0">
                        <a:latin typeface="Arial" panose="020B0604020202020204" pitchFamily="34" charset="0"/>
                        <a:cs typeface="Arial" panose="020B0604020202020204" pitchFamily="34" charset="0"/>
                      </a:endParaRPr>
                    </a:p>
                    <a:p>
                      <a:r>
                        <a:rPr lang="en-US" sz="1200" b="0" i="1" kern="1200" dirty="0">
                          <a:solidFill>
                            <a:schemeClr val="dk1"/>
                          </a:solidFill>
                          <a:effectLst/>
                          <a:latin typeface="Arial" panose="020B0604020202020204" pitchFamily="34" charset="0"/>
                          <a:ea typeface="+mn-ea"/>
                          <a:cs typeface="Arial" panose="020B0604020202020204" pitchFamily="34" charset="0"/>
                        </a:rPr>
                        <a:t> </a:t>
                      </a:r>
                    </a:p>
                    <a:p>
                      <a:endParaRPr lang="en-US" sz="12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algn="ctr"/>
                      <a:endParaRPr lang="en-GB" sz="14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GB" sz="14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US" sz="14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endParaRPr lang="en-GB" sz="14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3627661565"/>
                  </a:ext>
                </a:extLst>
              </a:tr>
            </a:tbl>
          </a:graphicData>
        </a:graphic>
      </p:graphicFrame>
      <p:pic>
        <p:nvPicPr>
          <p:cNvPr id="8" name="Picture 7"/>
          <p:cNvPicPr>
            <a:picLocks noChangeAspect="1"/>
          </p:cNvPicPr>
          <p:nvPr/>
        </p:nvPicPr>
        <p:blipFill>
          <a:blip r:embed="rId2"/>
          <a:stretch>
            <a:fillRect/>
          </a:stretch>
        </p:blipFill>
        <p:spPr>
          <a:xfrm>
            <a:off x="112713" y="102774"/>
            <a:ext cx="725487" cy="780356"/>
          </a:xfrm>
          <a:prstGeom prst="rect">
            <a:avLst/>
          </a:prstGeom>
        </p:spPr>
      </p:pic>
    </p:spTree>
    <p:extLst>
      <p:ext uri="{BB962C8B-B14F-4D97-AF65-F5344CB8AC3E}">
        <p14:creationId xmlns:p14="http://schemas.microsoft.com/office/powerpoint/2010/main" val="295277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71904" y="1220409"/>
          <a:ext cx="11848192" cy="4814527"/>
        </p:xfrm>
        <a:graphic>
          <a:graphicData uri="http://schemas.openxmlformats.org/drawingml/2006/table">
            <a:tbl>
              <a:tblPr firstRow="1" bandRow="1">
                <a:tableStyleId>{5C22544A-7EE6-4342-B048-85BDC9FD1C3A}</a:tableStyleId>
              </a:tblPr>
              <a:tblGrid>
                <a:gridCol w="1692599">
                  <a:extLst>
                    <a:ext uri="{9D8B030D-6E8A-4147-A177-3AD203B41FA5}">
                      <a16:colId xmlns:a16="http://schemas.microsoft.com/office/drawing/2014/main" val="385991600"/>
                    </a:ext>
                  </a:extLst>
                </a:gridCol>
                <a:gridCol w="1692599">
                  <a:extLst>
                    <a:ext uri="{9D8B030D-6E8A-4147-A177-3AD203B41FA5}">
                      <a16:colId xmlns:a16="http://schemas.microsoft.com/office/drawing/2014/main" val="2865123548"/>
                    </a:ext>
                  </a:extLst>
                </a:gridCol>
                <a:gridCol w="1704796">
                  <a:extLst>
                    <a:ext uri="{9D8B030D-6E8A-4147-A177-3AD203B41FA5}">
                      <a16:colId xmlns:a16="http://schemas.microsoft.com/office/drawing/2014/main" val="872926247"/>
                    </a:ext>
                  </a:extLst>
                </a:gridCol>
                <a:gridCol w="1680401">
                  <a:extLst>
                    <a:ext uri="{9D8B030D-6E8A-4147-A177-3AD203B41FA5}">
                      <a16:colId xmlns:a16="http://schemas.microsoft.com/office/drawing/2014/main" val="1315738151"/>
                    </a:ext>
                  </a:extLst>
                </a:gridCol>
                <a:gridCol w="1692599">
                  <a:extLst>
                    <a:ext uri="{9D8B030D-6E8A-4147-A177-3AD203B41FA5}">
                      <a16:colId xmlns:a16="http://schemas.microsoft.com/office/drawing/2014/main" val="2709165749"/>
                    </a:ext>
                  </a:extLst>
                </a:gridCol>
                <a:gridCol w="1540460">
                  <a:extLst>
                    <a:ext uri="{9D8B030D-6E8A-4147-A177-3AD203B41FA5}">
                      <a16:colId xmlns:a16="http://schemas.microsoft.com/office/drawing/2014/main" val="2335150482"/>
                    </a:ext>
                  </a:extLst>
                </a:gridCol>
                <a:gridCol w="1844738">
                  <a:extLst>
                    <a:ext uri="{9D8B030D-6E8A-4147-A177-3AD203B41FA5}">
                      <a16:colId xmlns:a16="http://schemas.microsoft.com/office/drawing/2014/main" val="4046203905"/>
                    </a:ext>
                  </a:extLst>
                </a:gridCol>
              </a:tblGrid>
              <a:tr h="532087">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989017">
                <a:tc>
                  <a:txBody>
                    <a:bodyPr/>
                    <a:lstStyle/>
                    <a:p>
                      <a:pPr algn="ctr"/>
                      <a:r>
                        <a:rPr lang="en-US" sz="1600" b="1" dirty="0">
                          <a:latin typeface="Arial" panose="020B0604020202020204" pitchFamily="34" charset="0"/>
                          <a:cs typeface="Arial" panose="020B0604020202020204" pitchFamily="34" charset="0"/>
                        </a:rPr>
                        <a:t>Assessment opportunities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50" dirty="0">
                          <a:solidFill>
                            <a:schemeClr val="tx1"/>
                          </a:solidFill>
                          <a:latin typeface="Arial" panose="020B0604020202020204" pitchFamily="34" charset="0"/>
                          <a:cs typeface="Arial" panose="020B0604020202020204" pitchFamily="34" charset="0"/>
                        </a:rPr>
                        <a:t>Analyse Nursery Assessments</a:t>
                      </a:r>
                    </a:p>
                    <a:p>
                      <a:pPr algn="ctr"/>
                      <a:r>
                        <a:rPr lang="en-US" sz="1050" dirty="0">
                          <a:solidFill>
                            <a:schemeClr val="tx1"/>
                          </a:solidFill>
                          <a:latin typeface="Arial" panose="020B0604020202020204" pitchFamily="34" charset="0"/>
                          <a:cs typeface="Arial" panose="020B0604020202020204" pitchFamily="34" charset="0"/>
                        </a:rPr>
                        <a:t>In-house - Baseline data on entry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National Baseline data by end of term</a:t>
                      </a:r>
                    </a:p>
                    <a:p>
                      <a:pPr algn="ctr"/>
                      <a:r>
                        <a:rPr lang="en-US" sz="1050" dirty="0">
                          <a:solidFill>
                            <a:schemeClr val="tx1"/>
                          </a:solidFill>
                          <a:latin typeface="Arial" panose="020B0604020202020204" pitchFamily="34" charset="0"/>
                          <a:cs typeface="Arial" panose="020B0604020202020204" pitchFamily="34" charset="0"/>
                        </a:rPr>
                        <a:t>Phonic Intervention groups</a:t>
                      </a: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solidFill>
                            <a:schemeClr val="tx1"/>
                          </a:solidFill>
                          <a:latin typeface="Arial" panose="020B0604020202020204" pitchFamily="34" charset="0"/>
                          <a:cs typeface="Arial" panose="020B0604020202020204" pitchFamily="34" charset="0"/>
                        </a:rPr>
                        <a:t>On going assessments</a:t>
                      </a:r>
                    </a:p>
                    <a:p>
                      <a:pPr algn="ctr"/>
                      <a:r>
                        <a:rPr lang="en-US" sz="1050" dirty="0">
                          <a:solidFill>
                            <a:schemeClr val="tx1"/>
                          </a:solidFill>
                          <a:latin typeface="Arial" panose="020B0604020202020204" pitchFamily="34" charset="0"/>
                          <a:cs typeface="Arial" panose="020B0604020202020204" pitchFamily="34" charset="0"/>
                        </a:rPr>
                        <a:t>Baseline analysis </a:t>
                      </a:r>
                    </a:p>
                    <a:p>
                      <a:pPr algn="ctr"/>
                      <a:r>
                        <a:rPr lang="en-US" sz="1050" dirty="0">
                          <a:solidFill>
                            <a:schemeClr val="tx1"/>
                          </a:solidFill>
                          <a:latin typeface="Arial" panose="020B0604020202020204" pitchFamily="34" charset="0"/>
                          <a:cs typeface="Arial" panose="020B0604020202020204" pitchFamily="34" charset="0"/>
                        </a:rPr>
                        <a:t>Pupil progress meetings</a:t>
                      </a:r>
                    </a:p>
                    <a:p>
                      <a:pPr algn="ctr"/>
                      <a:r>
                        <a:rPr lang="en-US" sz="1050" dirty="0">
                          <a:solidFill>
                            <a:schemeClr val="tx1"/>
                          </a:solidFill>
                          <a:latin typeface="Arial" panose="020B0604020202020204" pitchFamily="34" charset="0"/>
                          <a:cs typeface="Arial" panose="020B0604020202020204" pitchFamily="34" charset="0"/>
                        </a:rPr>
                        <a:t>Parents evening info </a:t>
                      </a:r>
                    </a:p>
                    <a:p>
                      <a:pPr algn="ctr"/>
                      <a:r>
                        <a:rPr lang="en-US" sz="1050" dirty="0">
                          <a:solidFill>
                            <a:schemeClr val="tx1"/>
                          </a:solidFill>
                          <a:latin typeface="Arial" panose="020B0604020202020204" pitchFamily="34" charset="0"/>
                          <a:cs typeface="Arial" panose="020B0604020202020204" pitchFamily="34" charset="0"/>
                        </a:rPr>
                        <a:t>In house moderation </a:t>
                      </a:r>
                    </a:p>
                    <a:p>
                      <a:pPr algn="ctr"/>
                      <a:r>
                        <a:rPr lang="en-US" sz="1050" dirty="0">
                          <a:solidFill>
                            <a:schemeClr val="tx1"/>
                          </a:solidFill>
                          <a:latin typeface="Arial" panose="020B0604020202020204" pitchFamily="34" charset="0"/>
                          <a:cs typeface="Arial" panose="020B0604020202020204" pitchFamily="34" charset="0"/>
                        </a:rPr>
                        <a:t>Midterm Assessments </a:t>
                      </a: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50" dirty="0">
                          <a:solidFill>
                            <a:schemeClr val="tx1"/>
                          </a:solidFill>
                          <a:latin typeface="Arial" panose="020B0604020202020204" pitchFamily="34" charset="0"/>
                          <a:cs typeface="Arial" panose="020B0604020202020204" pitchFamily="34" charset="0"/>
                        </a:rPr>
                        <a:t>GLD Projections for EOY</a:t>
                      </a:r>
                    </a:p>
                    <a:p>
                      <a:pPr algn="ctr"/>
                      <a:r>
                        <a:rPr lang="en-GB" sz="1050" dirty="0">
                          <a:solidFill>
                            <a:schemeClr val="tx1"/>
                          </a:solidFill>
                          <a:latin typeface="Arial" panose="020B0604020202020204" pitchFamily="34" charset="0"/>
                          <a:cs typeface="Arial" panose="020B0604020202020204" pitchFamily="34" charset="0"/>
                        </a:rPr>
                        <a:t>Cluster moderation </a:t>
                      </a:r>
                    </a:p>
                    <a:p>
                      <a:pPr algn="ctr"/>
                      <a:r>
                        <a:rPr lang="en-GB" sz="1050" dirty="0">
                          <a:solidFill>
                            <a:schemeClr val="tx1"/>
                          </a:solidFill>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solidFill>
                            <a:schemeClr val="tx1"/>
                          </a:solidFill>
                          <a:latin typeface="Arial" panose="020B0604020202020204" pitchFamily="34" charset="0"/>
                          <a:cs typeface="Arial" panose="020B0604020202020204" pitchFamily="34" charset="0"/>
                        </a:rPr>
                        <a:t>Pupil progress meetings</a:t>
                      </a:r>
                    </a:p>
                    <a:p>
                      <a:pPr algn="ctr"/>
                      <a:r>
                        <a:rPr lang="en-US" sz="1050" dirty="0">
                          <a:solidFill>
                            <a:schemeClr val="tx1"/>
                          </a:solidFill>
                          <a:latin typeface="Arial" panose="020B0604020202020204" pitchFamily="34" charset="0"/>
                          <a:cs typeface="Arial" panose="020B0604020202020204" pitchFamily="34" charset="0"/>
                        </a:rPr>
                        <a:t>Parents evening info </a:t>
                      </a:r>
                    </a:p>
                    <a:p>
                      <a:pPr algn="ctr"/>
                      <a:r>
                        <a:rPr lang="en-US" sz="1050" dirty="0">
                          <a:solidFill>
                            <a:schemeClr val="tx1"/>
                          </a:solidFill>
                          <a:latin typeface="Arial" panose="020B0604020202020204" pitchFamily="34" charset="0"/>
                          <a:cs typeface="Arial" panose="020B0604020202020204" pitchFamily="34" charset="0"/>
                        </a:rPr>
                        <a:t>EYFS team meetings</a:t>
                      </a:r>
                    </a:p>
                    <a:p>
                      <a:pPr algn="ct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50" dirty="0">
                          <a:solidFill>
                            <a:schemeClr val="tx1"/>
                          </a:solidFill>
                          <a:latin typeface="Arial" panose="020B0604020202020204" pitchFamily="34" charset="0"/>
                          <a:cs typeface="Arial" panose="020B0604020202020204" pitchFamily="34" charset="0"/>
                        </a:rPr>
                        <a:t>Cluster moderation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EYFS team meetings </a:t>
                      </a: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US"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solidFill>
                            <a:schemeClr val="tx1"/>
                          </a:solidFill>
                          <a:latin typeface="Arial" panose="020B0604020202020204" pitchFamily="34" charset="0"/>
                          <a:cs typeface="Arial" panose="020B0604020202020204" pitchFamily="34" charset="0"/>
                        </a:rPr>
                        <a:t>Pupil progress meetings</a:t>
                      </a:r>
                    </a:p>
                    <a:p>
                      <a:pPr algn="ctr"/>
                      <a:r>
                        <a:rPr lang="en-US" sz="1050" dirty="0">
                          <a:solidFill>
                            <a:schemeClr val="tx1"/>
                          </a:solidFill>
                          <a:latin typeface="Arial" panose="020B0604020202020204" pitchFamily="34" charset="0"/>
                          <a:cs typeface="Arial" panose="020B0604020202020204" pitchFamily="34" charset="0"/>
                        </a:rPr>
                        <a:t>Parents evening info </a:t>
                      </a:r>
                    </a:p>
                    <a:p>
                      <a:pPr algn="ctr"/>
                      <a:r>
                        <a:rPr lang="en-GB" sz="1050" dirty="0">
                          <a:solidFill>
                            <a:schemeClr val="tx1"/>
                          </a:solidFill>
                          <a:latin typeface="Arial" panose="020B0604020202020204" pitchFamily="34" charset="0"/>
                          <a:cs typeface="Arial" panose="020B0604020202020204" pitchFamily="34" charset="0"/>
                        </a:rPr>
                        <a:t>EOY data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r h="774966">
                <a:tc>
                  <a:txBody>
                    <a:bodyPr/>
                    <a:lstStyle/>
                    <a:p>
                      <a:pPr algn="ctr"/>
                      <a:r>
                        <a:rPr lang="en-US" sz="1600" b="1" dirty="0">
                          <a:latin typeface="Arial" panose="020B0604020202020204" pitchFamily="34" charset="0"/>
                          <a:cs typeface="Arial" panose="020B0604020202020204" pitchFamily="34" charset="0"/>
                        </a:rPr>
                        <a:t>Parental </a:t>
                      </a:r>
                    </a:p>
                    <a:p>
                      <a:pPr algn="ctr"/>
                      <a:r>
                        <a:rPr lang="en-US" sz="1600" b="1" dirty="0">
                          <a:latin typeface="Arial" panose="020B0604020202020204" pitchFamily="34" charset="0"/>
                          <a:cs typeface="Arial" panose="020B0604020202020204" pitchFamily="34" charset="0"/>
                        </a:rPr>
                        <a:t>Involvement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050" dirty="0">
                          <a:solidFill>
                            <a:schemeClr val="tx1"/>
                          </a:solidFill>
                          <a:latin typeface="Arial" panose="020B0604020202020204" pitchFamily="34" charset="0"/>
                          <a:cs typeface="Arial" panose="020B0604020202020204" pitchFamily="34" charset="0"/>
                        </a:rPr>
                        <a:t> Home visits / Parents Evening</a:t>
                      </a:r>
                    </a:p>
                    <a:p>
                      <a:pPr algn="ctr"/>
                      <a:r>
                        <a:rPr lang="en-US" sz="1050" dirty="0">
                          <a:solidFill>
                            <a:schemeClr val="tx1"/>
                          </a:solidFill>
                          <a:latin typeface="Arial" panose="020B0604020202020204" pitchFamily="34" charset="0"/>
                          <a:cs typeface="Arial" panose="020B0604020202020204" pitchFamily="34" charset="0"/>
                        </a:rPr>
                        <a:t>6 weeks in event </a:t>
                      </a:r>
                    </a:p>
                    <a:p>
                      <a:pPr algn="ctr"/>
                      <a:r>
                        <a:rPr lang="en-US" sz="1050" dirty="0">
                          <a:solidFill>
                            <a:schemeClr val="tx1"/>
                          </a:solidFill>
                          <a:latin typeface="Arial" panose="020B0604020202020204" pitchFamily="34" charset="0"/>
                          <a:cs typeface="Arial" panose="020B0604020202020204" pitchFamily="34" charset="0"/>
                        </a:rPr>
                        <a:t>Harvest Assembly </a:t>
                      </a:r>
                    </a:p>
                    <a:p>
                      <a:pPr algn="ctr"/>
                      <a:r>
                        <a:rPr lang="en-US" sz="1050" dirty="0">
                          <a:solidFill>
                            <a:schemeClr val="tx1"/>
                          </a:solidFill>
                          <a:latin typeface="Arial" panose="020B0604020202020204" pitchFamily="34" charset="0"/>
                          <a:cs typeface="Arial" panose="020B0604020202020204" pitchFamily="34" charset="0"/>
                        </a:rPr>
                        <a:t> Home / School Agreement </a:t>
                      </a:r>
                    </a:p>
                    <a:p>
                      <a:pPr algn="ctr"/>
                      <a:r>
                        <a:rPr lang="en-GB" sz="1050" dirty="0">
                          <a:solidFill>
                            <a:schemeClr val="tx1"/>
                          </a:solidFill>
                          <a:latin typeface="Arial" panose="020B0604020202020204" pitchFamily="34" charset="0"/>
                          <a:cs typeface="Arial" panose="020B0604020202020204" pitchFamily="34" charset="0"/>
                        </a:rPr>
                        <a:t>Phonics workshop </a:t>
                      </a: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p>
                      <a:pPr algn="ct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latin typeface="Arial" panose="020B0604020202020204" pitchFamily="34" charset="0"/>
                          <a:cs typeface="Arial" panose="020B0604020202020204" pitchFamily="34" charset="0"/>
                        </a:rPr>
                        <a:t>Nativity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Arial" panose="020B0604020202020204" pitchFamily="34" charset="0"/>
                          <a:cs typeface="Arial" panose="020B0604020202020204" pitchFamily="34" charset="0"/>
                        </a:rPr>
                        <a:t>Parents Evening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Arial" panose="020B0604020202020204" pitchFamily="34" charset="0"/>
                          <a:cs typeface="Arial" panose="020B0604020202020204" pitchFamily="34" charset="0"/>
                        </a:rPr>
                        <a:t>Parents Evening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Arial" panose="020B0604020202020204" pitchFamily="34" charset="0"/>
                          <a:cs typeface="Arial" panose="020B0604020202020204" pitchFamily="34" charset="0"/>
                        </a:rPr>
                        <a:t>Reports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Arial" panose="020B0604020202020204" pitchFamily="34" charset="0"/>
                          <a:cs typeface="Arial" panose="020B0604020202020204" pitchFamily="34" charset="0"/>
                        </a:rPr>
                        <a:t>Parents Evening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Arial" panose="020B0604020202020204" pitchFamily="34" charset="0"/>
                          <a:cs typeface="Arial" panose="020B0604020202020204" pitchFamily="34" charset="0"/>
                        </a:rPr>
                        <a:t>Parent’s Picnic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4788128"/>
                  </a:ext>
                </a:extLst>
              </a:tr>
            </a:tbl>
          </a:graphicData>
        </a:graphic>
      </p:graphicFrame>
      <p:pic>
        <p:nvPicPr>
          <p:cNvPr id="2" name="Picture 1"/>
          <p:cNvPicPr>
            <a:picLocks noChangeAspect="1"/>
          </p:cNvPicPr>
          <p:nvPr/>
        </p:nvPicPr>
        <p:blipFill>
          <a:blip r:embed="rId2"/>
          <a:stretch>
            <a:fillRect/>
          </a:stretch>
        </p:blipFill>
        <p:spPr>
          <a:xfrm>
            <a:off x="171904" y="127709"/>
            <a:ext cx="725487" cy="780356"/>
          </a:xfrm>
          <a:prstGeom prst="rect">
            <a:avLst/>
          </a:prstGeom>
        </p:spPr>
      </p:pic>
    </p:spTree>
    <p:extLst>
      <p:ext uri="{BB962C8B-B14F-4D97-AF65-F5344CB8AC3E}">
        <p14:creationId xmlns:p14="http://schemas.microsoft.com/office/powerpoint/2010/main" val="44798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97738" y="528831"/>
          <a:ext cx="11796523" cy="6117769"/>
        </p:xfrm>
        <a:graphic>
          <a:graphicData uri="http://schemas.openxmlformats.org/drawingml/2006/table">
            <a:tbl>
              <a:tblPr firstRow="1" bandRow="1">
                <a:tableStyleId>{5C22544A-7EE6-4342-B048-85BDC9FD1C3A}</a:tableStyleId>
              </a:tblPr>
              <a:tblGrid>
                <a:gridCol w="1735869">
                  <a:extLst>
                    <a:ext uri="{9D8B030D-6E8A-4147-A177-3AD203B41FA5}">
                      <a16:colId xmlns:a16="http://schemas.microsoft.com/office/drawing/2014/main" val="385991600"/>
                    </a:ext>
                  </a:extLst>
                </a:gridCol>
                <a:gridCol w="1538235">
                  <a:extLst>
                    <a:ext uri="{9D8B030D-6E8A-4147-A177-3AD203B41FA5}">
                      <a16:colId xmlns:a16="http://schemas.microsoft.com/office/drawing/2014/main" val="2865123548"/>
                    </a:ext>
                  </a:extLst>
                </a:gridCol>
                <a:gridCol w="116840">
                  <a:extLst>
                    <a:ext uri="{9D8B030D-6E8A-4147-A177-3AD203B41FA5}">
                      <a16:colId xmlns:a16="http://schemas.microsoft.com/office/drawing/2014/main" val="872926247"/>
                    </a:ext>
                  </a:extLst>
                </a:gridCol>
                <a:gridCol w="1554705">
                  <a:extLst>
                    <a:ext uri="{9D8B030D-6E8A-4147-A177-3AD203B41FA5}">
                      <a16:colId xmlns:a16="http://schemas.microsoft.com/office/drawing/2014/main" val="2690459710"/>
                    </a:ext>
                  </a:extLst>
                </a:gridCol>
                <a:gridCol w="116840">
                  <a:extLst>
                    <a:ext uri="{9D8B030D-6E8A-4147-A177-3AD203B41FA5}">
                      <a16:colId xmlns:a16="http://schemas.microsoft.com/office/drawing/2014/main" val="1315738151"/>
                    </a:ext>
                  </a:extLst>
                </a:gridCol>
                <a:gridCol w="1571174">
                  <a:extLst>
                    <a:ext uri="{9D8B030D-6E8A-4147-A177-3AD203B41FA5}">
                      <a16:colId xmlns:a16="http://schemas.microsoft.com/office/drawing/2014/main" val="1848787987"/>
                    </a:ext>
                  </a:extLst>
                </a:gridCol>
                <a:gridCol w="116840">
                  <a:extLst>
                    <a:ext uri="{9D8B030D-6E8A-4147-A177-3AD203B41FA5}">
                      <a16:colId xmlns:a16="http://schemas.microsoft.com/office/drawing/2014/main" val="2709165749"/>
                    </a:ext>
                  </a:extLst>
                </a:gridCol>
                <a:gridCol w="1587644">
                  <a:extLst>
                    <a:ext uri="{9D8B030D-6E8A-4147-A177-3AD203B41FA5}">
                      <a16:colId xmlns:a16="http://schemas.microsoft.com/office/drawing/2014/main" val="1626726412"/>
                    </a:ext>
                  </a:extLst>
                </a:gridCol>
                <a:gridCol w="116840">
                  <a:extLst>
                    <a:ext uri="{9D8B030D-6E8A-4147-A177-3AD203B41FA5}">
                      <a16:colId xmlns:a16="http://schemas.microsoft.com/office/drawing/2014/main" val="2335150482"/>
                    </a:ext>
                  </a:extLst>
                </a:gridCol>
                <a:gridCol w="1604113">
                  <a:extLst>
                    <a:ext uri="{9D8B030D-6E8A-4147-A177-3AD203B41FA5}">
                      <a16:colId xmlns:a16="http://schemas.microsoft.com/office/drawing/2014/main" val="3189764146"/>
                    </a:ext>
                  </a:extLst>
                </a:gridCol>
                <a:gridCol w="116840">
                  <a:extLst>
                    <a:ext uri="{9D8B030D-6E8A-4147-A177-3AD203B41FA5}">
                      <a16:colId xmlns:a16="http://schemas.microsoft.com/office/drawing/2014/main" val="4046203905"/>
                    </a:ext>
                  </a:extLst>
                </a:gridCol>
                <a:gridCol w="1620583">
                  <a:extLst>
                    <a:ext uri="{9D8B030D-6E8A-4147-A177-3AD203B41FA5}">
                      <a16:colId xmlns:a16="http://schemas.microsoft.com/office/drawing/2014/main" val="1588033082"/>
                    </a:ext>
                  </a:extLst>
                </a:gridCol>
              </a:tblGrid>
              <a:tr h="372289">
                <a:tc>
                  <a:txBody>
                    <a:bodyPr/>
                    <a:lstStyle/>
                    <a:p>
                      <a:pPr algn="ctr"/>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gridSpan="2">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extLst>
                  <a:ext uri="{0D108BD9-81ED-4DB2-BD59-A6C34878D82A}">
                    <a16:rowId xmlns:a16="http://schemas.microsoft.com/office/drawing/2014/main" val="2272033691"/>
                  </a:ext>
                </a:extLst>
              </a:tr>
              <a:tr h="4221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Communication and Language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Arial" panose="020B0604020202020204" pitchFamily="34" charset="0"/>
                          <a:cs typeface="Arial" panose="020B0604020202020204" pitchFamily="34" charset="0"/>
                        </a:rPr>
                        <a:t>Talk to parents about what language they speak at home, try and learn a few key words and celebrate multilingualism in your setting. </a:t>
                      </a:r>
                      <a:endParaRPr lang="en-GB" sz="105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11">
                  <a:txBody>
                    <a:bodyPr/>
                    <a:lstStyle/>
                    <a:p>
                      <a:pPr algn="l"/>
                      <a:r>
                        <a:rPr lang="en-US" sz="1200" b="0" i="0" dirty="0">
                          <a:latin typeface="Arial" panose="020B0604020202020204" pitchFamily="34" charset="0"/>
                          <a:cs typeface="Arial" panose="020B0604020202020204" pitchFamily="34" charset="0"/>
                        </a:rPr>
                        <a:t>The development of children’s spoken language underpins all seven areas of learning and development. Children’s </a:t>
                      </a:r>
                      <a:r>
                        <a:rPr lang="en-US" sz="1200" b="1" i="0" dirty="0">
                          <a:latin typeface="Arial" panose="020B0604020202020204" pitchFamily="34" charset="0"/>
                          <a:cs typeface="Arial" panose="020B0604020202020204" pitchFamily="34" charset="0"/>
                        </a:rPr>
                        <a:t>back-and-forth interactions </a:t>
                      </a:r>
                      <a:r>
                        <a:rPr lang="en-US" sz="1200" b="0" i="0" dirty="0">
                          <a:latin typeface="Arial" panose="020B0604020202020204" pitchFamily="34" charset="0"/>
                          <a:cs typeface="Arial" panose="020B0604020202020204" pitchFamily="34" charset="0"/>
                        </a:rPr>
                        <a:t>from an early age form the foundations for language and cognitive development. The number and quality of the conversations they have with adults and peers throughout the day in a </a:t>
                      </a:r>
                      <a:r>
                        <a:rPr lang="en-US" sz="1200" b="1" i="0" dirty="0">
                          <a:latin typeface="Arial" panose="020B0604020202020204" pitchFamily="34" charset="0"/>
                          <a:cs typeface="Arial" panose="020B0604020202020204" pitchFamily="34" charset="0"/>
                        </a:rPr>
                        <a:t>language-rich environment</a:t>
                      </a:r>
                      <a:r>
                        <a:rPr lang="en-US" sz="1200" b="0" i="0" dirty="0">
                          <a:latin typeface="Arial" panose="020B0604020202020204" pitchFamily="34" charset="0"/>
                          <a:cs typeface="Arial" panose="020B0604020202020204" pitchFamily="34" charset="0"/>
                        </a:rPr>
                        <a:t> is crucial. By commenting on what children are interested in or doing, and echoing back what they say with </a:t>
                      </a:r>
                      <a:r>
                        <a:rPr lang="en-US" sz="1200" b="1" i="0" dirty="0">
                          <a:latin typeface="Arial" panose="020B0604020202020204" pitchFamily="34" charset="0"/>
                          <a:cs typeface="Arial" panose="020B0604020202020204" pitchFamily="34" charset="0"/>
                        </a:rPr>
                        <a:t>new vocabulary added</a:t>
                      </a:r>
                      <a:r>
                        <a:rPr lang="en-US" sz="1200" b="0" i="0" dirty="0">
                          <a:latin typeface="Arial" panose="020B0604020202020204" pitchFamily="34" charset="0"/>
                          <a:cs typeface="Arial" panose="020B0604020202020204" pitchFamily="34" charset="0"/>
                        </a:rPr>
                        <a:t>, practitioners will build children's language effectively</a:t>
                      </a:r>
                      <a:r>
                        <a:rPr lang="en-US" sz="1200" b="1" i="0" dirty="0">
                          <a:latin typeface="Arial" panose="020B0604020202020204" pitchFamily="34" charset="0"/>
                          <a:cs typeface="Arial" panose="020B0604020202020204" pitchFamily="34" charset="0"/>
                        </a:rPr>
                        <a:t>. Reading frequently to children</a:t>
                      </a:r>
                      <a:r>
                        <a:rPr lang="en-US" sz="1200" b="0" i="0" dirty="0">
                          <a:latin typeface="Arial" panose="020B0604020202020204" pitchFamily="34" charset="0"/>
                          <a:cs typeface="Arial" panose="020B0604020202020204" pitchFamily="34" charset="0"/>
                        </a:rPr>
                        <a:t>, and </a:t>
                      </a:r>
                      <a:r>
                        <a:rPr lang="en-US" sz="1200" b="1" i="0" dirty="0">
                          <a:latin typeface="Arial" panose="020B0604020202020204" pitchFamily="34" charset="0"/>
                          <a:cs typeface="Arial" panose="020B0604020202020204" pitchFamily="34" charset="0"/>
                        </a:rPr>
                        <a:t>engaging them actively in stories</a:t>
                      </a:r>
                      <a:r>
                        <a:rPr lang="en-US" sz="1200" b="0" i="0" dirty="0">
                          <a:latin typeface="Arial" panose="020B0604020202020204" pitchFamily="34" charset="0"/>
                          <a:cs typeface="Arial" panose="020B0604020202020204" pitchFamily="34" charset="0"/>
                        </a:rPr>
                        <a:t>, non-fiction, rhymes and poems, and then providing them with extensive opportunities to use and </a:t>
                      </a:r>
                      <a:r>
                        <a:rPr lang="en-US" sz="1200" b="1" i="0" dirty="0">
                          <a:latin typeface="Arial" panose="020B0604020202020204" pitchFamily="34" charset="0"/>
                          <a:cs typeface="Arial" panose="020B0604020202020204" pitchFamily="34" charset="0"/>
                        </a:rPr>
                        <a:t>embed new words in a range of contexts, </a:t>
                      </a:r>
                      <a:r>
                        <a:rPr lang="en-US" sz="1200" b="0" i="0" dirty="0">
                          <a:latin typeface="Arial" panose="020B0604020202020204" pitchFamily="34" charset="0"/>
                          <a:cs typeface="Arial" panose="020B0604020202020204" pitchFamily="34" charset="0"/>
                        </a:rPr>
                        <a:t>will give children the opportunity to thrive. Through </a:t>
                      </a:r>
                      <a:r>
                        <a:rPr lang="en-US" sz="1200" b="1" i="0" dirty="0">
                          <a:latin typeface="Arial" panose="020B0604020202020204" pitchFamily="34" charset="0"/>
                          <a:cs typeface="Arial" panose="020B0604020202020204" pitchFamily="34" charset="0"/>
                        </a:rPr>
                        <a:t>conversation, story-telling and role play</a:t>
                      </a:r>
                      <a:r>
                        <a:rPr lang="en-US" sz="1200" b="0" i="0" dirty="0">
                          <a:latin typeface="Arial" panose="020B0604020202020204" pitchFamily="34" charset="0"/>
                          <a:cs typeface="Arial" panose="020B0604020202020204" pitchFamily="34" charset="0"/>
                        </a:rPr>
                        <a:t>, where children </a:t>
                      </a:r>
                      <a:r>
                        <a:rPr lang="en-US" sz="1200" b="1" i="0" dirty="0">
                          <a:latin typeface="Arial" panose="020B0604020202020204" pitchFamily="34" charset="0"/>
                          <a:cs typeface="Arial" panose="020B0604020202020204" pitchFamily="34" charset="0"/>
                        </a:rPr>
                        <a:t>share their ideas </a:t>
                      </a:r>
                      <a:r>
                        <a:rPr lang="en-US" sz="1200" b="0" i="0" dirty="0">
                          <a:latin typeface="Arial" panose="020B0604020202020204" pitchFamily="34" charset="0"/>
                          <a:cs typeface="Arial" panose="020B0604020202020204" pitchFamily="34" charset="0"/>
                        </a:rPr>
                        <a:t>with support and </a:t>
                      </a:r>
                      <a:r>
                        <a:rPr lang="en-US" sz="1200" b="1" i="0" dirty="0">
                          <a:latin typeface="Arial" panose="020B0604020202020204" pitchFamily="34" charset="0"/>
                          <a:cs typeface="Arial" panose="020B0604020202020204" pitchFamily="34" charset="0"/>
                        </a:rPr>
                        <a:t>modelling</a:t>
                      </a:r>
                      <a:r>
                        <a:rPr lang="en-US" sz="1200" b="0" i="0" dirty="0">
                          <a:latin typeface="Arial" panose="020B0604020202020204" pitchFamily="34" charset="0"/>
                          <a:cs typeface="Arial" panose="020B0604020202020204" pitchFamily="34" charset="0"/>
                        </a:rPr>
                        <a:t> from their teacher, and sensitive questioning that invites them to elaborate, children become comfortable using a </a:t>
                      </a:r>
                      <a:r>
                        <a:rPr lang="en-US" sz="1200" b="1" i="0" dirty="0">
                          <a:latin typeface="Arial" panose="020B0604020202020204" pitchFamily="34" charset="0"/>
                          <a:cs typeface="Arial" panose="020B0604020202020204" pitchFamily="34" charset="0"/>
                        </a:rPr>
                        <a:t>rich range of vocabulary </a:t>
                      </a:r>
                      <a:r>
                        <a:rPr lang="en-US" sz="1200" b="0" i="0" dirty="0">
                          <a:latin typeface="Arial" panose="020B0604020202020204" pitchFamily="34" charset="0"/>
                          <a:cs typeface="Arial" panose="020B0604020202020204" pitchFamily="34" charset="0"/>
                        </a:rPr>
                        <a:t>and </a:t>
                      </a:r>
                      <a:r>
                        <a:rPr lang="en-US" sz="1200" b="1" i="0" dirty="0">
                          <a:latin typeface="Arial" panose="020B0604020202020204" pitchFamily="34" charset="0"/>
                          <a:cs typeface="Arial" panose="020B0604020202020204" pitchFamily="34" charset="0"/>
                        </a:rPr>
                        <a:t>language structures.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extLst>
                  <a:ext uri="{0D108BD9-81ED-4DB2-BD59-A6C34878D82A}">
                    <a16:rowId xmlns:a16="http://schemas.microsoft.com/office/drawing/2014/main" val="2765929432"/>
                  </a:ext>
                </a:extLst>
              </a:tr>
              <a:tr h="989017">
                <a:tc>
                  <a:txBody>
                    <a:bodyPr/>
                    <a:lstStyle/>
                    <a:p>
                      <a:pPr algn="ctr"/>
                      <a:r>
                        <a:rPr lang="en-US" sz="1050" dirty="0">
                          <a:latin typeface="Arial" panose="020B0604020202020204" pitchFamily="34" charset="0"/>
                          <a:cs typeface="Arial" panose="020B0604020202020204" pitchFamily="34" charset="0"/>
                        </a:rPr>
                        <a:t>Whole EYFS Focus – C&amp;L is developed throughout the year through high quality interactions, daily group discussions, sharing circles, PSHE times,  stories, singing, speech and language interventions, Pie Corbett T4W actions, EYFS productions, assemblies  and weekly interventions. </a:t>
                      </a:r>
                    </a:p>
                    <a:p>
                      <a:pPr algn="ctr"/>
                      <a:endParaRPr lang="en-US" sz="1600"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Daily story time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en-US" sz="1100" b="1" dirty="0">
                          <a:solidFill>
                            <a:schemeClr val="bg1">
                              <a:lumMod val="50000"/>
                            </a:schemeClr>
                          </a:solidFill>
                          <a:latin typeface="Arial" panose="020B0604020202020204" pitchFamily="34" charset="0"/>
                          <a:cs typeface="Arial" panose="020B0604020202020204" pitchFamily="34" charset="0"/>
                        </a:rPr>
                        <a:t>Welcome to EYFS </a:t>
                      </a:r>
                    </a:p>
                    <a:p>
                      <a:pPr algn="ctr"/>
                      <a:r>
                        <a:rPr lang="en-US" sz="1100" b="0" dirty="0">
                          <a:solidFill>
                            <a:schemeClr val="tx1"/>
                          </a:solidFill>
                          <a:latin typeface="Arial" panose="020B0604020202020204" pitchFamily="34" charset="0"/>
                          <a:cs typeface="Arial" panose="020B0604020202020204" pitchFamily="34" charset="0"/>
                        </a:rPr>
                        <a:t>Settling in activities </a:t>
                      </a:r>
                    </a:p>
                    <a:p>
                      <a:pPr algn="ctr"/>
                      <a:r>
                        <a:rPr lang="en-US" sz="1100" b="0" dirty="0">
                          <a:solidFill>
                            <a:schemeClr val="tx1"/>
                          </a:solidFill>
                          <a:latin typeface="Arial" panose="020B0604020202020204" pitchFamily="34" charset="0"/>
                          <a:cs typeface="Arial" panose="020B0604020202020204" pitchFamily="34" charset="0"/>
                        </a:rPr>
                        <a:t>Making friends </a:t>
                      </a:r>
                    </a:p>
                    <a:p>
                      <a:pPr algn="ctr"/>
                      <a:r>
                        <a:rPr lang="en-US" sz="1100" dirty="0">
                          <a:latin typeface="Arial" panose="020B0604020202020204" pitchFamily="34" charset="0"/>
                          <a:cs typeface="Arial" panose="020B0604020202020204" pitchFamily="34" charset="0"/>
                        </a:rPr>
                        <a:t>Children talking about experiences that are familiar to them</a:t>
                      </a:r>
                    </a:p>
                    <a:p>
                      <a:pPr algn="ctr"/>
                      <a:r>
                        <a:rPr lang="en-US" sz="1100" b="0" dirty="0">
                          <a:solidFill>
                            <a:schemeClr val="tx1"/>
                          </a:solidFill>
                          <a:latin typeface="Arial" panose="020B0604020202020204" pitchFamily="34" charset="0"/>
                          <a:cs typeface="Arial" panose="020B0604020202020204" pitchFamily="34" charset="0"/>
                        </a:rPr>
                        <a:t>What are your passions / goals / dreams? </a:t>
                      </a:r>
                    </a:p>
                    <a:p>
                      <a:pPr algn="ctr"/>
                      <a:r>
                        <a:rPr lang="en-US" sz="1100" b="0" dirty="0">
                          <a:solidFill>
                            <a:schemeClr val="tx1"/>
                          </a:solidFill>
                          <a:latin typeface="Arial" panose="020B0604020202020204" pitchFamily="34" charset="0"/>
                          <a:cs typeface="Arial" panose="020B0604020202020204" pitchFamily="34" charset="0"/>
                        </a:rPr>
                        <a:t>This is me! </a:t>
                      </a:r>
                    </a:p>
                    <a:p>
                      <a:pPr algn="ctr"/>
                      <a:r>
                        <a:rPr lang="en-US" sz="1100" b="0" dirty="0">
                          <a:solidFill>
                            <a:schemeClr val="tx1"/>
                          </a:solidFill>
                          <a:latin typeface="Arial" panose="020B0604020202020204" pitchFamily="34" charset="0"/>
                          <a:cs typeface="Arial" panose="020B0604020202020204" pitchFamily="34" charset="0"/>
                        </a:rPr>
                        <a:t>Rhyming and alliteration </a:t>
                      </a:r>
                    </a:p>
                    <a:p>
                      <a:pPr algn="ctr"/>
                      <a:r>
                        <a:rPr lang="en-US" sz="1100" b="0" dirty="0">
                          <a:solidFill>
                            <a:schemeClr val="tx1"/>
                          </a:solidFill>
                          <a:latin typeface="Arial" panose="020B0604020202020204" pitchFamily="34" charset="0"/>
                          <a:cs typeface="Arial" panose="020B0604020202020204" pitchFamily="34" charset="0"/>
                        </a:rPr>
                        <a:t>Familiar Print</a:t>
                      </a:r>
                    </a:p>
                    <a:p>
                      <a:pPr algn="ctr"/>
                      <a:r>
                        <a:rPr lang="en-US" sz="1100" b="0" dirty="0">
                          <a:solidFill>
                            <a:schemeClr val="tx1"/>
                          </a:solidFill>
                          <a:latin typeface="Arial" panose="020B0604020202020204" pitchFamily="34" charset="0"/>
                          <a:cs typeface="Arial" panose="020B0604020202020204" pitchFamily="34" charset="0"/>
                        </a:rPr>
                        <a:t>Sharing facts about me!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latin typeface="Arial" panose="020B0604020202020204" pitchFamily="34" charset="0"/>
                          <a:cs typeface="Arial" panose="020B0604020202020204" pitchFamily="34" charset="0"/>
                        </a:rPr>
                        <a:t>Mood Monsters Shared stories </a:t>
                      </a:r>
                    </a:p>
                    <a:p>
                      <a:pPr algn="ctr"/>
                      <a:r>
                        <a:rPr lang="en-US" sz="1100" b="0" dirty="0">
                          <a:solidFill>
                            <a:schemeClr val="tx1"/>
                          </a:solidFill>
                          <a:latin typeface="Arial" panose="020B0604020202020204" pitchFamily="34" charset="0"/>
                          <a:cs typeface="Arial" panose="020B0604020202020204" pitchFamily="34" charset="0"/>
                        </a:rPr>
                        <a:t>All about me! </a:t>
                      </a:r>
                    </a:p>
                    <a:p>
                      <a:pPr algn="ctr"/>
                      <a:r>
                        <a:rPr lang="en-US" sz="1100" dirty="0">
                          <a:latin typeface="Arial" panose="020B0604020202020204" pitchFamily="34" charset="0"/>
                          <a:cs typeface="Arial" panose="020B0604020202020204" pitchFamily="34" charset="0"/>
                        </a:rPr>
                        <a:t>Model talk routines through the day. For example, arriving in school: “Good morning, how are you?” </a:t>
                      </a: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algn="ctr"/>
                      <a:r>
                        <a:rPr lang="en-US" sz="1100" b="1" dirty="0">
                          <a:solidFill>
                            <a:schemeClr val="bg1">
                              <a:lumMod val="50000"/>
                            </a:schemeClr>
                          </a:solidFill>
                          <a:latin typeface="Arial" panose="020B0604020202020204" pitchFamily="34" charset="0"/>
                          <a:cs typeface="Arial" panose="020B0604020202020204" pitchFamily="34" charset="0"/>
                        </a:rPr>
                        <a:t>Tell me a story! </a:t>
                      </a:r>
                      <a:endParaRPr lang="en-US" sz="1100" b="0" dirty="0">
                        <a:solidFill>
                          <a:schemeClr val="tx1"/>
                        </a:solidFill>
                        <a:latin typeface="Arial" panose="020B0604020202020204" pitchFamily="34" charset="0"/>
                        <a:cs typeface="Arial" panose="020B0604020202020204" pitchFamily="34" charset="0"/>
                      </a:endParaRPr>
                    </a:p>
                    <a:p>
                      <a:pPr algn="ctr"/>
                      <a:r>
                        <a:rPr lang="en-US" sz="1100" b="0" dirty="0">
                          <a:solidFill>
                            <a:schemeClr val="tx1"/>
                          </a:solidFill>
                          <a:latin typeface="Arial" panose="020B0604020202020204" pitchFamily="34" charset="0"/>
                          <a:cs typeface="Arial" panose="020B0604020202020204" pitchFamily="34" charset="0"/>
                        </a:rPr>
                        <a:t>Develop vocabulary  </a:t>
                      </a:r>
                    </a:p>
                    <a:p>
                      <a:pPr algn="ctr"/>
                      <a:r>
                        <a:rPr lang="en-US" sz="1100" b="0" dirty="0">
                          <a:solidFill>
                            <a:schemeClr val="tx1"/>
                          </a:solidFill>
                          <a:latin typeface="Arial" panose="020B0604020202020204" pitchFamily="34" charset="0"/>
                          <a:cs typeface="Arial" panose="020B0604020202020204" pitchFamily="34" charset="0"/>
                        </a:rPr>
                        <a:t>Discovering Passions </a:t>
                      </a:r>
                    </a:p>
                    <a:p>
                      <a:pPr algn="ctr"/>
                      <a:r>
                        <a:rPr lang="en-US" sz="1100" b="0" dirty="0">
                          <a:solidFill>
                            <a:schemeClr val="tx1"/>
                          </a:solidFill>
                          <a:latin typeface="Arial" panose="020B0604020202020204" pitchFamily="34" charset="0"/>
                          <a:cs typeface="Arial" panose="020B0604020202020204" pitchFamily="34" charset="0"/>
                        </a:rPr>
                        <a:t>Tell me a story - retelling stories</a:t>
                      </a:r>
                    </a:p>
                    <a:p>
                      <a:pPr algn="ctr"/>
                      <a:r>
                        <a:rPr lang="en-US" sz="1100" b="0" dirty="0">
                          <a:solidFill>
                            <a:schemeClr val="tx1"/>
                          </a:solidFill>
                          <a:latin typeface="Arial" panose="020B0604020202020204" pitchFamily="34" charset="0"/>
                          <a:cs typeface="Arial" panose="020B0604020202020204" pitchFamily="34" charset="0"/>
                        </a:rPr>
                        <a:t>Story language </a:t>
                      </a:r>
                    </a:p>
                    <a:p>
                      <a:pPr algn="ctr"/>
                      <a:r>
                        <a:rPr lang="en-US" sz="1100" b="0" dirty="0">
                          <a:solidFill>
                            <a:schemeClr val="tx1"/>
                          </a:solidFill>
                          <a:latin typeface="Arial" panose="020B0604020202020204" pitchFamily="34" charset="0"/>
                          <a:cs typeface="Arial" panose="020B0604020202020204" pitchFamily="34" charset="0"/>
                        </a:rPr>
                        <a:t>Word hunts</a:t>
                      </a:r>
                    </a:p>
                    <a:p>
                      <a:pPr algn="ctr"/>
                      <a:r>
                        <a:rPr lang="en-US" sz="1100" b="0" dirty="0">
                          <a:solidFill>
                            <a:schemeClr val="tx1"/>
                          </a:solidFill>
                          <a:latin typeface="Arial" panose="020B0604020202020204" pitchFamily="34" charset="0"/>
                          <a:cs typeface="Arial" panose="020B0604020202020204" pitchFamily="34" charset="0"/>
                        </a:rPr>
                        <a:t>Listening and responding to stories</a:t>
                      </a:r>
                    </a:p>
                    <a:p>
                      <a:pPr algn="ctr"/>
                      <a:r>
                        <a:rPr lang="en-US" sz="1100" b="0" dirty="0">
                          <a:solidFill>
                            <a:schemeClr val="tx1"/>
                          </a:solidFill>
                          <a:latin typeface="Arial" panose="020B0604020202020204" pitchFamily="34" charset="0"/>
                          <a:cs typeface="Arial" panose="020B0604020202020204" pitchFamily="34" charset="0"/>
                        </a:rPr>
                        <a:t>Following instructions  </a:t>
                      </a:r>
                    </a:p>
                    <a:p>
                      <a:pPr algn="ctr"/>
                      <a:r>
                        <a:rPr lang="en-US" sz="1100" b="0" dirty="0">
                          <a:solidFill>
                            <a:schemeClr val="tx1"/>
                          </a:solidFill>
                          <a:latin typeface="Arial" panose="020B0604020202020204" pitchFamily="34" charset="0"/>
                          <a:cs typeface="Arial" panose="020B0604020202020204" pitchFamily="34" charset="0"/>
                        </a:rPr>
                        <a:t>Takes part in discussion </a:t>
                      </a:r>
                    </a:p>
                    <a:p>
                      <a:pPr algn="ctr"/>
                      <a:r>
                        <a:rPr lang="en-US" sz="1100" dirty="0">
                          <a:latin typeface="Arial" panose="020B0604020202020204" pitchFamily="34" charset="0"/>
                          <a:cs typeface="Arial" panose="020B0604020202020204" pitchFamily="34" charset="0"/>
                        </a:rPr>
                        <a:t>Understand how to listen carefully and why listening is important.</a:t>
                      </a:r>
                    </a:p>
                    <a:p>
                      <a:pPr algn="ctr"/>
                      <a:r>
                        <a:rPr lang="en-US" sz="1100" dirty="0">
                          <a:latin typeface="Arial" panose="020B0604020202020204" pitchFamily="34" charset="0"/>
                          <a:cs typeface="Arial" panose="020B0604020202020204" pitchFamily="34" charset="0"/>
                        </a:rPr>
                        <a:t>Use new vocabulary through the day.</a:t>
                      </a:r>
                    </a:p>
                    <a:p>
                      <a:pPr algn="ctr"/>
                      <a:r>
                        <a:rPr lang="en-US" sz="1100" dirty="0">
                          <a:latin typeface="Arial" panose="020B0604020202020204" pitchFamily="34" charset="0"/>
                          <a:cs typeface="Arial" panose="020B0604020202020204" pitchFamily="34" charset="0"/>
                        </a:rPr>
                        <a:t>Choose books that will develop their vocabulary. </a:t>
                      </a:r>
                      <a:endParaRPr lang="en-GB" sz="1100" b="0" dirty="0">
                        <a:solidFill>
                          <a:schemeClr val="tx1"/>
                        </a:solidFill>
                        <a:latin typeface="Arial" panose="020B0604020202020204" pitchFamily="34" charset="0"/>
                        <a:cs typeface="Arial" panose="020B0604020202020204" pitchFamily="34" charset="0"/>
                      </a:endParaRPr>
                    </a:p>
                    <a:p>
                      <a:pPr algn="l"/>
                      <a:endParaRPr lang="en-GB" sz="11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gridSpan="2">
                  <a:txBody>
                    <a:bodyPr/>
                    <a:lstStyle/>
                    <a:p>
                      <a:pPr algn="ctr"/>
                      <a:r>
                        <a:rPr lang="en-US" sz="1100" b="1" dirty="0">
                          <a:solidFill>
                            <a:schemeClr val="bg1">
                              <a:lumMod val="50000"/>
                            </a:schemeClr>
                          </a:solidFill>
                          <a:latin typeface="Arial" panose="020B0604020202020204" pitchFamily="34" charset="0"/>
                          <a:cs typeface="Arial" panose="020B0604020202020204" pitchFamily="34" charset="0"/>
                        </a:rPr>
                        <a:t>Tell me why! </a:t>
                      </a:r>
                    </a:p>
                    <a:p>
                      <a:pPr algn="ctr"/>
                      <a:r>
                        <a:rPr lang="en-US" sz="1100" b="0" dirty="0">
                          <a:solidFill>
                            <a:schemeClr val="tx1"/>
                          </a:solidFill>
                          <a:latin typeface="Arial" panose="020B0604020202020204" pitchFamily="34" charset="0"/>
                          <a:cs typeface="Arial" panose="020B0604020202020204" pitchFamily="34" charset="0"/>
                        </a:rPr>
                        <a:t>Using language well </a:t>
                      </a:r>
                    </a:p>
                    <a:p>
                      <a:pPr algn="ctr"/>
                      <a:r>
                        <a:rPr lang="en-US" sz="1100" b="0" dirty="0">
                          <a:solidFill>
                            <a:schemeClr val="tx1"/>
                          </a:solidFill>
                          <a:latin typeface="Arial" panose="020B0604020202020204" pitchFamily="34" charset="0"/>
                          <a:cs typeface="Arial" panose="020B0604020202020204" pitchFamily="34" charset="0"/>
                        </a:rPr>
                        <a:t>Ask’s how and why questions…</a:t>
                      </a:r>
                    </a:p>
                    <a:p>
                      <a:pPr algn="ctr"/>
                      <a:r>
                        <a:rPr lang="en-US" sz="1100" b="0" dirty="0">
                          <a:solidFill>
                            <a:schemeClr val="tx1"/>
                          </a:solidFill>
                          <a:latin typeface="Arial" panose="020B0604020202020204" pitchFamily="34" charset="0"/>
                          <a:cs typeface="Arial" panose="020B0604020202020204" pitchFamily="34" charset="0"/>
                        </a:rPr>
                        <a:t>Discovering Passions</a:t>
                      </a:r>
                    </a:p>
                    <a:p>
                      <a:pPr algn="ctr"/>
                      <a:r>
                        <a:rPr lang="en-US" sz="1100" b="0" dirty="0">
                          <a:solidFill>
                            <a:schemeClr val="tx1"/>
                          </a:solidFill>
                          <a:latin typeface="Arial" panose="020B0604020202020204" pitchFamily="34" charset="0"/>
                          <a:cs typeface="Arial" panose="020B0604020202020204" pitchFamily="34" charset="0"/>
                        </a:rPr>
                        <a:t>Retell a story with story language </a:t>
                      </a:r>
                    </a:p>
                    <a:p>
                      <a:pPr algn="ctr"/>
                      <a:r>
                        <a:rPr lang="en-US" sz="1100" b="0" dirty="0">
                          <a:solidFill>
                            <a:schemeClr val="tx1"/>
                          </a:solidFill>
                          <a:latin typeface="Arial" panose="020B0604020202020204" pitchFamily="34" charset="0"/>
                          <a:cs typeface="Arial" panose="020B0604020202020204" pitchFamily="34" charset="0"/>
                        </a:rPr>
                        <a:t>Story invention – talk it!</a:t>
                      </a:r>
                    </a:p>
                    <a:p>
                      <a:pPr algn="ctr"/>
                      <a:r>
                        <a:rPr lang="en-US" sz="1100" dirty="0">
                          <a:latin typeface="Arial" panose="020B0604020202020204" pitchFamily="34" charset="0"/>
                          <a:cs typeface="Arial" panose="020B0604020202020204" pitchFamily="34" charset="0"/>
                        </a:rPr>
                        <a:t>Ask questions to find out more and to check they understand what has been said to them. </a:t>
                      </a:r>
                    </a:p>
                    <a:p>
                      <a:pPr algn="ctr"/>
                      <a:r>
                        <a:rPr lang="en-US" sz="1100" dirty="0">
                          <a:latin typeface="Arial" panose="020B0604020202020204" pitchFamily="34" charset="0"/>
                          <a:cs typeface="Arial" panose="020B0604020202020204" pitchFamily="34" charset="0"/>
                        </a:rPr>
                        <a:t>Describe events in some detail. </a:t>
                      </a:r>
                      <a:r>
                        <a:rPr lang="en-US" sz="1100" b="0" dirty="0">
                          <a:solidFill>
                            <a:schemeClr val="tx1"/>
                          </a:solidFill>
                          <a:latin typeface="Arial" panose="020B0604020202020204" pitchFamily="34" charset="0"/>
                          <a:cs typeface="Arial" panose="020B0604020202020204" pitchFamily="34" charset="0"/>
                        </a:rPr>
                        <a:t>  </a:t>
                      </a:r>
                    </a:p>
                    <a:p>
                      <a:pPr algn="ctr"/>
                      <a:r>
                        <a:rPr lang="en-US" sz="1100" dirty="0">
                          <a:latin typeface="Arial" panose="020B0604020202020204" pitchFamily="34" charset="0"/>
                          <a:cs typeface="Arial" panose="020B0604020202020204" pitchFamily="34" charset="0"/>
                        </a:rPr>
                        <a:t>Listen to and talk about stories to build familiarity and understanding. </a:t>
                      </a:r>
                    </a:p>
                    <a:p>
                      <a:pPr algn="ctr"/>
                      <a:r>
                        <a:rPr lang="en-US" sz="1100" dirty="0">
                          <a:latin typeface="Arial" panose="020B0604020202020204" pitchFamily="34" charset="0"/>
                          <a:cs typeface="Arial" panose="020B0604020202020204" pitchFamily="34" charset="0"/>
                        </a:rPr>
                        <a:t>Learn rhymes, poems and songs.</a:t>
                      </a: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gridSpan="2">
                  <a:txBody>
                    <a:bodyPr/>
                    <a:lstStyle/>
                    <a:p>
                      <a:pPr algn="ctr"/>
                      <a:r>
                        <a:rPr lang="en-US" sz="1100" b="1" dirty="0">
                          <a:solidFill>
                            <a:schemeClr val="bg1">
                              <a:lumMod val="50000"/>
                            </a:schemeClr>
                          </a:solidFill>
                          <a:latin typeface="Arial" panose="020B0604020202020204" pitchFamily="34" charset="0"/>
                          <a:cs typeface="Arial" panose="020B0604020202020204" pitchFamily="34" charset="0"/>
                        </a:rPr>
                        <a:t>Talk it through!</a:t>
                      </a:r>
                      <a:endParaRPr lang="en-US" sz="1100" b="0" dirty="0">
                        <a:solidFill>
                          <a:schemeClr val="tx1"/>
                        </a:solidFill>
                        <a:latin typeface="Arial" panose="020B0604020202020204" pitchFamily="34" charset="0"/>
                        <a:cs typeface="Arial" panose="020B0604020202020204" pitchFamily="34" charset="0"/>
                      </a:endParaRPr>
                    </a:p>
                    <a:p>
                      <a:pPr algn="ctr"/>
                      <a:r>
                        <a:rPr lang="en-US" sz="1100" b="0" dirty="0">
                          <a:solidFill>
                            <a:schemeClr val="tx1"/>
                          </a:solidFill>
                          <a:latin typeface="Arial" panose="020B0604020202020204" pitchFamily="34" charset="0"/>
                          <a:cs typeface="Arial" panose="020B0604020202020204" pitchFamily="34" charset="0"/>
                        </a:rPr>
                        <a:t>Describe events in detail – time connectives</a:t>
                      </a:r>
                    </a:p>
                    <a:p>
                      <a:pPr algn="ctr"/>
                      <a:r>
                        <a:rPr lang="en-US" sz="1100" b="0" dirty="0">
                          <a:solidFill>
                            <a:schemeClr val="tx1"/>
                          </a:solidFill>
                          <a:latin typeface="Arial" panose="020B0604020202020204" pitchFamily="34" charset="0"/>
                          <a:cs typeface="Arial" panose="020B0604020202020204" pitchFamily="34" charset="0"/>
                        </a:rPr>
                        <a:t>Discovering Passions </a:t>
                      </a:r>
                    </a:p>
                    <a:p>
                      <a:pPr algn="ctr"/>
                      <a:r>
                        <a:rPr lang="en-US" sz="1100" b="0" dirty="0">
                          <a:solidFill>
                            <a:schemeClr val="tx1"/>
                          </a:solidFill>
                          <a:latin typeface="Arial" panose="020B0604020202020204" pitchFamily="34" charset="0"/>
                          <a:cs typeface="Arial" panose="020B0604020202020204" pitchFamily="34" charset="0"/>
                        </a:rPr>
                        <a:t>Understand how to listen carefully and why listening is important.</a:t>
                      </a:r>
                    </a:p>
                    <a:p>
                      <a:pPr algn="ctr"/>
                      <a:r>
                        <a:rPr lang="en-US" sz="1100" b="0" dirty="0">
                          <a:solidFill>
                            <a:schemeClr val="tx1"/>
                          </a:solidFill>
                          <a:latin typeface="Arial" panose="020B0604020202020204" pitchFamily="34" charset="0"/>
                          <a:cs typeface="Arial" panose="020B0604020202020204" pitchFamily="34" charset="0"/>
                        </a:rPr>
                        <a:t>Use picture cue cards to talk about an object: “What colour is it? Where would you find it? </a:t>
                      </a:r>
                    </a:p>
                    <a:p>
                      <a:pPr algn="ctr"/>
                      <a:r>
                        <a:rPr lang="en-US" sz="1100" b="0" dirty="0">
                          <a:solidFill>
                            <a:schemeClr val="tx1"/>
                          </a:solidFill>
                          <a:latin typeface="Arial" panose="020B0604020202020204" pitchFamily="34" charset="0"/>
                          <a:cs typeface="Arial" panose="020B0604020202020204" pitchFamily="34" charset="0"/>
                        </a:rPr>
                        <a:t>Sustained focus when listening to a story </a:t>
                      </a:r>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gridSpan="2">
                  <a:txBody>
                    <a:bodyPr/>
                    <a:lstStyle/>
                    <a:p>
                      <a:pPr algn="ctr"/>
                      <a:r>
                        <a:rPr lang="en-US" sz="1100" b="1" dirty="0">
                          <a:solidFill>
                            <a:schemeClr val="bg1">
                              <a:lumMod val="50000"/>
                            </a:schemeClr>
                          </a:solidFill>
                          <a:latin typeface="Arial" panose="020B0604020202020204" pitchFamily="34" charset="0"/>
                          <a:cs typeface="Arial" panose="020B0604020202020204" pitchFamily="34" charset="0"/>
                        </a:rPr>
                        <a:t>What happened? </a:t>
                      </a:r>
                      <a:endParaRPr lang="en-US" sz="1100" b="0" dirty="0">
                        <a:solidFill>
                          <a:schemeClr val="tx1"/>
                        </a:solidFill>
                        <a:latin typeface="Arial" panose="020B0604020202020204" pitchFamily="34" charset="0"/>
                        <a:cs typeface="Arial" panose="020B0604020202020204" pitchFamily="34" charset="0"/>
                      </a:endParaRPr>
                    </a:p>
                    <a:p>
                      <a:pPr algn="ctr"/>
                      <a:r>
                        <a:rPr lang="en-US" sz="1100" b="0" dirty="0">
                          <a:solidFill>
                            <a:schemeClr val="tx1"/>
                          </a:solidFill>
                          <a:latin typeface="Arial" panose="020B0604020202020204" pitchFamily="34" charset="0"/>
                          <a:cs typeface="Arial" panose="020B0604020202020204" pitchFamily="34" charset="0"/>
                        </a:rPr>
                        <a:t>Discovering Passions </a:t>
                      </a:r>
                    </a:p>
                    <a:p>
                      <a:pPr algn="ctr"/>
                      <a:r>
                        <a:rPr lang="en-US" sz="1100" b="0" dirty="0">
                          <a:solidFill>
                            <a:schemeClr val="tx1"/>
                          </a:solidFill>
                          <a:latin typeface="Arial" panose="020B0604020202020204" pitchFamily="34" charset="0"/>
                          <a:cs typeface="Arial" panose="020B0604020202020204" pitchFamily="34" charset="0"/>
                        </a:rPr>
                        <a:t>Re-read some books so children learn the language necessary to talk about what is happening in each illustration and relate it to their own lives</a:t>
                      </a:r>
                      <a:endParaRPr lang="en-GB" sz="1100" b="0" dirty="0">
                        <a:solidFill>
                          <a:schemeClr val="tx1"/>
                        </a:solidFill>
                        <a:latin typeface="Arial" panose="020B0604020202020204" pitchFamily="34" charset="0"/>
                        <a:cs typeface="Arial" panose="020B0604020202020204" pitchFamily="34" charset="0"/>
                      </a:endParaRPr>
                    </a:p>
                    <a:p>
                      <a:pPr algn="l"/>
                      <a:endParaRPr lang="en-GB"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100" b="1" u="sng" dirty="0">
                          <a:solidFill>
                            <a:schemeClr val="bg1">
                              <a:lumMod val="50000"/>
                            </a:schemeClr>
                          </a:solidFill>
                          <a:latin typeface="Arial" panose="020B0604020202020204" pitchFamily="34" charset="0"/>
                          <a:cs typeface="Arial" panose="020B0604020202020204" pitchFamily="34" charset="0"/>
                        </a:rPr>
                        <a:t>Time to share! </a:t>
                      </a:r>
                    </a:p>
                    <a:p>
                      <a:pPr algn="ctr"/>
                      <a:r>
                        <a:rPr lang="en-US" sz="1100" b="0" dirty="0">
                          <a:solidFill>
                            <a:schemeClr val="tx1"/>
                          </a:solidFill>
                          <a:latin typeface="Arial" panose="020B0604020202020204" pitchFamily="34" charset="0"/>
                          <a:cs typeface="Arial" panose="020B0604020202020204" pitchFamily="34" charset="0"/>
                        </a:rPr>
                        <a:t>Show and tell </a:t>
                      </a:r>
                    </a:p>
                    <a:p>
                      <a:pPr algn="ctr"/>
                      <a:r>
                        <a:rPr lang="en-US" sz="1100" b="0" dirty="0">
                          <a:solidFill>
                            <a:schemeClr val="tx1"/>
                          </a:solidFill>
                          <a:latin typeface="Arial" panose="020B0604020202020204" pitchFamily="34" charset="0"/>
                          <a:cs typeface="Arial" panose="020B0604020202020204" pitchFamily="34" charset="0"/>
                        </a:rPr>
                        <a:t>Weekend news </a:t>
                      </a:r>
                    </a:p>
                    <a:p>
                      <a:pPr algn="ctr"/>
                      <a:r>
                        <a:rPr lang="en-US" sz="1100" b="0" dirty="0">
                          <a:solidFill>
                            <a:schemeClr val="tx1"/>
                          </a:solidFill>
                          <a:latin typeface="Arial" panose="020B0604020202020204" pitchFamily="34" charset="0"/>
                          <a:cs typeface="Arial" panose="020B0604020202020204" pitchFamily="34" charset="0"/>
                        </a:rPr>
                        <a:t>Discovering Passions </a:t>
                      </a:r>
                    </a:p>
                    <a:p>
                      <a:pPr algn="ctr"/>
                      <a:r>
                        <a:rPr lang="en-US" sz="1100" dirty="0">
                          <a:latin typeface="Arial" panose="020B0604020202020204" pitchFamily="34" charset="0"/>
                          <a:cs typeface="Arial" panose="020B0604020202020204" pitchFamily="34" charset="0"/>
                        </a:rPr>
                        <a:t>Read aloud books to children that will extend their knowledge of the world and illustrate a current topic. Select books containing photographs and pictures, for example, places in different weather conditions and seasons. </a:t>
                      </a:r>
                      <a:endParaRPr lang="en-GB" sz="1100" b="0" dirty="0">
                        <a:solidFill>
                          <a:schemeClr val="tx1"/>
                        </a:solidFill>
                        <a:latin typeface="Arial" panose="020B0604020202020204" pitchFamily="34" charset="0"/>
                        <a:cs typeface="Arial" panose="020B0604020202020204" pitchFamily="34" charset="0"/>
                      </a:endParaRPr>
                    </a:p>
                    <a:p>
                      <a:pPr algn="l"/>
                      <a:endParaRPr lang="en-GB" sz="11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bl>
          </a:graphicData>
        </a:graphic>
      </p:graphicFrame>
      <p:pic>
        <p:nvPicPr>
          <p:cNvPr id="2" name="Picture 1"/>
          <p:cNvPicPr>
            <a:picLocks noChangeAspect="1"/>
          </p:cNvPicPr>
          <p:nvPr/>
        </p:nvPicPr>
        <p:blipFill>
          <a:blip r:embed="rId3"/>
          <a:stretch>
            <a:fillRect/>
          </a:stretch>
        </p:blipFill>
        <p:spPr>
          <a:xfrm>
            <a:off x="197738" y="127982"/>
            <a:ext cx="725487" cy="780356"/>
          </a:xfrm>
          <a:prstGeom prst="rect">
            <a:avLst/>
          </a:prstGeom>
        </p:spPr>
      </p:pic>
    </p:spTree>
    <p:extLst>
      <p:ext uri="{BB962C8B-B14F-4D97-AF65-F5344CB8AC3E}">
        <p14:creationId xmlns:p14="http://schemas.microsoft.com/office/powerpoint/2010/main" val="4193036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87378" y="467118"/>
          <a:ext cx="11922031" cy="6270169"/>
        </p:xfrm>
        <a:graphic>
          <a:graphicData uri="http://schemas.openxmlformats.org/drawingml/2006/table">
            <a:tbl>
              <a:tblPr firstRow="1" bandRow="1">
                <a:tableStyleId>{5C22544A-7EE6-4342-B048-85BDC9FD1C3A}</a:tableStyleId>
              </a:tblPr>
              <a:tblGrid>
                <a:gridCol w="1682078">
                  <a:extLst>
                    <a:ext uri="{9D8B030D-6E8A-4147-A177-3AD203B41FA5}">
                      <a16:colId xmlns:a16="http://schemas.microsoft.com/office/drawing/2014/main" val="385991600"/>
                    </a:ext>
                  </a:extLst>
                </a:gridCol>
                <a:gridCol w="1490568">
                  <a:extLst>
                    <a:ext uri="{9D8B030D-6E8A-4147-A177-3AD203B41FA5}">
                      <a16:colId xmlns:a16="http://schemas.microsoft.com/office/drawing/2014/main" val="2865123548"/>
                    </a:ext>
                  </a:extLst>
                </a:gridCol>
                <a:gridCol w="201826">
                  <a:extLst>
                    <a:ext uri="{9D8B030D-6E8A-4147-A177-3AD203B41FA5}">
                      <a16:colId xmlns:a16="http://schemas.microsoft.com/office/drawing/2014/main" val="872926247"/>
                    </a:ext>
                  </a:extLst>
                </a:gridCol>
                <a:gridCol w="1506529">
                  <a:extLst>
                    <a:ext uri="{9D8B030D-6E8A-4147-A177-3AD203B41FA5}">
                      <a16:colId xmlns:a16="http://schemas.microsoft.com/office/drawing/2014/main" val="663868259"/>
                    </a:ext>
                  </a:extLst>
                </a:gridCol>
                <a:gridCol w="201826">
                  <a:extLst>
                    <a:ext uri="{9D8B030D-6E8A-4147-A177-3AD203B41FA5}">
                      <a16:colId xmlns:a16="http://schemas.microsoft.com/office/drawing/2014/main" val="1315738151"/>
                    </a:ext>
                  </a:extLst>
                </a:gridCol>
                <a:gridCol w="1522487">
                  <a:extLst>
                    <a:ext uri="{9D8B030D-6E8A-4147-A177-3AD203B41FA5}">
                      <a16:colId xmlns:a16="http://schemas.microsoft.com/office/drawing/2014/main" val="167047094"/>
                    </a:ext>
                  </a:extLst>
                </a:gridCol>
                <a:gridCol w="234878">
                  <a:extLst>
                    <a:ext uri="{9D8B030D-6E8A-4147-A177-3AD203B41FA5}">
                      <a16:colId xmlns:a16="http://schemas.microsoft.com/office/drawing/2014/main" val="2709165749"/>
                    </a:ext>
                  </a:extLst>
                </a:gridCol>
                <a:gridCol w="1636459">
                  <a:extLst>
                    <a:ext uri="{9D8B030D-6E8A-4147-A177-3AD203B41FA5}">
                      <a16:colId xmlns:a16="http://schemas.microsoft.com/office/drawing/2014/main" val="2243997706"/>
                    </a:ext>
                  </a:extLst>
                </a:gridCol>
                <a:gridCol w="143137">
                  <a:extLst>
                    <a:ext uri="{9D8B030D-6E8A-4147-A177-3AD203B41FA5}">
                      <a16:colId xmlns:a16="http://schemas.microsoft.com/office/drawing/2014/main" val="2335150482"/>
                    </a:ext>
                  </a:extLst>
                </a:gridCol>
                <a:gridCol w="1613093">
                  <a:extLst>
                    <a:ext uri="{9D8B030D-6E8A-4147-A177-3AD203B41FA5}">
                      <a16:colId xmlns:a16="http://schemas.microsoft.com/office/drawing/2014/main" val="2836676925"/>
                    </a:ext>
                  </a:extLst>
                </a:gridCol>
                <a:gridCol w="1689150">
                  <a:extLst>
                    <a:ext uri="{9D8B030D-6E8A-4147-A177-3AD203B41FA5}">
                      <a16:colId xmlns:a16="http://schemas.microsoft.com/office/drawing/2014/main" val="4046203905"/>
                    </a:ext>
                  </a:extLst>
                </a:gridCol>
              </a:tblGrid>
              <a:tr h="372289">
                <a:tc>
                  <a:txBody>
                    <a:bodyPr/>
                    <a:lstStyle/>
                    <a:p>
                      <a:pPr algn="ctr"/>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endParaRPr lang="en-GB" sz="3600" dirty="0">
                        <a:solidFill>
                          <a:schemeClr val="bg1">
                            <a:lumMod val="50000"/>
                          </a:schemeClr>
                        </a:solidFill>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gridSpan="2">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gridSpan="2">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algn="ctr"/>
                      <a:endParaRPr lang="en-US" sz="20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989017">
                <a:tc>
                  <a:txBody>
                    <a:bodyPr/>
                    <a:lstStyle/>
                    <a:p>
                      <a:pPr algn="ctr"/>
                      <a:r>
                        <a:rPr lang="en-US" sz="1600" b="1" dirty="0">
                          <a:latin typeface="Arial" panose="020B0604020202020204" pitchFamily="34" charset="0"/>
                          <a:cs typeface="Arial" panose="020B0604020202020204" pitchFamily="34" charset="0"/>
                        </a:rPr>
                        <a:t>Personal, Social and Emotional Development  </a:t>
                      </a:r>
                      <a:endParaRPr lang="en-GB" sz="1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10">
                  <a:txBody>
                    <a:bodyPr/>
                    <a:lstStyle/>
                    <a:p>
                      <a:pPr algn="l"/>
                      <a:r>
                        <a:rPr lang="en-US" sz="1200" dirty="0">
                          <a:latin typeface="Arial" panose="020B0604020202020204" pitchFamily="34" charset="0"/>
                          <a:cs typeface="Arial" panose="020B0604020202020204" pitchFamily="34" charset="0"/>
                        </a:rPr>
                        <a:t>Children’s personal, social and emotional development (PSED) is </a:t>
                      </a:r>
                      <a:r>
                        <a:rPr lang="en-US" sz="1200" b="1" dirty="0">
                          <a:latin typeface="Arial" panose="020B0604020202020204" pitchFamily="34" charset="0"/>
                          <a:cs typeface="Arial" panose="020B0604020202020204" pitchFamily="34" charset="0"/>
                        </a:rPr>
                        <a:t>crucial for children to lead healthy and happy lives</a:t>
                      </a:r>
                      <a:r>
                        <a:rPr lang="en-US" sz="1200" dirty="0">
                          <a:latin typeface="Arial" panose="020B0604020202020204" pitchFamily="34" charset="0"/>
                          <a:cs typeface="Arial" panose="020B0604020202020204" pitchFamily="34" charset="0"/>
                        </a:rPr>
                        <a:t>, and is fundamental to their cognitive development. Underpinning their personal development are the important attachments that </a:t>
                      </a:r>
                      <a:r>
                        <a:rPr lang="en-US" sz="1200" b="1" dirty="0">
                          <a:latin typeface="Arial" panose="020B0604020202020204" pitchFamily="34" charset="0"/>
                          <a:cs typeface="Arial" panose="020B0604020202020204" pitchFamily="34" charset="0"/>
                        </a:rPr>
                        <a:t>shape their social world</a:t>
                      </a:r>
                      <a:r>
                        <a:rPr lang="en-US" sz="1200" dirty="0">
                          <a:latin typeface="Arial" panose="020B0604020202020204" pitchFamily="34" charset="0"/>
                          <a:cs typeface="Arial" panose="020B0604020202020204" pitchFamily="34" charset="0"/>
                        </a:rPr>
                        <a:t>. Strong, warm and supportive  relationships with adults enable children to learn how to </a:t>
                      </a:r>
                      <a:r>
                        <a:rPr lang="en-US" sz="1200" b="1" dirty="0">
                          <a:latin typeface="Arial" panose="020B0604020202020204" pitchFamily="34" charset="0"/>
                          <a:cs typeface="Arial" panose="020B0604020202020204" pitchFamily="34" charset="0"/>
                        </a:rPr>
                        <a:t>understand their own feelings and those of others</a:t>
                      </a:r>
                      <a:r>
                        <a:rPr lang="en-US" sz="1200" dirty="0">
                          <a:latin typeface="Arial" panose="020B0604020202020204" pitchFamily="34" charset="0"/>
                          <a:cs typeface="Arial" panose="020B0604020202020204" pitchFamily="34" charset="0"/>
                        </a:rPr>
                        <a:t>. Children should be supported to </a:t>
                      </a:r>
                      <a:r>
                        <a:rPr lang="en-US" sz="1200" b="1" dirty="0">
                          <a:latin typeface="Arial" panose="020B0604020202020204" pitchFamily="34" charset="0"/>
                          <a:cs typeface="Arial" panose="020B0604020202020204" pitchFamily="34" charset="0"/>
                        </a:rPr>
                        <a:t>manage emotions, develop a positive sense of self, set themselves simple goals, have confidence in their own abilities, to persist</a:t>
                      </a:r>
                      <a:r>
                        <a:rPr lang="en-US" sz="1200" dirty="0">
                          <a:latin typeface="Arial" panose="020B0604020202020204" pitchFamily="34" charset="0"/>
                          <a:cs typeface="Arial" panose="020B0604020202020204" pitchFamily="34" charset="0"/>
                        </a:rPr>
                        <a:t> and wait for what they want and direct attention as necessary. Through adult modelling and guidance, they will learn </a:t>
                      </a:r>
                      <a:r>
                        <a:rPr lang="en-US" sz="1200" b="1" dirty="0">
                          <a:latin typeface="Arial" panose="020B0604020202020204" pitchFamily="34" charset="0"/>
                          <a:cs typeface="Arial" panose="020B0604020202020204" pitchFamily="34" charset="0"/>
                        </a:rPr>
                        <a:t>how to look after their bodies, including healthy eating</a:t>
                      </a:r>
                      <a:r>
                        <a:rPr lang="en-US" sz="1200" dirty="0">
                          <a:latin typeface="Arial" panose="020B0604020202020204" pitchFamily="34" charset="0"/>
                          <a:cs typeface="Arial" panose="020B0604020202020204" pitchFamily="34" charset="0"/>
                        </a:rPr>
                        <a:t>, and manage personal needs independently. Through supported interaction with other children, they learn how to make good friendships, co-operate and resolve conflicts peaceably. These attributes will provide a secure platform from which </a:t>
                      </a:r>
                      <a:r>
                        <a:rPr lang="en-US" sz="1200" b="1" dirty="0">
                          <a:latin typeface="Arial" panose="020B0604020202020204" pitchFamily="34" charset="0"/>
                          <a:cs typeface="Arial" panose="020B0604020202020204" pitchFamily="34" charset="0"/>
                        </a:rPr>
                        <a:t>children can achieve at school and in later life.</a:t>
                      </a:r>
                      <a:endParaRPr lang="en-GB" sz="12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tc>
                <a:tc hMerge="1">
                  <a:txBody>
                    <a:bodyPr/>
                    <a:lstStyle/>
                    <a:p>
                      <a:pPr algn="ctr"/>
                      <a:endParaRPr lang="en-US" sz="1100" dirty="0">
                        <a:solidFill>
                          <a:schemeClr val="bg1">
                            <a:lumMod val="50000"/>
                          </a:schemeClr>
                        </a:solidFill>
                        <a:latin typeface="+mn-lt"/>
                        <a:cs typeface="Amatic SC" panose="00000500000000000000" pitchFamily="2" charset="-79"/>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tc hMerge="1">
                  <a:txBody>
                    <a:bodyPr/>
                    <a:lstStyle/>
                    <a:p>
                      <a:pPr algn="ctr"/>
                      <a:endParaRPr lang="en-GB" sz="1100" dirty="0">
                        <a:solidFill>
                          <a:schemeClr val="bg1">
                            <a:lumMod val="50000"/>
                          </a:schemeClr>
                        </a:solidFill>
                        <a:latin typeface="+mn-lt"/>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663662612"/>
                  </a:ext>
                </a:extLst>
              </a:tr>
              <a:tr h="989017">
                <a:tc rowSpan="2">
                  <a:txBody>
                    <a:bodyPr/>
                    <a:lstStyle/>
                    <a:p>
                      <a:pPr algn="ctr"/>
                      <a:r>
                        <a:rPr lang="en-US" sz="1600" b="1" dirty="0">
                          <a:latin typeface="Arial" panose="020B0604020202020204" pitchFamily="34" charset="0"/>
                          <a:cs typeface="Arial" panose="020B0604020202020204" pitchFamily="34" charset="0"/>
                        </a:rPr>
                        <a:t>Managing Self </a:t>
                      </a: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Self -  Regulation</a:t>
                      </a:r>
                    </a:p>
                    <a:p>
                      <a:pPr algn="ctr"/>
                      <a:endParaRPr lang="en-US" sz="1600" b="1" dirty="0">
                        <a:solidFill>
                          <a:srgbClr val="CC66FF"/>
                        </a:solidFill>
                        <a:latin typeface="Arial" panose="020B0604020202020204" pitchFamily="34" charset="0"/>
                        <a:cs typeface="Arial" panose="020B0604020202020204" pitchFamily="34" charset="0"/>
                      </a:endParaRPr>
                    </a:p>
                    <a:p>
                      <a:pPr algn="ctr"/>
                      <a:endParaRPr lang="en-GB" sz="1600" b="1" dirty="0">
                        <a:solidFill>
                          <a:srgbClr val="CC66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a:r>
                        <a:rPr lang="en-US" sz="900" b="0" dirty="0">
                          <a:solidFill>
                            <a:schemeClr val="tx1"/>
                          </a:solidFill>
                          <a:latin typeface="Arial" panose="020B0604020202020204" pitchFamily="34" charset="0"/>
                          <a:cs typeface="Arial" panose="020B0604020202020204" pitchFamily="34" charset="0"/>
                        </a:rPr>
                        <a:t>New Beginnings </a:t>
                      </a:r>
                    </a:p>
                    <a:p>
                      <a:pPr algn="ctr"/>
                      <a:r>
                        <a:rPr lang="en-US" sz="900" dirty="0">
                          <a:latin typeface="Arial" panose="020B0604020202020204" pitchFamily="34" charset="0"/>
                          <a:cs typeface="Arial" panose="020B0604020202020204" pitchFamily="34" charset="0"/>
                        </a:rPr>
                        <a:t>See themselves as a valuable individual.</a:t>
                      </a:r>
                      <a:endParaRPr lang="en-US" sz="900" b="0" dirty="0">
                        <a:solidFill>
                          <a:schemeClr val="tx1"/>
                        </a:solidFill>
                        <a:latin typeface="Arial" panose="020B0604020202020204" pitchFamily="34" charset="0"/>
                        <a:cs typeface="Arial" panose="020B0604020202020204" pitchFamily="34" charset="0"/>
                      </a:endParaRPr>
                    </a:p>
                    <a:p>
                      <a:pPr algn="ctr"/>
                      <a:r>
                        <a:rPr lang="en-US" sz="900" b="0" dirty="0">
                          <a:solidFill>
                            <a:schemeClr val="tx1"/>
                          </a:solidFill>
                          <a:latin typeface="Arial" panose="020B0604020202020204" pitchFamily="34" charset="0"/>
                          <a:cs typeface="Arial" panose="020B0604020202020204" pitchFamily="34" charset="0"/>
                        </a:rPr>
                        <a:t>Being me in my world </a:t>
                      </a:r>
                    </a:p>
                    <a:p>
                      <a:pPr algn="ctr"/>
                      <a:r>
                        <a:rPr lang="en-US" sz="900" b="0" dirty="0">
                          <a:solidFill>
                            <a:schemeClr val="tx1"/>
                          </a:solidFill>
                          <a:latin typeface="Arial" panose="020B0604020202020204" pitchFamily="34" charset="0"/>
                          <a:cs typeface="Arial" panose="020B0604020202020204" pitchFamily="34" charset="0"/>
                        </a:rPr>
                        <a:t>Class Rule Rules and Routines </a:t>
                      </a:r>
                    </a:p>
                    <a:p>
                      <a:pPr algn="ctr"/>
                      <a:r>
                        <a:rPr lang="en-US" sz="900" b="0" dirty="0">
                          <a:solidFill>
                            <a:schemeClr val="tx1"/>
                          </a:solidFill>
                          <a:latin typeface="Arial" panose="020B0604020202020204" pitchFamily="34" charset="0"/>
                          <a:cs typeface="Arial" panose="020B0604020202020204" pitchFamily="34" charset="0"/>
                        </a:rPr>
                        <a:t>Supporting children to build relationships</a:t>
                      </a:r>
                    </a:p>
                    <a:p>
                      <a:pPr algn="ctr"/>
                      <a:r>
                        <a:rPr lang="en-US" sz="900" b="0" dirty="0">
                          <a:solidFill>
                            <a:schemeClr val="tx1"/>
                          </a:solidFill>
                          <a:latin typeface="Arial" panose="020B0604020202020204" pitchFamily="34" charset="0"/>
                          <a:cs typeface="Arial" panose="020B0604020202020204" pitchFamily="34" charset="0"/>
                        </a:rPr>
                        <a:t>Dreams and Goals </a:t>
                      </a:r>
                      <a:endParaRPr lang="en-GB"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US" sz="900" b="0" dirty="0">
                          <a:solidFill>
                            <a:schemeClr val="tx1"/>
                          </a:solidFill>
                          <a:latin typeface="Arial" panose="020B0604020202020204" pitchFamily="34" charset="0"/>
                          <a:cs typeface="Arial" panose="020B0604020202020204" pitchFamily="34" charset="0"/>
                        </a:rPr>
                        <a:t>Getting on and falling out. </a:t>
                      </a:r>
                    </a:p>
                    <a:p>
                      <a:pPr algn="ctr"/>
                      <a:r>
                        <a:rPr lang="en-US" sz="900" b="0" dirty="0">
                          <a:solidFill>
                            <a:schemeClr val="tx1"/>
                          </a:solidFill>
                          <a:latin typeface="Arial" panose="020B0604020202020204" pitchFamily="34" charset="0"/>
                          <a:cs typeface="Arial" panose="020B0604020202020204" pitchFamily="34" charset="0"/>
                        </a:rPr>
                        <a:t>How to deal with anger Emotions</a:t>
                      </a:r>
                    </a:p>
                    <a:p>
                      <a:pPr algn="ctr"/>
                      <a:r>
                        <a:rPr lang="en-US" sz="900" b="0" dirty="0">
                          <a:solidFill>
                            <a:schemeClr val="tx1"/>
                          </a:solidFill>
                          <a:latin typeface="Arial" panose="020B0604020202020204" pitchFamily="34" charset="0"/>
                          <a:cs typeface="Arial" panose="020B0604020202020204" pitchFamily="34" charset="0"/>
                        </a:rPr>
                        <a:t>Self - Confidence </a:t>
                      </a:r>
                    </a:p>
                    <a:p>
                      <a:pPr algn="ctr"/>
                      <a:r>
                        <a:rPr lang="en-US" sz="900" dirty="0">
                          <a:latin typeface="Arial" panose="020B0604020202020204" pitchFamily="34" charset="0"/>
                          <a:cs typeface="Arial" panose="020B0604020202020204" pitchFamily="34" charset="0"/>
                        </a:rPr>
                        <a:t>Build constructive and respectful relationships.</a:t>
                      </a:r>
                    </a:p>
                    <a:p>
                      <a:pPr algn="ctr"/>
                      <a:r>
                        <a:rPr lang="en-US" sz="900" dirty="0">
                          <a:latin typeface="Arial" panose="020B0604020202020204" pitchFamily="34" charset="0"/>
                          <a:cs typeface="Arial" panose="020B0604020202020204" pitchFamily="34" charset="0"/>
                        </a:rPr>
                        <a:t>Ask children to explain to others how they thought about a problem or an emotion and how they dealt with it. </a:t>
                      </a:r>
                      <a:endParaRPr lang="en-GB"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2">
                  <a:txBody>
                    <a:bodyPr/>
                    <a:lstStyle/>
                    <a:p>
                      <a:pPr algn="ctr"/>
                      <a:r>
                        <a:rPr lang="en-US" sz="900" b="0" dirty="0">
                          <a:solidFill>
                            <a:schemeClr val="tx1"/>
                          </a:solidFill>
                          <a:latin typeface="Arial" panose="020B0604020202020204" pitchFamily="34" charset="0"/>
                          <a:cs typeface="Arial" panose="020B0604020202020204" pitchFamily="34" charset="0"/>
                        </a:rPr>
                        <a:t>Good to be me Feelings </a:t>
                      </a:r>
                    </a:p>
                    <a:p>
                      <a:pPr algn="ctr"/>
                      <a:r>
                        <a:rPr lang="en-US" sz="900" b="0" dirty="0">
                          <a:solidFill>
                            <a:schemeClr val="tx1"/>
                          </a:solidFill>
                          <a:latin typeface="Arial" panose="020B0604020202020204" pitchFamily="34" charset="0"/>
                          <a:cs typeface="Arial" panose="020B0604020202020204" pitchFamily="34" charset="0"/>
                        </a:rPr>
                        <a:t>Learning about qualities and differences </a:t>
                      </a:r>
                    </a:p>
                    <a:p>
                      <a:pPr algn="ctr"/>
                      <a:r>
                        <a:rPr lang="en-US" sz="900" b="0" dirty="0">
                          <a:solidFill>
                            <a:schemeClr val="tx1"/>
                          </a:solidFill>
                          <a:latin typeface="Arial" panose="020B0604020202020204" pitchFamily="34" charset="0"/>
                          <a:cs typeface="Arial" panose="020B0604020202020204" pitchFamily="34" charset="0"/>
                        </a:rPr>
                        <a:t>Celebrating differences</a:t>
                      </a:r>
                    </a:p>
                    <a:p>
                      <a:pPr algn="ctr"/>
                      <a:r>
                        <a:rPr lang="en-US" sz="900" dirty="0">
                          <a:latin typeface="Arial" panose="020B0604020202020204" pitchFamily="34" charset="0"/>
                          <a:cs typeface="Arial" panose="020B0604020202020204" pitchFamily="34" charset="0"/>
                        </a:rPr>
                        <a:t>Identify and moderate their own feelings socially and emotionally.</a:t>
                      </a:r>
                    </a:p>
                    <a:p>
                      <a:pPr algn="ctr"/>
                      <a:r>
                        <a:rPr lang="en-US" sz="900" dirty="0">
                          <a:latin typeface="Arial" panose="020B0604020202020204" pitchFamily="34" charset="0"/>
                          <a:cs typeface="Arial" panose="020B0604020202020204" pitchFamily="34" charset="0"/>
                        </a:rPr>
                        <a:t>Encourage them to think about their own feelings and those of others by giving explicit examples of how others might feel in particular scenarios </a:t>
                      </a:r>
                      <a:r>
                        <a:rPr lang="en-US" sz="900" b="0" dirty="0">
                          <a:solidFill>
                            <a:schemeClr val="tx1"/>
                          </a:solidFill>
                          <a:latin typeface="Arial" panose="020B0604020202020204" pitchFamily="34" charset="0"/>
                          <a:cs typeface="Arial" panose="020B0604020202020204" pitchFamily="34" charset="0"/>
                        </a:rPr>
                        <a:t> </a:t>
                      </a:r>
                      <a:endParaRPr lang="en-GB"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2">
                  <a:txBody>
                    <a:bodyPr/>
                    <a:lstStyle/>
                    <a:p>
                      <a:pPr algn="ctr"/>
                      <a:r>
                        <a:rPr lang="en-US" sz="900" b="0" dirty="0">
                          <a:solidFill>
                            <a:schemeClr val="tx1"/>
                          </a:solidFill>
                          <a:latin typeface="Arial" panose="020B0604020202020204" pitchFamily="34" charset="0"/>
                          <a:cs typeface="Arial" panose="020B0604020202020204" pitchFamily="34" charset="0"/>
                        </a:rPr>
                        <a:t>Relationships </a:t>
                      </a:r>
                    </a:p>
                    <a:p>
                      <a:pPr algn="ctr"/>
                      <a:r>
                        <a:rPr lang="en-US" sz="900" b="0" dirty="0">
                          <a:solidFill>
                            <a:schemeClr val="tx1"/>
                          </a:solidFill>
                          <a:latin typeface="Arial" panose="020B0604020202020204" pitchFamily="34" charset="0"/>
                          <a:cs typeface="Arial" panose="020B0604020202020204" pitchFamily="34" charset="0"/>
                        </a:rPr>
                        <a:t>What makes a good friend? </a:t>
                      </a:r>
                    </a:p>
                    <a:p>
                      <a:pPr algn="ctr"/>
                      <a:r>
                        <a:rPr lang="en-US" sz="900" b="0" dirty="0">
                          <a:solidFill>
                            <a:schemeClr val="tx1"/>
                          </a:solidFill>
                          <a:latin typeface="Arial" panose="020B0604020202020204" pitchFamily="34" charset="0"/>
                          <a:cs typeface="Arial" panose="020B0604020202020204" pitchFamily="34" charset="0"/>
                        </a:rPr>
                        <a:t>Healthy me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Arial" panose="020B0604020202020204" pitchFamily="34" charset="0"/>
                          <a:cs typeface="Arial" panose="020B0604020202020204" pitchFamily="34" charset="0"/>
                        </a:rPr>
                        <a:t>Random acts of Kindness </a:t>
                      </a:r>
                    </a:p>
                    <a:p>
                      <a:pPr algn="ctr"/>
                      <a:r>
                        <a:rPr lang="en-US" sz="900" b="0" dirty="0">
                          <a:solidFill>
                            <a:schemeClr val="tx1"/>
                          </a:solidFill>
                          <a:latin typeface="Arial" panose="020B0604020202020204" pitchFamily="34" charset="0"/>
                          <a:cs typeface="Arial" panose="020B0604020202020204" pitchFamily="34" charset="0"/>
                        </a:rPr>
                        <a:t>Looking after pets </a:t>
                      </a:r>
                    </a:p>
                    <a:p>
                      <a:pPr algn="ctr"/>
                      <a:r>
                        <a:rPr lang="en-US" sz="900" b="0" dirty="0">
                          <a:solidFill>
                            <a:schemeClr val="tx1"/>
                          </a:solidFill>
                          <a:latin typeface="Arial" panose="020B0604020202020204" pitchFamily="34" charset="0"/>
                          <a:cs typeface="Arial" panose="020B0604020202020204" pitchFamily="34" charset="0"/>
                        </a:rPr>
                        <a:t>Looking After our Planet </a:t>
                      </a:r>
                    </a:p>
                    <a:p>
                      <a:pPr algn="ctr"/>
                      <a:r>
                        <a:rPr lang="en-US" sz="900" dirty="0">
                          <a:latin typeface="Arial" panose="020B0604020202020204" pitchFamily="34" charset="0"/>
                          <a:cs typeface="Arial" panose="020B0604020202020204" pitchFamily="34" charset="0"/>
                        </a:rPr>
                        <a:t>Give children strategies for staying calm in the face of frustration. Talk them through why we take turns, wait politely, tidy up after ourselves and so on</a:t>
                      </a:r>
                      <a:endParaRPr lang="en-GB"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US" sz="1200" b="0" dirty="0">
                          <a:solidFill>
                            <a:schemeClr val="tx1"/>
                          </a:solidFill>
                        </a:rPr>
                        <a:t>Looking after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1FFFF"/>
                    </a:solidFill>
                  </a:tcPr>
                </a:tc>
                <a:tc>
                  <a:txBody>
                    <a:bodyPr/>
                    <a:lstStyle/>
                    <a:p>
                      <a:pPr algn="ctr"/>
                      <a:r>
                        <a:rPr lang="en-US" sz="900" b="0" dirty="0">
                          <a:solidFill>
                            <a:schemeClr val="tx1"/>
                          </a:solidFill>
                          <a:latin typeface="Arial" panose="020B0604020202020204" pitchFamily="34" charset="0"/>
                          <a:cs typeface="Arial" panose="020B0604020202020204" pitchFamily="34" charset="0"/>
                        </a:rPr>
                        <a:t>Looking after others</a:t>
                      </a:r>
                    </a:p>
                    <a:p>
                      <a:pPr algn="ctr"/>
                      <a:r>
                        <a:rPr lang="en-US" sz="900" b="0" dirty="0">
                          <a:solidFill>
                            <a:schemeClr val="tx1"/>
                          </a:solidFill>
                          <a:latin typeface="Arial" panose="020B0604020202020204" pitchFamily="34" charset="0"/>
                          <a:cs typeface="Arial" panose="020B0604020202020204" pitchFamily="34" charset="0"/>
                        </a:rPr>
                        <a:t>Friendships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Arial" panose="020B0604020202020204" pitchFamily="34" charset="0"/>
                          <a:cs typeface="Arial" panose="020B0604020202020204" pitchFamily="34" charset="0"/>
                        </a:rPr>
                        <a:t>Dreams and Goals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Arial" panose="020B0604020202020204" pitchFamily="34" charset="0"/>
                          <a:cs typeface="Arial" panose="020B0604020202020204" pitchFamily="34" charset="0"/>
                        </a:rPr>
                        <a:t>Show resilience and perseverance in the face of challenge.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Arial" panose="020B0604020202020204" pitchFamily="34" charset="0"/>
                          <a:cs typeface="Arial" panose="020B0604020202020204" pitchFamily="34" charset="0"/>
                        </a:rPr>
                        <a:t>Discuss why we take turns, wait politely, tidy up after ourselves and so on.</a:t>
                      </a:r>
                      <a:endParaRPr lang="en-GB" sz="900" b="0" dirty="0">
                        <a:solidFill>
                          <a:schemeClr val="tx1"/>
                        </a:solidFill>
                        <a:latin typeface="Arial" panose="020B0604020202020204" pitchFamily="34" charset="0"/>
                        <a:cs typeface="Arial" panose="020B0604020202020204" pitchFamily="34" charset="0"/>
                      </a:endParaRPr>
                    </a:p>
                    <a:p>
                      <a:pPr algn="ctr"/>
                      <a:endParaRPr lang="en-US" sz="9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a:solidFill>
                            <a:schemeClr val="tx1"/>
                          </a:solidFill>
                          <a:latin typeface="Arial" panose="020B0604020202020204" pitchFamily="34" charset="0"/>
                          <a:cs typeface="Arial" panose="020B0604020202020204" pitchFamily="34" charset="0"/>
                        </a:rPr>
                        <a:t>Taking part in sports day -  Winning and loosing </a:t>
                      </a:r>
                    </a:p>
                    <a:p>
                      <a:pPr algn="ctr"/>
                      <a:r>
                        <a:rPr lang="en-US" sz="900" b="0" dirty="0">
                          <a:solidFill>
                            <a:schemeClr val="tx1"/>
                          </a:solidFill>
                          <a:latin typeface="Arial" panose="020B0604020202020204" pitchFamily="34" charset="0"/>
                          <a:cs typeface="Arial" panose="020B0604020202020204" pitchFamily="34" charset="0"/>
                        </a:rPr>
                        <a:t>Changing me </a:t>
                      </a:r>
                    </a:p>
                    <a:p>
                      <a:pPr algn="ctr"/>
                      <a:r>
                        <a:rPr lang="en-US" sz="900" b="0" dirty="0">
                          <a:solidFill>
                            <a:schemeClr val="tx1"/>
                          </a:solidFill>
                          <a:latin typeface="Arial" panose="020B0604020202020204" pitchFamily="34" charset="0"/>
                          <a:cs typeface="Arial" panose="020B0604020202020204" pitchFamily="34" charset="0"/>
                        </a:rPr>
                        <a:t>Look how far I've come! </a:t>
                      </a:r>
                    </a:p>
                    <a:p>
                      <a:pPr algn="ctr"/>
                      <a:r>
                        <a:rPr lang="en-US" sz="900" dirty="0">
                          <a:latin typeface="Arial" panose="020B0604020202020204" pitchFamily="34" charset="0"/>
                          <a:cs typeface="Arial" panose="020B0604020202020204" pitchFamily="34" charset="0"/>
                        </a:rPr>
                        <a:t>Model positive behaviour and highlight exemplary behaviour of children in class, narrating what was kind and considerate about the behaviour.</a:t>
                      </a:r>
                      <a:endParaRPr lang="en-GB" sz="9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0435388"/>
                  </a:ext>
                </a:extLst>
              </a:tr>
              <a:tr h="989017">
                <a:tc vMerge="1">
                  <a:txBody>
                    <a:bodyPr/>
                    <a:lstStyle/>
                    <a:p>
                      <a:pPr algn="ctr"/>
                      <a:r>
                        <a:rPr lang="en-US" sz="2400" b="1" dirty="0">
                          <a:latin typeface="Amatic SC" panose="00000500000000000000" pitchFamily="2" charset="-79"/>
                          <a:cs typeface="Amatic SC" panose="00000500000000000000" pitchFamily="2" charset="-79"/>
                        </a:rPr>
                        <a:t>Self -  Regulation</a:t>
                      </a:r>
                    </a:p>
                    <a:p>
                      <a:pPr algn="ctr"/>
                      <a:r>
                        <a:rPr lang="en-US" sz="1800" b="1" dirty="0">
                          <a:latin typeface="Amatic SC" panose="00000500000000000000" pitchFamily="2" charset="-79"/>
                          <a:cs typeface="Amatic SC" panose="00000500000000000000" pitchFamily="2" charset="-79"/>
                        </a:rPr>
                        <a:t>Link to Behaviour for Learning  </a:t>
                      </a:r>
                      <a:endParaRPr lang="en-GB" sz="1800" b="1"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10">
                  <a:txBody>
                    <a:bodyPr/>
                    <a:lstStyle/>
                    <a:p>
                      <a:pPr marL="0" indent="0" algn="l">
                        <a:buFont typeface="Wingdings" panose="05000000000000000000" pitchFamily="2" charset="2"/>
                        <a:buNone/>
                      </a:pPr>
                      <a:r>
                        <a:rPr lang="en-US" sz="900" dirty="0">
                          <a:solidFill>
                            <a:schemeClr val="tx1"/>
                          </a:solidFill>
                          <a:latin typeface="Arial" panose="020B0604020202020204" pitchFamily="34" charset="0"/>
                          <a:cs typeface="Arial" panose="020B0604020202020204" pitchFamily="34" charset="0"/>
                        </a:rPr>
                        <a:t>Show an understanding of their own feelings and those of others, and begin to </a:t>
                      </a:r>
                      <a:r>
                        <a:rPr lang="en-US" sz="900" b="1" dirty="0">
                          <a:solidFill>
                            <a:schemeClr val="tx1"/>
                          </a:solidFill>
                          <a:latin typeface="Arial" panose="020B0604020202020204" pitchFamily="34" charset="0"/>
                          <a:cs typeface="Arial" panose="020B0604020202020204" pitchFamily="34" charset="0"/>
                        </a:rPr>
                        <a:t>regulate their behaviour accordingly</a:t>
                      </a:r>
                      <a:r>
                        <a:rPr lang="en-US" sz="900" dirty="0">
                          <a:solidFill>
                            <a:schemeClr val="tx1"/>
                          </a:solidFill>
                          <a:latin typeface="Arial" panose="020B0604020202020204" pitchFamily="34" charset="0"/>
                          <a:cs typeface="Arial" panose="020B0604020202020204" pitchFamily="34" charset="0"/>
                        </a:rPr>
                        <a:t>. Set and work towards simple goals, being able to wait for what they want and </a:t>
                      </a:r>
                      <a:r>
                        <a:rPr lang="en-US" sz="900" b="1" dirty="0">
                          <a:solidFill>
                            <a:schemeClr val="tx1"/>
                          </a:solidFill>
                          <a:latin typeface="Arial" panose="020B0604020202020204" pitchFamily="34" charset="0"/>
                          <a:cs typeface="Arial" panose="020B0604020202020204" pitchFamily="34" charset="0"/>
                        </a:rPr>
                        <a:t>control their immediate impulses when appropriate</a:t>
                      </a:r>
                      <a:r>
                        <a:rPr lang="en-US" sz="900" dirty="0">
                          <a:solidFill>
                            <a:schemeClr val="tx1"/>
                          </a:solidFill>
                          <a:latin typeface="Arial" panose="020B0604020202020204" pitchFamily="34" charset="0"/>
                          <a:cs typeface="Arial" panose="020B0604020202020204" pitchFamily="34" charset="0"/>
                        </a:rPr>
                        <a:t>. Give </a:t>
                      </a:r>
                      <a:r>
                        <a:rPr lang="en-US" sz="900" b="1" dirty="0">
                          <a:solidFill>
                            <a:schemeClr val="tx1"/>
                          </a:solidFill>
                          <a:latin typeface="Arial" panose="020B0604020202020204" pitchFamily="34" charset="0"/>
                          <a:cs typeface="Arial" panose="020B0604020202020204" pitchFamily="34" charset="0"/>
                        </a:rPr>
                        <a:t>focused attention to what the teacher says</a:t>
                      </a:r>
                      <a:r>
                        <a:rPr lang="en-US" sz="900" dirty="0">
                          <a:solidFill>
                            <a:schemeClr val="tx1"/>
                          </a:solidFill>
                          <a:latin typeface="Arial" panose="020B0604020202020204" pitchFamily="34" charset="0"/>
                          <a:cs typeface="Arial" panose="020B0604020202020204" pitchFamily="34" charset="0"/>
                        </a:rPr>
                        <a:t>, responding appropriately even when engaged in activity, and show an ability to follow instructions involving several ideas or actions.</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Controlling own feelings and behaviours</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Applying personalised strategies to return to a state of calm</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Being able to curb impulsive behaviours</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Being able to concentrate on a task</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Being able to ignore distractions</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Behaving in ways that are pro-social</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Planning</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Thinking before acting</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Delaying gratification</a:t>
                      </a:r>
                    </a:p>
                    <a:p>
                      <a:pPr marL="171450" indent="-171450" algn="ctr">
                        <a:buFont typeface="Wingdings" panose="05000000000000000000" pitchFamily="2" charset="2"/>
                        <a:buChar char="ü"/>
                      </a:pPr>
                      <a:r>
                        <a:rPr lang="en-US" sz="1000" b="1" i="0" kern="1200" dirty="0">
                          <a:solidFill>
                            <a:schemeClr val="bg1">
                              <a:lumMod val="50000"/>
                            </a:schemeClr>
                          </a:solidFill>
                          <a:effectLst/>
                          <a:latin typeface="Arial" panose="020B0604020202020204" pitchFamily="34" charset="0"/>
                          <a:ea typeface="+mn-ea"/>
                          <a:cs typeface="Arial" panose="020B0604020202020204" pitchFamily="34" charset="0"/>
                        </a:rPr>
                        <a:t>Persisting in the face of difficulty.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algn="ctr"/>
                      <a:endParaRPr lang="en-GB" sz="1400" dirty="0">
                        <a:latin typeface="Amatic SC" panose="00000500000000000000" pitchFamily="2" charset="-79"/>
                        <a:cs typeface="Amatic SC" panose="00000500000000000000" pitchFamily="2" charset="-79"/>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EFFF"/>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GB" sz="1100" i="1"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endParaRPr lang="en-GB"/>
                    </a:p>
                  </a:txBody>
                  <a:tcPr/>
                </a:tc>
                <a:tc hMerge="1">
                  <a:txBody>
                    <a:bodyPr/>
                    <a:lstStyle/>
                    <a:p>
                      <a:pPr algn="ctr"/>
                      <a:endParaRPr lang="en-GB"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380869022"/>
                  </a:ext>
                </a:extLst>
              </a:tr>
            </a:tbl>
          </a:graphicData>
        </a:graphic>
      </p:graphicFrame>
      <p:pic>
        <p:nvPicPr>
          <p:cNvPr id="2" name="Picture 1"/>
          <p:cNvPicPr>
            <a:picLocks noChangeAspect="1"/>
          </p:cNvPicPr>
          <p:nvPr/>
        </p:nvPicPr>
        <p:blipFill>
          <a:blip r:embed="rId3"/>
          <a:stretch>
            <a:fillRect/>
          </a:stretch>
        </p:blipFill>
        <p:spPr>
          <a:xfrm>
            <a:off x="150046" y="54960"/>
            <a:ext cx="725487" cy="780356"/>
          </a:xfrm>
          <a:prstGeom prst="rect">
            <a:avLst/>
          </a:prstGeom>
        </p:spPr>
      </p:pic>
    </p:spTree>
    <p:extLst>
      <p:ext uri="{BB962C8B-B14F-4D97-AF65-F5344CB8AC3E}">
        <p14:creationId xmlns:p14="http://schemas.microsoft.com/office/powerpoint/2010/main" val="144081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472644" y="500600"/>
          <a:ext cx="11459371" cy="6125487"/>
        </p:xfrm>
        <a:graphic>
          <a:graphicData uri="http://schemas.openxmlformats.org/drawingml/2006/table">
            <a:tbl>
              <a:tblPr firstRow="1" bandRow="1">
                <a:tableStyleId>{5C22544A-7EE6-4342-B048-85BDC9FD1C3A}</a:tableStyleId>
              </a:tblPr>
              <a:tblGrid>
                <a:gridCol w="1579440">
                  <a:extLst>
                    <a:ext uri="{9D8B030D-6E8A-4147-A177-3AD203B41FA5}">
                      <a16:colId xmlns:a16="http://schemas.microsoft.com/office/drawing/2014/main" val="385991600"/>
                    </a:ext>
                  </a:extLst>
                </a:gridCol>
                <a:gridCol w="1694666">
                  <a:extLst>
                    <a:ext uri="{9D8B030D-6E8A-4147-A177-3AD203B41FA5}">
                      <a16:colId xmlns:a16="http://schemas.microsoft.com/office/drawing/2014/main" val="2865123548"/>
                    </a:ext>
                  </a:extLst>
                </a:gridCol>
                <a:gridCol w="1637053">
                  <a:extLst>
                    <a:ext uri="{9D8B030D-6E8A-4147-A177-3AD203B41FA5}">
                      <a16:colId xmlns:a16="http://schemas.microsoft.com/office/drawing/2014/main" val="872926247"/>
                    </a:ext>
                  </a:extLst>
                </a:gridCol>
                <a:gridCol w="1637053">
                  <a:extLst>
                    <a:ext uri="{9D8B030D-6E8A-4147-A177-3AD203B41FA5}">
                      <a16:colId xmlns:a16="http://schemas.microsoft.com/office/drawing/2014/main" val="1315738151"/>
                    </a:ext>
                  </a:extLst>
                </a:gridCol>
                <a:gridCol w="1637053">
                  <a:extLst>
                    <a:ext uri="{9D8B030D-6E8A-4147-A177-3AD203B41FA5}">
                      <a16:colId xmlns:a16="http://schemas.microsoft.com/office/drawing/2014/main" val="2709165749"/>
                    </a:ext>
                  </a:extLst>
                </a:gridCol>
                <a:gridCol w="1637053">
                  <a:extLst>
                    <a:ext uri="{9D8B030D-6E8A-4147-A177-3AD203B41FA5}">
                      <a16:colId xmlns:a16="http://schemas.microsoft.com/office/drawing/2014/main" val="2335150482"/>
                    </a:ext>
                  </a:extLst>
                </a:gridCol>
                <a:gridCol w="1637053">
                  <a:extLst>
                    <a:ext uri="{9D8B030D-6E8A-4147-A177-3AD203B41FA5}">
                      <a16:colId xmlns:a16="http://schemas.microsoft.com/office/drawing/2014/main" val="4046203905"/>
                    </a:ext>
                  </a:extLst>
                </a:gridCol>
              </a:tblGrid>
              <a:tr h="460550">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422123">
                <a:tc rowSpan="3">
                  <a:txBody>
                    <a:bodyPr/>
                    <a:lstStyle/>
                    <a:p>
                      <a:pPr algn="ctr"/>
                      <a:r>
                        <a:rPr lang="en-US" sz="1600" b="1" dirty="0">
                          <a:latin typeface="Arial" panose="020B0604020202020204" pitchFamily="34" charset="0"/>
                          <a:cs typeface="Arial" panose="020B0604020202020204" pitchFamily="34" charset="0"/>
                        </a:rPr>
                        <a:t>Physical development </a:t>
                      </a: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Fine motor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Gross motor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rgbClr val="CC66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pPr algn="l"/>
                      <a:r>
                        <a:rPr lang="en-US" sz="1050" dirty="0">
                          <a:latin typeface="Arial" panose="020B0604020202020204" pitchFamily="34" charset="0"/>
                          <a:cs typeface="Arial" panose="020B0604020202020204" pitchFamily="34" charset="0"/>
                        </a:rPr>
                        <a:t>Physical activity is </a:t>
                      </a:r>
                      <a:r>
                        <a:rPr lang="en-US" sz="1050" b="1" dirty="0">
                          <a:latin typeface="Arial" panose="020B0604020202020204" pitchFamily="34" charset="0"/>
                          <a:cs typeface="Arial" panose="020B0604020202020204" pitchFamily="34" charset="0"/>
                        </a:rPr>
                        <a:t>vital</a:t>
                      </a:r>
                      <a:r>
                        <a:rPr lang="en-US" sz="1050" dirty="0">
                          <a:latin typeface="Arial" panose="020B0604020202020204" pitchFamily="34" charset="0"/>
                          <a:cs typeface="Arial" panose="020B0604020202020204" pitchFamily="34" charset="0"/>
                        </a:rPr>
                        <a:t> in children’s all-round development, enabling them to </a:t>
                      </a:r>
                      <a:r>
                        <a:rPr lang="en-US" sz="1050" b="1" dirty="0">
                          <a:latin typeface="Arial" panose="020B0604020202020204" pitchFamily="34" charset="0"/>
                          <a:cs typeface="Arial" panose="020B0604020202020204" pitchFamily="34" charset="0"/>
                        </a:rPr>
                        <a:t>pursue happy, healthy and active lives</a:t>
                      </a:r>
                      <a:r>
                        <a:rPr lang="en-US" sz="1050" dirty="0">
                          <a:latin typeface="Arial" panose="020B0604020202020204" pitchFamily="34" charset="0"/>
                          <a:cs typeface="Arial" panose="020B0604020202020204" pitchFamily="34" charset="0"/>
                        </a:rPr>
                        <a:t>. Gross and fine motor experiences develop incrementally throughout early childhood, starting with </a:t>
                      </a:r>
                      <a:r>
                        <a:rPr lang="en-US" sz="1050" b="1" dirty="0">
                          <a:latin typeface="Arial" panose="020B0604020202020204" pitchFamily="34" charset="0"/>
                          <a:cs typeface="Arial" panose="020B0604020202020204" pitchFamily="34" charset="0"/>
                        </a:rPr>
                        <a:t>sensory explorations </a:t>
                      </a:r>
                      <a:r>
                        <a:rPr lang="en-US" sz="1050" dirty="0">
                          <a:latin typeface="Arial" panose="020B0604020202020204" pitchFamily="34" charset="0"/>
                          <a:cs typeface="Arial" panose="020B0604020202020204" pitchFamily="34" charset="0"/>
                        </a:rPr>
                        <a:t>and the development of a </a:t>
                      </a:r>
                      <a:r>
                        <a:rPr lang="en-US" sz="1050" b="1" dirty="0">
                          <a:latin typeface="Arial" panose="020B0604020202020204" pitchFamily="34" charset="0"/>
                          <a:cs typeface="Arial" panose="020B0604020202020204" pitchFamily="34" charset="0"/>
                        </a:rPr>
                        <a:t>child’s strength, co-ordination and positional awareness </a:t>
                      </a:r>
                      <a:r>
                        <a:rPr lang="en-US" sz="1050" dirty="0">
                          <a:latin typeface="Arial" panose="020B0604020202020204" pitchFamily="34" charset="0"/>
                          <a:cs typeface="Arial" panose="020B0604020202020204" pitchFamily="34" charset="0"/>
                        </a:rPr>
                        <a:t>through tummy time, crawling and play movement with both objects and adults. By creating games and providing opportunities for play both indoors and outdoors, adults can support children to develop their </a:t>
                      </a:r>
                      <a:r>
                        <a:rPr lang="en-US" sz="1050" b="1" dirty="0">
                          <a:latin typeface="Arial" panose="020B0604020202020204" pitchFamily="34" charset="0"/>
                          <a:cs typeface="Arial" panose="020B0604020202020204" pitchFamily="34" charset="0"/>
                        </a:rPr>
                        <a:t>core strength, stability, balance, spatial awareness</a:t>
                      </a:r>
                      <a:r>
                        <a:rPr lang="en-US" sz="1050" dirty="0">
                          <a:latin typeface="Arial" panose="020B0604020202020204" pitchFamily="34" charset="0"/>
                          <a:cs typeface="Arial" panose="020B0604020202020204" pitchFamily="34" charset="0"/>
                        </a:rPr>
                        <a:t>, co-ordination and agility. Gross motor skills provide the foundation for developing healthy bodies and social and emotional well-being. </a:t>
                      </a:r>
                      <a:r>
                        <a:rPr lang="en-US" sz="1050" b="1" dirty="0">
                          <a:latin typeface="Arial" panose="020B0604020202020204" pitchFamily="34" charset="0"/>
                          <a:cs typeface="Arial" panose="020B0604020202020204" pitchFamily="34" charset="0"/>
                        </a:rPr>
                        <a:t>Fine motor control and precision helps with hand-eye co-ordination</a:t>
                      </a:r>
                      <a:r>
                        <a:rPr lang="en-US" sz="1050" dirty="0">
                          <a:latin typeface="Arial" panose="020B0604020202020204" pitchFamily="34" charset="0"/>
                          <a:cs typeface="Arial" panose="020B0604020202020204" pitchFamily="34" charset="0"/>
                        </a:rPr>
                        <a:t>, which is later linked to </a:t>
                      </a:r>
                      <a:r>
                        <a:rPr lang="en-US" sz="1050" b="1" dirty="0">
                          <a:latin typeface="Arial" panose="020B0604020202020204" pitchFamily="34" charset="0"/>
                          <a:cs typeface="Arial" panose="020B0604020202020204" pitchFamily="34" charset="0"/>
                        </a:rPr>
                        <a:t>early literacy</a:t>
                      </a:r>
                      <a:r>
                        <a:rPr lang="en-US" sz="1050" dirty="0">
                          <a:latin typeface="Arial" panose="020B0604020202020204" pitchFamily="34" charset="0"/>
                          <a:cs typeface="Arial" panose="020B0604020202020204" pitchFamily="34" charset="0"/>
                        </a:rPr>
                        <a:t>. Repeated and varied opportunities to explore and play with small world activities, puzzles, arts and crafts and the practice of using small tools, with feedback and support from adults, allow children to develop </a:t>
                      </a:r>
                      <a:r>
                        <a:rPr lang="en-US" sz="1050" b="1" dirty="0">
                          <a:latin typeface="Arial" panose="020B0604020202020204" pitchFamily="34" charset="0"/>
                          <a:cs typeface="Arial" panose="020B0604020202020204" pitchFamily="34" charset="0"/>
                        </a:rPr>
                        <a:t>proficiency, control and confidence.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773595032"/>
                  </a:ext>
                </a:extLst>
              </a:tr>
              <a:tr h="989017">
                <a:tc vMerge="1">
                  <a:txBody>
                    <a:bodyPr/>
                    <a:lstStyle/>
                    <a:p>
                      <a:pPr algn="ctr"/>
                      <a:r>
                        <a:rPr lang="en-US" sz="4000" b="0" dirty="0">
                          <a:latin typeface="Amatic SC" panose="00000500000000000000" pitchFamily="2" charset="-79"/>
                          <a:cs typeface="Amatic SC" panose="00000500000000000000" pitchFamily="2" charset="-79"/>
                        </a:rPr>
                        <a:t>Fine motor </a:t>
                      </a:r>
                      <a:endParaRPr lang="en-GB" sz="4000" b="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algn="ctr"/>
                      <a:r>
                        <a:rPr lang="en-US" sz="800" dirty="0">
                          <a:solidFill>
                            <a:schemeClr val="tx1"/>
                          </a:solidFill>
                          <a:latin typeface="Arial" panose="020B0604020202020204" pitchFamily="34" charset="0"/>
                          <a:cs typeface="Arial" panose="020B0604020202020204" pitchFamily="34" charset="0"/>
                        </a:rPr>
                        <a:t>Manipulate objects with good fine motor skills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Draw lines and circles using gross motor movements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Hold pencil/paint brush beyond whole hand grasp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Pencil Grip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Develop muscle tone to put pencil pressure on paper Use tools to effect changes to materials Show preference for dominant hand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Engage children in structured activities: guide them in what to draw, write or copy. Teach and model correct letter formation.</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algn="ctr"/>
                      <a:r>
                        <a:rPr lang="en-US" sz="800" dirty="0">
                          <a:solidFill>
                            <a:schemeClr val="tx1"/>
                          </a:solidFill>
                          <a:latin typeface="Arial" panose="020B0604020202020204" pitchFamily="34" charset="0"/>
                          <a:cs typeface="Arial" panose="020B0604020202020204" pitchFamily="34" charset="0"/>
                        </a:rPr>
                        <a:t>Begin to form letters correctly Handle tools, objects, construction and malleable materials with increasing control</a:t>
                      </a:r>
                    </a:p>
                    <a:p>
                      <a:pPr algn="ctr"/>
                      <a:r>
                        <a:rPr lang="en-US" sz="800" dirty="0">
                          <a:latin typeface="Arial" panose="020B0604020202020204" pitchFamily="34" charset="0"/>
                          <a:cs typeface="Arial" panose="020B0604020202020204" pitchFamily="34" charset="0"/>
                        </a:rPr>
                        <a:t>Encourage children to draw freely.</a:t>
                      </a:r>
                    </a:p>
                    <a:p>
                      <a:pPr algn="ctr"/>
                      <a:r>
                        <a:rPr lang="en-US" sz="800" b="0" i="0" kern="1200" dirty="0">
                          <a:solidFill>
                            <a:schemeClr val="dk1"/>
                          </a:solidFill>
                          <a:effectLst/>
                          <a:latin typeface="Arial" panose="020B0604020202020204" pitchFamily="34" charset="0"/>
                          <a:ea typeface="+mn-ea"/>
                          <a:cs typeface="Arial" panose="020B0604020202020204" pitchFamily="34" charset="0"/>
                        </a:rPr>
                        <a:t>Holding Small Items / </a:t>
                      </a:r>
                    </a:p>
                    <a:p>
                      <a:pPr algn="ctr"/>
                      <a:r>
                        <a:rPr lang="en-US" sz="800" b="0" i="0" kern="1200" dirty="0">
                          <a:solidFill>
                            <a:schemeClr val="dk1"/>
                          </a:solidFill>
                          <a:effectLst/>
                          <a:latin typeface="Arial" panose="020B0604020202020204" pitchFamily="34" charset="0"/>
                          <a:ea typeface="+mn-ea"/>
                          <a:cs typeface="Arial" panose="020B0604020202020204" pitchFamily="34" charset="0"/>
                        </a:rPr>
                        <a:t>Button Clothing / </a:t>
                      </a:r>
                    </a:p>
                    <a:p>
                      <a:pPr algn="ctr"/>
                      <a:r>
                        <a:rPr lang="en-US" sz="800" b="0" i="0" kern="1200" dirty="0">
                          <a:solidFill>
                            <a:schemeClr val="dk1"/>
                          </a:solidFill>
                          <a:effectLst/>
                          <a:latin typeface="Arial" panose="020B0604020202020204" pitchFamily="34" charset="0"/>
                          <a:ea typeface="+mn-ea"/>
                          <a:cs typeface="Arial" panose="020B0604020202020204" pitchFamily="34" charset="0"/>
                        </a:rPr>
                        <a:t>Cutting with Scissors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algn="ctr"/>
                      <a:r>
                        <a:rPr lang="en-US" sz="800" dirty="0">
                          <a:solidFill>
                            <a:schemeClr val="tx1"/>
                          </a:solidFill>
                          <a:latin typeface="Arial" panose="020B0604020202020204" pitchFamily="34" charset="0"/>
                          <a:cs typeface="Arial" panose="020B0604020202020204" pitchFamily="34" charset="0"/>
                        </a:rPr>
                        <a:t>Hold pencil effectively with comfortable grip Forms recognisable letters most correctly formed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algn="ctr"/>
                      <a:r>
                        <a:rPr lang="en-US" sz="800" dirty="0">
                          <a:solidFill>
                            <a:schemeClr val="tx1"/>
                          </a:solidFill>
                          <a:latin typeface="Arial" panose="020B0604020202020204" pitchFamily="34" charset="0"/>
                          <a:cs typeface="Arial" panose="020B0604020202020204" pitchFamily="34" charset="0"/>
                        </a:rPr>
                        <a:t>Develop pencil grip and letter formation continually </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Use one hand consistently for fine motor tasks</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Cut along a straight line with scissors / </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Start to cut along a curved line, like a circle / Draw a cross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Threading, cutting, weaving, playdough, Fine Motor activities. </a:t>
                      </a:r>
                    </a:p>
                    <a:p>
                      <a:pPr algn="ctr"/>
                      <a:r>
                        <a:rPr lang="en-GB" sz="800" dirty="0">
                          <a:solidFill>
                            <a:schemeClr val="tx1"/>
                          </a:solidFill>
                          <a:latin typeface="Arial" panose="020B0604020202020204" pitchFamily="34" charset="0"/>
                          <a:cs typeface="Arial" panose="020B0604020202020204" pitchFamily="34" charset="0"/>
                        </a:rPr>
                        <a:t>Form letters correctly</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Copy a square</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Begin to draw diagonal lines, like in a triangle / Start to colour inside the lines of a picture</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Start to draw pictures that are recognisable / </a:t>
                      </a:r>
                    </a:p>
                    <a:p>
                      <a:pPr algn="ctr" fontAlgn="base"/>
                      <a:r>
                        <a:rPr lang="en-US" sz="800" b="0" i="0" kern="1200" dirty="0">
                          <a:solidFill>
                            <a:schemeClr val="dk1"/>
                          </a:solidFill>
                          <a:effectLst/>
                          <a:latin typeface="Arial" panose="020B0604020202020204" pitchFamily="34" charset="0"/>
                          <a:ea typeface="+mn-ea"/>
                          <a:cs typeface="Arial" panose="020B0604020202020204" pitchFamily="34" charset="0"/>
                        </a:rPr>
                        <a:t>Build things with smaller linking blocks, such as Duplo or Lego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r h="231975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dirty="0">
                          <a:latin typeface="Amatic SC" panose="00000500000000000000" pitchFamily="2" charset="-79"/>
                          <a:cs typeface="Amatic SC" panose="00000500000000000000" pitchFamily="2" charset="-79"/>
                        </a:rPr>
                        <a:t>Gross motor </a:t>
                      </a:r>
                      <a:endParaRPr lang="en-GB" sz="4000" b="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800" dirty="0">
                          <a:solidFill>
                            <a:schemeClr val="tx1"/>
                          </a:solidFill>
                          <a:latin typeface="Arial" panose="020B0604020202020204" pitchFamily="34" charset="0"/>
                          <a:cs typeface="Arial" panose="020B0604020202020204" pitchFamily="34" charset="0"/>
                        </a:rPr>
                        <a:t>PE Lessons:</a:t>
                      </a:r>
                      <a:r>
                        <a:rPr lang="en-US" sz="800" baseline="0" dirty="0">
                          <a:solidFill>
                            <a:schemeClr val="tx1"/>
                          </a:solidFill>
                          <a:latin typeface="Arial" panose="020B0604020202020204" pitchFamily="34" charset="0"/>
                          <a:cs typeface="Arial" panose="020B0604020202020204" pitchFamily="34" charset="0"/>
                        </a:rPr>
                        <a:t> Cooperation Games / Multi Skills</a:t>
                      </a:r>
                    </a:p>
                    <a:p>
                      <a:pPr algn="ctr"/>
                      <a:r>
                        <a:rPr lang="en-US" sz="800" baseline="0" dirty="0">
                          <a:solidFill>
                            <a:schemeClr val="tx1"/>
                          </a:solidFill>
                          <a:latin typeface="Arial" panose="020B0604020202020204" pitchFamily="34" charset="0"/>
                          <a:cs typeface="Arial" panose="020B0604020202020204" pitchFamily="34" charset="0"/>
                        </a:rPr>
                        <a:t>Exploring the outdoor equipment.</a:t>
                      </a:r>
                    </a:p>
                    <a:p>
                      <a:pPr algn="ctr"/>
                      <a:endParaRPr lang="en-US" sz="800" dirty="0">
                        <a:solidFill>
                          <a:schemeClr val="tx1"/>
                        </a:solidFill>
                        <a:latin typeface="Arial" panose="020B0604020202020204" pitchFamily="34" charset="0"/>
                        <a:cs typeface="Arial" panose="020B0604020202020204" pitchFamily="34" charset="0"/>
                      </a:endParaRPr>
                    </a:p>
                    <a:p>
                      <a:pPr algn="ct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Cooperation games i.e. parachute games.</a:t>
                      </a:r>
                    </a:p>
                    <a:p>
                      <a:pPr algn="ctr"/>
                      <a:r>
                        <a:rPr lang="en-US" sz="800" dirty="0">
                          <a:solidFill>
                            <a:schemeClr val="tx1"/>
                          </a:solidFill>
                          <a:latin typeface="Arial" panose="020B0604020202020204" pitchFamily="34" charset="0"/>
                          <a:cs typeface="Arial" panose="020B0604020202020204" pitchFamily="34" charset="0"/>
                        </a:rPr>
                        <a:t>Climbing – outdoor equipment</a:t>
                      </a:r>
                    </a:p>
                    <a:p>
                      <a:pPr algn="ctr"/>
                      <a:r>
                        <a:rPr lang="en-US" sz="800" dirty="0">
                          <a:solidFill>
                            <a:schemeClr val="tx1"/>
                          </a:solidFill>
                          <a:latin typeface="Arial" panose="020B0604020202020204" pitchFamily="34" charset="0"/>
                          <a:cs typeface="Arial" panose="020B0604020202020204" pitchFamily="34" charset="0"/>
                        </a:rPr>
                        <a:t> Different ways of moving to be explored with children</a:t>
                      </a:r>
                    </a:p>
                    <a:p>
                      <a:pPr algn="ctr"/>
                      <a:r>
                        <a:rPr lang="en-US" sz="800" dirty="0">
                          <a:latin typeface="Arial" panose="020B0604020202020204" pitchFamily="34" charset="0"/>
                          <a:cs typeface="Arial" panose="020B0604020202020204" pitchFamily="34" charset="0"/>
                        </a:rPr>
                        <a:t>Help individual children to develop good personal hygiene. Acknowledge and praise their efforts. Provide regular reminders about thorough handwashing and toileting. </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 Lessons: Gymnastics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OAA: Forest School</a:t>
                      </a:r>
                      <a:endParaRPr lang="en-US" sz="8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Ball skills- throwing and catching.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Crates play- climbing. Skipping ropes in outside area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dance related activities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Provide a range of wheeled resources for children to balance, sit or ride on, or pull and push. Two-wheeled balance bikes and pedal bikes without </a:t>
                      </a:r>
                      <a:r>
                        <a:rPr lang="en-US" sz="800" dirty="0" err="1">
                          <a:latin typeface="Arial" panose="020B0604020202020204" pitchFamily="34" charset="0"/>
                          <a:cs typeface="Arial" panose="020B0604020202020204" pitchFamily="34" charset="0"/>
                        </a:rPr>
                        <a:t>stabilisers</a:t>
                      </a:r>
                      <a:r>
                        <a:rPr lang="en-US" sz="800" dirty="0">
                          <a:latin typeface="Arial" panose="020B0604020202020204" pitchFamily="34" charset="0"/>
                          <a:cs typeface="Arial" panose="020B0604020202020204" pitchFamily="34" charset="0"/>
                        </a:rPr>
                        <a:t>, skateboards, wheelbarrows, prams and carts are all good options</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PE Lessons:</a:t>
                      </a:r>
                      <a:r>
                        <a:rPr lang="en-US" sz="800" baseline="0" dirty="0">
                          <a:solidFill>
                            <a:schemeClr val="tx1"/>
                          </a:solidFill>
                          <a:latin typeface="Arial" panose="020B0604020202020204" pitchFamily="34" charset="0"/>
                          <a:cs typeface="Arial" panose="020B0604020202020204" pitchFamily="34" charset="0"/>
                        </a:rPr>
                        <a:t> Dance</a:t>
                      </a:r>
                    </a:p>
                    <a:p>
                      <a:pPr algn="ctr"/>
                      <a:r>
                        <a:rPr lang="en-US" sz="800" dirty="0">
                          <a:solidFill>
                            <a:schemeClr val="tx1"/>
                          </a:solidFill>
                          <a:latin typeface="Arial" panose="020B0604020202020204" pitchFamily="34" charset="0"/>
                          <a:cs typeface="Arial" panose="020B0604020202020204" pitchFamily="34" charset="0"/>
                        </a:rPr>
                        <a:t>OAA: Forest School</a:t>
                      </a:r>
                    </a:p>
                    <a:p>
                      <a:pPr algn="ct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Ball skills- aiming, dribbling, pushing, throwing &amp; catching, patting, or kicking</a:t>
                      </a:r>
                    </a:p>
                    <a:p>
                      <a:pPr algn="ctr"/>
                      <a:r>
                        <a:rPr lang="en-US" sz="800" dirty="0">
                          <a:latin typeface="Arial" panose="020B0604020202020204" pitchFamily="34" charset="0"/>
                          <a:cs typeface="Arial" panose="020B0604020202020204" pitchFamily="34" charset="0"/>
                        </a:rPr>
                        <a:t>Ensure that spaces are accessible to children with varying confidence levels, skills and needs. Provide a wide range of activities to support a broad range of abilities.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Dance / moving to music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Gymnastics ./ Balance </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PE Lessons:</a:t>
                      </a:r>
                      <a:r>
                        <a:rPr lang="en-US" sz="800" baseline="0" dirty="0">
                          <a:solidFill>
                            <a:schemeClr val="tx1"/>
                          </a:solidFill>
                          <a:latin typeface="Arial" panose="020B0604020202020204" pitchFamily="34" charset="0"/>
                          <a:cs typeface="Arial" panose="020B0604020202020204" pitchFamily="34" charset="0"/>
                        </a:rPr>
                        <a:t> Bat and Ball Skills</a:t>
                      </a:r>
                    </a:p>
                    <a:p>
                      <a:pPr algn="ctr"/>
                      <a:r>
                        <a:rPr lang="en-US" sz="800" dirty="0">
                          <a:solidFill>
                            <a:schemeClr val="tx1"/>
                          </a:solidFill>
                          <a:latin typeface="Arial" panose="020B0604020202020204" pitchFamily="34" charset="0"/>
                          <a:cs typeface="Arial" panose="020B0604020202020204" pitchFamily="34" charset="0"/>
                        </a:rPr>
                        <a:t>OAA: Forest School</a:t>
                      </a:r>
                    </a:p>
                    <a:p>
                      <a:pPr algn="ct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Balance- children moving with confidence </a:t>
                      </a:r>
                    </a:p>
                    <a:p>
                      <a:pPr algn="ctr"/>
                      <a:r>
                        <a:rPr lang="en-US" sz="800" dirty="0">
                          <a:solidFill>
                            <a:schemeClr val="tx1"/>
                          </a:solidFill>
                          <a:latin typeface="Arial" panose="020B0604020202020204" pitchFamily="34" charset="0"/>
                          <a:cs typeface="Arial" panose="020B0604020202020204" pitchFamily="34" charset="0"/>
                        </a:rPr>
                        <a:t>dance related activities </a:t>
                      </a:r>
                    </a:p>
                    <a:p>
                      <a:pPr algn="ctr"/>
                      <a:r>
                        <a:rPr lang="en-US" sz="800" dirty="0">
                          <a:latin typeface="Arial" panose="020B0604020202020204" pitchFamily="34" charset="0"/>
                          <a:cs typeface="Arial" panose="020B0604020202020204" pitchFamily="34" charset="0"/>
                        </a:rPr>
                        <a:t>Provide opportunities for children to, spin, rock, tilt, fall, slide and bounce. </a:t>
                      </a:r>
                    </a:p>
                    <a:p>
                      <a:pPr algn="ctr"/>
                      <a:r>
                        <a:rPr lang="en-US" sz="800" dirty="0">
                          <a:latin typeface="Arial" panose="020B0604020202020204" pitchFamily="34" charset="0"/>
                          <a:cs typeface="Arial" panose="020B0604020202020204" pitchFamily="34" charset="0"/>
                        </a:rPr>
                        <a:t>Use picture books and other resources to explain the importance of the different aspects of a healthy lifestyle. </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PE Lessons:</a:t>
                      </a:r>
                      <a:r>
                        <a:rPr lang="en-US" sz="800" baseline="0" dirty="0">
                          <a:solidFill>
                            <a:schemeClr val="tx1"/>
                          </a:solidFill>
                          <a:latin typeface="Arial" panose="020B0604020202020204" pitchFamily="34" charset="0"/>
                          <a:cs typeface="Arial" panose="020B0604020202020204" pitchFamily="34" charset="0"/>
                        </a:rPr>
                        <a:t> Team Games</a:t>
                      </a:r>
                    </a:p>
                    <a:p>
                      <a:pPr algn="ctr"/>
                      <a:r>
                        <a:rPr lang="en-US" sz="800" dirty="0">
                          <a:solidFill>
                            <a:schemeClr val="tx1"/>
                          </a:solidFill>
                          <a:latin typeface="Arial" panose="020B0604020202020204" pitchFamily="34" charset="0"/>
                          <a:cs typeface="Arial" panose="020B0604020202020204" pitchFamily="34" charset="0"/>
                        </a:rPr>
                        <a:t>OAA: Forest School</a:t>
                      </a:r>
                    </a:p>
                    <a:p>
                      <a:pPr algn="ct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Obstacle activities</a:t>
                      </a:r>
                    </a:p>
                    <a:p>
                      <a:pPr algn="ctr"/>
                      <a:r>
                        <a:rPr lang="en-US" sz="800" dirty="0">
                          <a:solidFill>
                            <a:schemeClr val="tx1"/>
                          </a:solidFill>
                          <a:latin typeface="Arial" panose="020B0604020202020204" pitchFamily="34" charset="0"/>
                          <a:cs typeface="Arial" panose="020B0604020202020204" pitchFamily="34" charset="0"/>
                        </a:rPr>
                        <a:t>children moving over, under, through and around equipment</a:t>
                      </a:r>
                    </a:p>
                    <a:p>
                      <a:pPr algn="ctr"/>
                      <a:r>
                        <a:rPr lang="en-US" sz="800" dirty="0">
                          <a:latin typeface="Arial" panose="020B0604020202020204" pitchFamily="34" charset="0"/>
                          <a:cs typeface="Arial" panose="020B0604020202020204" pitchFamily="34" charset="0"/>
                        </a:rPr>
                        <a:t>Encourage children to be highly active and get out of breath several times every day. Provide opportunities for children to, spin, rock, tilt, fall, slide and bounce. </a:t>
                      </a:r>
                    </a:p>
                    <a:p>
                      <a:pPr algn="ctr"/>
                      <a:r>
                        <a:rPr lang="en-US" sz="800" dirty="0">
                          <a:solidFill>
                            <a:schemeClr val="tx1"/>
                          </a:solidFill>
                          <a:latin typeface="Arial" panose="020B0604020202020204" pitchFamily="34" charset="0"/>
                          <a:cs typeface="Arial" panose="020B0604020202020204" pitchFamily="34" charset="0"/>
                        </a:rPr>
                        <a:t>Dance / moving to music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a:solidFill>
                            <a:schemeClr val="tx1"/>
                          </a:solidFill>
                          <a:latin typeface="Arial" panose="020B0604020202020204" pitchFamily="34" charset="0"/>
                          <a:cs typeface="Arial" panose="020B0604020202020204" pitchFamily="34" charset="0"/>
                        </a:rPr>
                        <a:t>PE Lessons:</a:t>
                      </a:r>
                      <a:r>
                        <a:rPr lang="en-US" sz="800" baseline="0" dirty="0">
                          <a:solidFill>
                            <a:schemeClr val="tx1"/>
                          </a:solidFill>
                          <a:latin typeface="Arial" panose="020B0604020202020204" pitchFamily="34" charset="0"/>
                          <a:cs typeface="Arial" panose="020B0604020202020204" pitchFamily="34" charset="0"/>
                        </a:rPr>
                        <a:t> Athletics</a:t>
                      </a:r>
                    </a:p>
                    <a:p>
                      <a:pPr algn="ctr"/>
                      <a:r>
                        <a:rPr lang="en-US" sz="800" dirty="0">
                          <a:solidFill>
                            <a:schemeClr val="tx1"/>
                          </a:solidFill>
                          <a:latin typeface="Arial" panose="020B0604020202020204" pitchFamily="34" charset="0"/>
                          <a:cs typeface="Arial" panose="020B0604020202020204" pitchFamily="34" charset="0"/>
                        </a:rPr>
                        <a:t>OAA: Forest School</a:t>
                      </a:r>
                    </a:p>
                    <a:p>
                      <a:pPr algn="ct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Races / team games involving gross motor movements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dance related activities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Allow less competent and confident children to spend time initially observing and listening, without feeling pressured to join in.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Arial" panose="020B0604020202020204" pitchFamily="34" charset="0"/>
                          <a:cs typeface="Arial" panose="020B0604020202020204" pitchFamily="34" charset="0"/>
                        </a:rPr>
                        <a:t>Gymnastics ./ Balance </a:t>
                      </a:r>
                      <a:endParaRPr lang="en-GB" sz="800" dirty="0">
                        <a:solidFill>
                          <a:schemeClr val="tx1"/>
                        </a:solidFill>
                        <a:latin typeface="Arial" panose="020B0604020202020204" pitchFamily="34" charset="0"/>
                        <a:cs typeface="Arial" panose="020B0604020202020204" pitchFamily="34" charset="0"/>
                      </a:endParaRPr>
                    </a:p>
                    <a:p>
                      <a:pPr algn="ct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869022"/>
                  </a:ext>
                </a:extLst>
              </a:tr>
            </a:tbl>
          </a:graphicData>
        </a:graphic>
      </p:graphicFrame>
      <p:pic>
        <p:nvPicPr>
          <p:cNvPr id="2" name="Picture 1"/>
          <p:cNvPicPr>
            <a:picLocks noChangeAspect="1"/>
          </p:cNvPicPr>
          <p:nvPr/>
        </p:nvPicPr>
        <p:blipFill>
          <a:blip r:embed="rId2"/>
          <a:stretch>
            <a:fillRect/>
          </a:stretch>
        </p:blipFill>
        <p:spPr>
          <a:xfrm>
            <a:off x="170656" y="110422"/>
            <a:ext cx="725487" cy="780356"/>
          </a:xfrm>
          <a:prstGeom prst="rect">
            <a:avLst/>
          </a:prstGeom>
        </p:spPr>
      </p:pic>
    </p:spTree>
    <p:extLst>
      <p:ext uri="{BB962C8B-B14F-4D97-AF65-F5344CB8AC3E}">
        <p14:creationId xmlns:p14="http://schemas.microsoft.com/office/powerpoint/2010/main" val="540966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178278" y="595720"/>
          <a:ext cx="11680186" cy="6140407"/>
        </p:xfrm>
        <a:graphic>
          <a:graphicData uri="http://schemas.openxmlformats.org/drawingml/2006/table">
            <a:tbl>
              <a:tblPr firstRow="1" bandRow="1">
                <a:tableStyleId>{5C22544A-7EE6-4342-B048-85BDC9FD1C3A}</a:tableStyleId>
              </a:tblPr>
              <a:tblGrid>
                <a:gridCol w="1796296">
                  <a:extLst>
                    <a:ext uri="{9D8B030D-6E8A-4147-A177-3AD203B41FA5}">
                      <a16:colId xmlns:a16="http://schemas.microsoft.com/office/drawing/2014/main" val="385991600"/>
                    </a:ext>
                  </a:extLst>
                </a:gridCol>
                <a:gridCol w="1540900">
                  <a:extLst>
                    <a:ext uri="{9D8B030D-6E8A-4147-A177-3AD203B41FA5}">
                      <a16:colId xmlns:a16="http://schemas.microsoft.com/office/drawing/2014/main" val="2865123548"/>
                    </a:ext>
                  </a:extLst>
                </a:gridCol>
                <a:gridCol w="1668598">
                  <a:extLst>
                    <a:ext uri="{9D8B030D-6E8A-4147-A177-3AD203B41FA5}">
                      <a16:colId xmlns:a16="http://schemas.microsoft.com/office/drawing/2014/main" val="872926247"/>
                    </a:ext>
                  </a:extLst>
                </a:gridCol>
                <a:gridCol w="1668598">
                  <a:extLst>
                    <a:ext uri="{9D8B030D-6E8A-4147-A177-3AD203B41FA5}">
                      <a16:colId xmlns:a16="http://schemas.microsoft.com/office/drawing/2014/main" val="1315738151"/>
                    </a:ext>
                  </a:extLst>
                </a:gridCol>
                <a:gridCol w="1668598">
                  <a:extLst>
                    <a:ext uri="{9D8B030D-6E8A-4147-A177-3AD203B41FA5}">
                      <a16:colId xmlns:a16="http://schemas.microsoft.com/office/drawing/2014/main" val="2709165749"/>
                    </a:ext>
                  </a:extLst>
                </a:gridCol>
                <a:gridCol w="1668598">
                  <a:extLst>
                    <a:ext uri="{9D8B030D-6E8A-4147-A177-3AD203B41FA5}">
                      <a16:colId xmlns:a16="http://schemas.microsoft.com/office/drawing/2014/main" val="2335150482"/>
                    </a:ext>
                  </a:extLst>
                </a:gridCol>
                <a:gridCol w="1668598">
                  <a:extLst>
                    <a:ext uri="{9D8B030D-6E8A-4147-A177-3AD203B41FA5}">
                      <a16:colId xmlns:a16="http://schemas.microsoft.com/office/drawing/2014/main" val="4046203905"/>
                    </a:ext>
                  </a:extLst>
                </a:gridCol>
              </a:tblGrid>
              <a:tr h="532087">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422123">
                <a:tc rowSpan="3">
                  <a:txBody>
                    <a:bodyPr/>
                    <a:lstStyle/>
                    <a:p>
                      <a:pPr algn="ctr"/>
                      <a:r>
                        <a:rPr lang="en-US" sz="1600" b="1" dirty="0">
                          <a:latin typeface="Arial" panose="020B0604020202020204" pitchFamily="34" charset="0"/>
                          <a:cs typeface="Arial" panose="020B0604020202020204" pitchFamily="34" charset="0"/>
                        </a:rPr>
                        <a:t>Literacy</a:t>
                      </a: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Comprehension</a:t>
                      </a: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a:latin typeface="Arial" panose="020B0604020202020204" pitchFamily="34" charset="0"/>
                          <a:cs typeface="Arial" panose="020B0604020202020204" pitchFamily="34" charset="0"/>
                        </a:rPr>
                        <a:t>Word</a:t>
                      </a:r>
                    </a:p>
                    <a:p>
                      <a:pPr algn="ctr"/>
                      <a:r>
                        <a:rPr lang="en-US" sz="1600" b="1" dirty="0">
                          <a:latin typeface="Arial" panose="020B0604020202020204" pitchFamily="34" charset="0"/>
                          <a:cs typeface="Arial" panose="020B0604020202020204" pitchFamily="34" charset="0"/>
                        </a:rPr>
                        <a:t> Reading </a:t>
                      </a:r>
                    </a:p>
                    <a:p>
                      <a:pPr algn="ctr"/>
                      <a:r>
                        <a:rPr lang="en-US" sz="1600" b="0" dirty="0">
                          <a:solidFill>
                            <a:srgbClr val="CC66FF"/>
                          </a:solidFill>
                          <a:latin typeface="Arial" panose="020B0604020202020204" pitchFamily="34" charset="0"/>
                          <a:cs typeface="Arial" panose="020B0604020202020204" pitchFamily="34" charset="0"/>
                        </a:rPr>
                        <a:t>Phonics Shed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6">
                  <a:txBody>
                    <a:bodyPr/>
                    <a:lstStyle/>
                    <a:p>
                      <a:pPr algn="ctr"/>
                      <a:r>
                        <a:rPr lang="en-US" sz="800" dirty="0">
                          <a:latin typeface="Arial" panose="020B0604020202020204" pitchFamily="34" charset="0"/>
                          <a:cs typeface="Arial" panose="020B0604020202020204" pitchFamily="34" charset="0"/>
                        </a:rPr>
                        <a:t>It is crucial for children to develop </a:t>
                      </a:r>
                      <a:r>
                        <a:rPr lang="en-US" sz="800" b="1" dirty="0">
                          <a:latin typeface="Arial" panose="020B0604020202020204" pitchFamily="34" charset="0"/>
                          <a:cs typeface="Arial" panose="020B0604020202020204" pitchFamily="34" charset="0"/>
                        </a:rPr>
                        <a:t>a life-long love of reading</a:t>
                      </a:r>
                      <a:r>
                        <a:rPr lang="en-US" sz="800" dirty="0">
                          <a:latin typeface="Arial" panose="020B0604020202020204" pitchFamily="34" charset="0"/>
                          <a:cs typeface="Arial" panose="020B0604020202020204" pitchFamily="34" charset="0"/>
                        </a:rPr>
                        <a:t>. Reading consists of two dimensions: </a:t>
                      </a:r>
                      <a:r>
                        <a:rPr lang="en-US" sz="800" b="1" dirty="0">
                          <a:latin typeface="Arial" panose="020B0604020202020204" pitchFamily="34" charset="0"/>
                          <a:cs typeface="Arial" panose="020B0604020202020204" pitchFamily="34" charset="0"/>
                        </a:rPr>
                        <a:t>language comprehension and word reading</a:t>
                      </a:r>
                      <a:r>
                        <a:rPr lang="en-US" sz="800" dirty="0">
                          <a:latin typeface="Arial" panose="020B0604020202020204" pitchFamily="34" charset="0"/>
                          <a:cs typeface="Arial" panose="020B0604020202020204" pitchFamily="34" charset="0"/>
                        </a:rPr>
                        <a:t>. Language comprehension (necessary for both reading and writing) starts from birth. It only develops when adults talk with children about the world around them and the books (stories and non-fiction) they read with them, and </a:t>
                      </a:r>
                      <a:r>
                        <a:rPr lang="en-US" sz="800" b="1" dirty="0">
                          <a:latin typeface="Arial" panose="020B0604020202020204" pitchFamily="34" charset="0"/>
                          <a:cs typeface="Arial" panose="020B0604020202020204" pitchFamily="34" charset="0"/>
                        </a:rPr>
                        <a:t>enjoy rhymes, poems and songs together</a:t>
                      </a:r>
                      <a:r>
                        <a:rPr lang="en-US" sz="800" dirty="0">
                          <a:latin typeface="Arial" panose="020B0604020202020204" pitchFamily="34" charset="0"/>
                          <a:cs typeface="Arial" panose="020B0604020202020204" pitchFamily="34" charset="0"/>
                        </a:rPr>
                        <a:t>. Skilled word reading, taught later, involves both the speedy working out of the pronunciation of unfamiliar printed words (</a:t>
                      </a:r>
                      <a:r>
                        <a:rPr lang="en-US" sz="800" b="1" dirty="0">
                          <a:latin typeface="Arial" panose="020B0604020202020204" pitchFamily="34" charset="0"/>
                          <a:cs typeface="Arial" panose="020B0604020202020204" pitchFamily="34" charset="0"/>
                        </a:rPr>
                        <a:t>decoding)</a:t>
                      </a:r>
                      <a:r>
                        <a:rPr lang="en-US" sz="800" dirty="0">
                          <a:latin typeface="Arial" panose="020B0604020202020204" pitchFamily="34" charset="0"/>
                          <a:cs typeface="Arial" panose="020B0604020202020204" pitchFamily="34" charset="0"/>
                        </a:rPr>
                        <a:t> and the </a:t>
                      </a:r>
                      <a:r>
                        <a:rPr lang="en-US" sz="800" b="1" dirty="0">
                          <a:latin typeface="Arial" panose="020B0604020202020204" pitchFamily="34" charset="0"/>
                          <a:cs typeface="Arial" panose="020B0604020202020204" pitchFamily="34" charset="0"/>
                        </a:rPr>
                        <a:t>speedy recognition of familiar printed words. </a:t>
                      </a:r>
                      <a:r>
                        <a:rPr lang="en-US" sz="800" dirty="0">
                          <a:latin typeface="Arial" panose="020B0604020202020204" pitchFamily="34" charset="0"/>
                          <a:cs typeface="Arial" panose="020B0604020202020204" pitchFamily="34" charset="0"/>
                        </a:rPr>
                        <a:t>Writing involves</a:t>
                      </a:r>
                      <a:r>
                        <a:rPr lang="en-US" sz="800" b="1" dirty="0">
                          <a:latin typeface="Arial" panose="020B0604020202020204" pitchFamily="34" charset="0"/>
                          <a:cs typeface="Arial" panose="020B0604020202020204" pitchFamily="34" charset="0"/>
                        </a:rPr>
                        <a:t> transcription </a:t>
                      </a:r>
                      <a:r>
                        <a:rPr lang="en-US" sz="800" dirty="0">
                          <a:latin typeface="Arial" panose="020B0604020202020204" pitchFamily="34" charset="0"/>
                          <a:cs typeface="Arial" panose="020B0604020202020204" pitchFamily="34" charset="0"/>
                        </a:rPr>
                        <a:t>(spelling and handwriting) and composition (articulating ideas and structuring them in speech, before writing)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hMerge="1">
                  <a:txBody>
                    <a:bodyPr/>
                    <a:lstStyle/>
                    <a:p>
                      <a:pPr algn="ct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624877487"/>
                  </a:ext>
                </a:extLst>
              </a:tr>
              <a:tr h="556306">
                <a:tc vMerge="1">
                  <a:txBody>
                    <a:bodyPr/>
                    <a:lstStyle/>
                    <a:p>
                      <a:pPr algn="ctr"/>
                      <a:r>
                        <a:rPr lang="en-US" sz="3600" b="0" dirty="0">
                          <a:latin typeface="Amatic SC" panose="00000500000000000000" pitchFamily="2" charset="-79"/>
                          <a:cs typeface="Amatic SC" panose="00000500000000000000" pitchFamily="2" charset="-79"/>
                        </a:rPr>
                        <a:t>Literacy</a:t>
                      </a:r>
                    </a:p>
                    <a:p>
                      <a:pPr algn="ctr"/>
                      <a:r>
                        <a:rPr lang="en-US" sz="2400" b="0" dirty="0">
                          <a:latin typeface="Amatic SC" panose="00000500000000000000" pitchFamily="2" charset="-79"/>
                          <a:cs typeface="Amatic SC" panose="00000500000000000000" pitchFamily="2" charset="-79"/>
                        </a:rPr>
                        <a:t>Comprehension </a:t>
                      </a:r>
                      <a:endParaRPr lang="en-GB" sz="2400" b="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800" dirty="0">
                          <a:solidFill>
                            <a:schemeClr val="tx1"/>
                          </a:solidFill>
                          <a:latin typeface="Arial" panose="020B0604020202020204" pitchFamily="34" charset="0"/>
                          <a:cs typeface="Arial" panose="020B0604020202020204" pitchFamily="34" charset="0"/>
                        </a:rPr>
                        <a:t>Joining in with rhymes and showing an interest in stories with repeated refrains.  Environment print. Having a favourite story/rhyme. </a:t>
                      </a:r>
                      <a:r>
                        <a:rPr lang="en-US" sz="800" dirty="0">
                          <a:latin typeface="Arial" panose="020B0604020202020204" pitchFamily="34" charset="0"/>
                          <a:cs typeface="Arial" panose="020B0604020202020204" pitchFamily="34" charset="0"/>
                        </a:rPr>
                        <a:t>Understand the five key concepts about print: - print has meaning - print can have different purposes - we read English text from left to right and from top to bottom - the names of the different parts of a book</a:t>
                      </a:r>
                      <a:endParaRPr lang="en-US" sz="800" dirty="0">
                        <a:solidFill>
                          <a:schemeClr val="tx1"/>
                        </a:solidFill>
                        <a:latin typeface="Arial" panose="020B0604020202020204" pitchFamily="34" charset="0"/>
                        <a:cs typeface="Arial" panose="020B0604020202020204" pitchFamily="34" charset="0"/>
                      </a:endParaRPr>
                    </a:p>
                    <a:p>
                      <a:pPr algn="ctr"/>
                      <a:r>
                        <a:rPr lang="en-US" sz="800" dirty="0">
                          <a:solidFill>
                            <a:schemeClr val="tx1"/>
                          </a:solidFill>
                          <a:latin typeface="Arial" panose="020B0604020202020204" pitchFamily="34" charset="0"/>
                          <a:cs typeface="Arial" panose="020B0604020202020204" pitchFamily="34" charset="0"/>
                        </a:rPr>
                        <a:t>Sequencing familiar stories through the use of pictures to tell the story. Recognising initial sounds. Name writing activities. </a:t>
                      </a:r>
                      <a:r>
                        <a:rPr lang="en-US" sz="800" dirty="0">
                          <a:latin typeface="Arial" panose="020B0604020202020204" pitchFamily="34" charset="0"/>
                          <a:cs typeface="Arial" panose="020B0604020202020204" pitchFamily="34" charset="0"/>
                        </a:rPr>
                        <a:t>Engage in extended conversations about stories, learning new vocabulary.</a:t>
                      </a:r>
                      <a:endParaRPr lang="en-GB" sz="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800" dirty="0">
                          <a:solidFill>
                            <a:schemeClr val="tx1"/>
                          </a:solidFill>
                          <a:latin typeface="Arial" panose="020B0604020202020204" pitchFamily="34" charset="0"/>
                          <a:cs typeface="Arial" panose="020B0604020202020204" pitchFamily="34" charset="0"/>
                        </a:rPr>
                        <a:t>Retell stories related to events through acting/role play. Christmas letters/lists.  Retelling stories using images / apps. Pie Corbett Actions to retell the story – Story Maps.  Retelling of stories.  Editing of story maps and orally retelling new stories. Non-Fiction Focus  Retelling of stories. </a:t>
                      </a:r>
                    </a:p>
                    <a:p>
                      <a:pPr algn="ctr">
                        <a:lnSpc>
                          <a:spcPct val="107000"/>
                        </a:lnSpc>
                        <a:spcAft>
                          <a:spcPts val="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Sequence story – use vocabulary of beginning, middle and end.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Blend sounds into words, so that they can read short words made up of known letter– sound correspondences.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latin typeface="Arial" panose="020B0604020202020204" pitchFamily="34" charset="0"/>
                          <a:cs typeface="Arial" panose="020B0604020202020204" pitchFamily="34" charset="0"/>
                        </a:rPr>
                        <a:t>Enjoys an increasing range of books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800" dirty="0">
                          <a:solidFill>
                            <a:schemeClr val="tx1"/>
                          </a:solidFill>
                          <a:latin typeface="Arial" panose="020B0604020202020204" pitchFamily="34" charset="0"/>
                          <a:cs typeface="Arial" panose="020B0604020202020204" pitchFamily="34" charset="0"/>
                        </a:rPr>
                        <a:t>Making up stories with themselves as the main character – Using Tales Toolkit strategy. Encourage children to record stories through picture drawing/mark making for LAs. </a:t>
                      </a:r>
                    </a:p>
                    <a:p>
                      <a:pPr algn="ctr">
                        <a:lnSpc>
                          <a:spcPct val="107000"/>
                        </a:lnSpc>
                        <a:spcAft>
                          <a:spcPts val="800"/>
                        </a:spcAft>
                      </a:pPr>
                      <a:r>
                        <a:rPr lang="en-US" sz="800" dirty="0">
                          <a:latin typeface="Arial" panose="020B0604020202020204" pitchFamily="34" charset="0"/>
                          <a:cs typeface="Arial" panose="020B0604020202020204" pitchFamily="34" charset="0"/>
                        </a:rPr>
                        <a:t>Read simple phrases and sentences made up of words with known letter–sound correspondences and, where necessary, a few exception words. Read a few common exception words matched to Phonics Shed. Make the books available for children to share at school and at home. Avoid asking children to read books at home they cannot yet read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800" dirty="0">
                          <a:solidFill>
                            <a:schemeClr val="tx1"/>
                          </a:solidFill>
                          <a:latin typeface="Arial" panose="020B0604020202020204" pitchFamily="34" charset="0"/>
                          <a:cs typeface="Arial" panose="020B0604020202020204" pitchFamily="34" charset="0"/>
                        </a:rPr>
                        <a:t>Information leaflets about animals in the garden/plants and growing. </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800" dirty="0">
                          <a:latin typeface="Arial" panose="020B0604020202020204" pitchFamily="34" charset="0"/>
                          <a:cs typeface="Arial" panose="020B0604020202020204" pitchFamily="34" charset="0"/>
                        </a:rPr>
                        <a:t>Re-read books to build up their confidence in word reading, their fluency and their understanding and enjoyment. World Book Day </a:t>
                      </a:r>
                    </a:p>
                    <a:p>
                      <a:pPr algn="ctr">
                        <a:lnSpc>
                          <a:spcPct val="107000"/>
                        </a:lnSpc>
                        <a:spcAft>
                          <a:spcPts val="800"/>
                        </a:spcAft>
                      </a:pPr>
                      <a:r>
                        <a:rPr lang="en-US" sz="800" dirty="0">
                          <a:solidFill>
                            <a:schemeClr val="tx1"/>
                          </a:solidFill>
                          <a:latin typeface="Arial" panose="020B0604020202020204" pitchFamily="34" charset="0"/>
                          <a:cs typeface="Arial" panose="020B0604020202020204" pitchFamily="34" charset="0"/>
                        </a:rPr>
                        <a:t>Timeline of how plants grow. </a:t>
                      </a:r>
                    </a:p>
                    <a:p>
                      <a:pPr algn="ctr">
                        <a:lnSpc>
                          <a:spcPct val="107000"/>
                        </a:lnSpc>
                        <a:spcAft>
                          <a:spcPts val="800"/>
                        </a:spcAft>
                      </a:pPr>
                      <a:r>
                        <a:rPr lang="en-US" sz="800" dirty="0">
                          <a:latin typeface="Arial" panose="020B0604020202020204" pitchFamily="34" charset="0"/>
                          <a:cs typeface="Arial" panose="020B0604020202020204" pitchFamily="34" charset="0"/>
                        </a:rPr>
                        <a:t>Uses vocabulary and forms of speech that are increasingly influenced by their experiences of books. </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800" dirty="0">
                          <a:latin typeface="Arial" panose="020B0604020202020204" pitchFamily="34" charset="0"/>
                          <a:cs typeface="Arial" panose="020B0604020202020204" pitchFamily="34" charset="0"/>
                        </a:rPr>
                        <a:t>They develop their own narratives and explanations by connecting ideas or events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Stories from other cultures and traditions </a:t>
                      </a:r>
                    </a:p>
                    <a:p>
                      <a:pPr algn="ctr">
                        <a:lnSpc>
                          <a:spcPct val="107000"/>
                        </a:lnSpc>
                        <a:spcAft>
                          <a:spcPts val="800"/>
                        </a:spcAft>
                      </a:pPr>
                      <a:r>
                        <a:rPr lang="en-US" sz="800" dirty="0">
                          <a:latin typeface="Arial" panose="020B0604020202020204" pitchFamily="34" charset="0"/>
                          <a:cs typeface="Arial" panose="020B0604020202020204" pitchFamily="34" charset="0"/>
                        </a:rPr>
                        <a:t>Retell a story with actions and / or picture prompts as part of a group - Use story language when acting out a narrative. Rhyming words. </a:t>
                      </a:r>
                    </a:p>
                    <a:p>
                      <a:pPr algn="ctr">
                        <a:lnSpc>
                          <a:spcPct val="107000"/>
                        </a:lnSpc>
                        <a:spcAft>
                          <a:spcPts val="80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Parents reading stories </a:t>
                      </a:r>
                    </a:p>
                    <a:p>
                      <a:pPr algn="ctr">
                        <a:lnSpc>
                          <a:spcPct val="107000"/>
                        </a:lnSpc>
                        <a:spcAft>
                          <a:spcPts val="800"/>
                        </a:spcAft>
                      </a:pPr>
                      <a:r>
                        <a:rPr lang="en-US" sz="800" dirty="0">
                          <a:latin typeface="Arial" panose="020B0604020202020204" pitchFamily="34" charset="0"/>
                          <a:cs typeface="Arial" panose="020B0604020202020204" pitchFamily="34" charset="0"/>
                        </a:rPr>
                        <a:t>Can explain the main events of a story - Can draw pictures of characters/ event / setting in a story. May include labels, sentences or captions.</a:t>
                      </a:r>
                      <a:endPar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Role play area – book characters </a:t>
                      </a:r>
                    </a:p>
                    <a:p>
                      <a:pPr algn="ctr">
                        <a:lnSpc>
                          <a:spcPct val="107000"/>
                        </a:lnSpc>
                        <a:spcAft>
                          <a:spcPts val="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Pajamarama Day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US" sz="800" dirty="0">
                          <a:latin typeface="Arial" panose="020B0604020202020204" pitchFamily="34" charset="0"/>
                          <a:cs typeface="Arial" panose="020B0604020202020204" pitchFamily="34" charset="0"/>
                        </a:rPr>
                        <a:t>Can draw pictures of characters/ event / setting in a story</a:t>
                      </a:r>
                      <a:endPar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800" dirty="0">
                          <a:latin typeface="Arial" panose="020B0604020202020204" pitchFamily="34" charset="0"/>
                          <a:cs typeface="Arial" panose="020B0604020202020204" pitchFamily="34" charset="0"/>
                        </a:rPr>
                        <a:t>Listen to stories, accurately anticipating key events &amp; respond to what they hear with relevant comments, questions and reactions. </a:t>
                      </a:r>
                    </a:p>
                    <a:p>
                      <a:pPr algn="ctr">
                        <a:lnSpc>
                          <a:spcPct val="107000"/>
                        </a:lnSpc>
                        <a:spcAft>
                          <a:spcPts val="800"/>
                        </a:spcAft>
                      </a:pPr>
                      <a:r>
                        <a:rPr lang="en-US" sz="800" dirty="0">
                          <a:latin typeface="Arial" panose="020B0604020202020204" pitchFamily="34" charset="0"/>
                          <a:cs typeface="Arial" panose="020B0604020202020204" pitchFamily="34" charset="0"/>
                        </a:rPr>
                        <a:t>Make predictions</a:t>
                      </a:r>
                    </a:p>
                    <a:p>
                      <a:pPr algn="ctr">
                        <a:lnSpc>
                          <a:spcPct val="107000"/>
                        </a:lnSpc>
                        <a:spcAft>
                          <a:spcPts val="800"/>
                        </a:spcAft>
                      </a:pPr>
                      <a:r>
                        <a:rPr lang="en-US" sz="800" dirty="0">
                          <a:latin typeface="Arial" panose="020B0604020202020204" pitchFamily="34" charset="0"/>
                          <a:cs typeface="Arial" panose="020B0604020202020204" pitchFamily="34" charset="0"/>
                        </a:rPr>
                        <a:t>Beginning to understand that a non-fiction is a non-story- it gives information instead. Fiction means story. - Can point to front cover, back cover, spine, blurb, illustration, illustrator, author and title.</a:t>
                      </a:r>
                    </a:p>
                    <a:p>
                      <a:pPr algn="ctr">
                        <a:lnSpc>
                          <a:spcPct val="107000"/>
                        </a:lnSpc>
                        <a:spcAft>
                          <a:spcPts val="800"/>
                        </a:spcAft>
                      </a:pPr>
                      <a:r>
                        <a:rPr lang="en-US"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Sort books into categories.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r h="1757263">
                <a:tc vMerge="1">
                  <a:txBody>
                    <a:bodyPr/>
                    <a:lstStyle/>
                    <a:p>
                      <a:pPr algn="ctr"/>
                      <a:r>
                        <a:rPr lang="en-US" sz="3600" b="0" dirty="0">
                          <a:latin typeface="Amatic SC" panose="00000500000000000000" pitchFamily="2" charset="-79"/>
                          <a:cs typeface="Amatic SC" panose="00000500000000000000" pitchFamily="2" charset="-79"/>
                        </a:rPr>
                        <a:t>Word Reading </a:t>
                      </a:r>
                      <a:endParaRPr lang="en-GB" sz="3600" b="0" dirty="0">
                        <a:latin typeface="Amatic SC" panose="00000500000000000000" pitchFamily="2" charset="-79"/>
                        <a:cs typeface="Amatic SC" panose="00000500000000000000" pitchFamily="2" charset="-79"/>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800" b="1" kern="1200" dirty="0">
                          <a:solidFill>
                            <a:schemeClr val="tx1"/>
                          </a:solidFill>
                          <a:effectLst/>
                          <a:latin typeface="Arial" panose="020B0604020202020204" pitchFamily="34" charset="0"/>
                          <a:ea typeface="+mn-ea"/>
                          <a:cs typeface="Arial" panose="020B0604020202020204" pitchFamily="34" charset="0"/>
                        </a:rPr>
                        <a:t>Phonic Sounds: </a:t>
                      </a:r>
                      <a:r>
                        <a:rPr lang="en-GB" sz="800" b="0" kern="1200" dirty="0">
                          <a:solidFill>
                            <a:schemeClr val="tx1"/>
                          </a:solidFill>
                          <a:effectLst/>
                          <a:latin typeface="Arial" panose="020B0604020202020204" pitchFamily="34" charset="0"/>
                          <a:ea typeface="+mn-ea"/>
                          <a:cs typeface="Arial" panose="020B0604020202020204" pitchFamily="34" charset="0"/>
                        </a:rPr>
                        <a:t>Phonics</a:t>
                      </a:r>
                      <a:r>
                        <a:rPr lang="en-GB" sz="800" b="0" kern="1200" baseline="0" dirty="0">
                          <a:solidFill>
                            <a:schemeClr val="tx1"/>
                          </a:solidFill>
                          <a:effectLst/>
                          <a:latin typeface="Arial" panose="020B0604020202020204" pitchFamily="34" charset="0"/>
                          <a:ea typeface="+mn-ea"/>
                          <a:cs typeface="Arial" panose="020B0604020202020204" pitchFamily="34" charset="0"/>
                        </a:rPr>
                        <a:t> Shed</a:t>
                      </a:r>
                      <a:endParaRPr lang="en-GB" sz="800" b="0" kern="1200" dirty="0">
                        <a:solidFill>
                          <a:schemeClr val="tx1"/>
                        </a:solidFill>
                        <a:effectLst/>
                        <a:latin typeface="Arial" panose="020B0604020202020204" pitchFamily="34" charset="0"/>
                        <a:ea typeface="+mn-ea"/>
                        <a:cs typeface="Arial" panose="020B0604020202020204" pitchFamily="34" charset="0"/>
                      </a:endParaRPr>
                    </a:p>
                    <a:p>
                      <a:pPr algn="ctr"/>
                      <a:r>
                        <a:rPr lang="en-GB" sz="800" b="1" kern="1200" dirty="0">
                          <a:solidFill>
                            <a:schemeClr val="tx1"/>
                          </a:solidFill>
                          <a:effectLst/>
                          <a:latin typeface="Arial" panose="020B0604020202020204" pitchFamily="34" charset="0"/>
                          <a:ea typeface="+mn-ea"/>
                          <a:cs typeface="Arial" panose="020B0604020202020204" pitchFamily="34" charset="0"/>
                        </a:rPr>
                        <a:t>Reading: </a:t>
                      </a:r>
                      <a:r>
                        <a:rPr lang="en-GB" sz="800" kern="1200" dirty="0">
                          <a:solidFill>
                            <a:schemeClr val="tx1"/>
                          </a:solidFill>
                          <a:effectLst/>
                          <a:latin typeface="Arial" panose="020B0604020202020204" pitchFamily="34" charset="0"/>
                          <a:ea typeface="+mn-ea"/>
                          <a:cs typeface="Arial" panose="020B0604020202020204" pitchFamily="34" charset="0"/>
                        </a:rPr>
                        <a:t>Initial sounds, oral blending, CVC sounds, reciting know stories, listening to stories with attention and recall.</a:t>
                      </a:r>
                    </a:p>
                    <a:p>
                      <a:pPr algn="ctr"/>
                      <a:r>
                        <a:rPr lang="en-US" sz="800" dirty="0">
                          <a:solidFill>
                            <a:schemeClr val="tx1"/>
                          </a:solidFill>
                          <a:latin typeface="Arial" panose="020B0604020202020204" pitchFamily="34" charset="0"/>
                          <a:cs typeface="Arial" panose="020B0604020202020204" pitchFamily="34" charset="0"/>
                        </a:rPr>
                        <a:t>Help children to read the sounds speedily. This will make sound-blending easier</a:t>
                      </a:r>
                    </a:p>
                    <a:p>
                      <a:pPr algn="ctr"/>
                      <a:r>
                        <a:rPr lang="en-US" sz="800" dirty="0">
                          <a:latin typeface="Arial" panose="020B0604020202020204" pitchFamily="34" charset="0"/>
                          <a:cs typeface="Arial" panose="020B0604020202020204" pitchFamily="34" charset="0"/>
                        </a:rPr>
                        <a:t>Listen to children read aloud, ensuring books are consistent with their developing phonic knowledge</a:t>
                      </a:r>
                      <a:endParaRPr lang="en-GB" sz="800"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 Sounds: </a:t>
                      </a:r>
                      <a:r>
                        <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Phonics</a:t>
                      </a:r>
                      <a:r>
                        <a:rPr lang="en-GB"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Shed </a:t>
                      </a: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a:t>
                      </a: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Blending CVC sounds, rhyming, alliteration, knows that print is read from left to right. Spotting diagraphs in words. </a:t>
                      </a:r>
                    </a:p>
                    <a:p>
                      <a:pPr algn="ctr">
                        <a:lnSpc>
                          <a:spcPct val="107000"/>
                        </a:lnSpc>
                        <a:spcAft>
                          <a:spcPts val="800"/>
                        </a:spcAft>
                      </a:pPr>
                      <a:r>
                        <a:rPr lang="en-US" sz="800" dirty="0">
                          <a:latin typeface="Arial" panose="020B0604020202020204" pitchFamily="34" charset="0"/>
                          <a:cs typeface="Arial" panose="020B0604020202020204" pitchFamily="34" charset="0"/>
                        </a:rPr>
                        <a:t>Show children how to touch each finger as they say each sound. For exception words such as ‘the’ and ‘said’, help children identify the sound that is tricky to spell.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 Sounds: </a:t>
                      </a:r>
                      <a:r>
                        <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Phonics</a:t>
                      </a:r>
                      <a:r>
                        <a:rPr lang="en-GB"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Shed </a:t>
                      </a: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a:t>
                      </a: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Rhyming strings, common theme in traditional tales, identifying characters and settings.</a:t>
                      </a:r>
                    </a:p>
                    <a:p>
                      <a:pPr algn="ctr">
                        <a:lnSpc>
                          <a:spcPct val="107000"/>
                        </a:lnSpc>
                        <a:spcAft>
                          <a:spcPts val="800"/>
                        </a:spcAft>
                      </a:pPr>
                      <a:r>
                        <a:rPr lang="en-US" sz="800" dirty="0">
                          <a:latin typeface="Arial" panose="020B0604020202020204" pitchFamily="34" charset="0"/>
                          <a:cs typeface="Arial" panose="020B0604020202020204" pitchFamily="34" charset="0"/>
                        </a:rPr>
                        <a:t>Help children to become familiar with letter groups, such as ‘</a:t>
                      </a:r>
                      <a:r>
                        <a:rPr lang="en-US" sz="800" dirty="0" err="1">
                          <a:latin typeface="Arial" panose="020B0604020202020204" pitchFamily="34" charset="0"/>
                          <a:cs typeface="Arial" panose="020B0604020202020204" pitchFamily="34" charset="0"/>
                        </a:rPr>
                        <a:t>th</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sh</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ch</a:t>
                      </a:r>
                      <a:r>
                        <a:rPr lang="en-US" sz="800" dirty="0">
                          <a:latin typeface="Arial" panose="020B0604020202020204" pitchFamily="34" charset="0"/>
                          <a:cs typeface="Arial" panose="020B0604020202020204" pitchFamily="34" charset="0"/>
                        </a:rPr>
                        <a:t>’, ‘</a:t>
                      </a:r>
                      <a:r>
                        <a:rPr lang="en-US" sz="800" dirty="0" err="1">
                          <a:latin typeface="Arial" panose="020B0604020202020204" pitchFamily="34" charset="0"/>
                          <a:cs typeface="Arial" panose="020B0604020202020204" pitchFamily="34" charset="0"/>
                        </a:rPr>
                        <a:t>ee</a:t>
                      </a:r>
                      <a:r>
                        <a:rPr lang="en-US" sz="800" dirty="0">
                          <a:latin typeface="Arial" panose="020B0604020202020204" pitchFamily="34" charset="0"/>
                          <a:cs typeface="Arial" panose="020B0604020202020204" pitchFamily="34" charset="0"/>
                        </a:rPr>
                        <a:t>’ ‘or’ ‘</a:t>
                      </a:r>
                      <a:r>
                        <a:rPr lang="en-US" sz="800" dirty="0" err="1">
                          <a:latin typeface="Arial" panose="020B0604020202020204" pitchFamily="34" charset="0"/>
                          <a:cs typeface="Arial" panose="020B0604020202020204" pitchFamily="34" charset="0"/>
                        </a:rPr>
                        <a:t>igh</a:t>
                      </a:r>
                      <a:r>
                        <a:rPr lang="en-US" sz="800" dirty="0">
                          <a:latin typeface="Arial" panose="020B0604020202020204" pitchFamily="34" charset="0"/>
                          <a:cs typeface="Arial" panose="020B0604020202020204" pitchFamily="34" charset="0"/>
                        </a:rPr>
                        <a:t>’. Provide opportunities for children to read words containing familiar letter groups: ‘that’, ‘shop’, ‘chin’, ‘feet’, ‘storm’, ‘night’.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 Sounds: </a:t>
                      </a:r>
                      <a:r>
                        <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Phonics</a:t>
                      </a:r>
                      <a:r>
                        <a:rPr lang="en-GB"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Shed</a:t>
                      </a:r>
                    </a:p>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a:t>
                      </a: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Story structure-beginning, middle, end. Innovating and retelling stories to an audience, non-fiction books.</a:t>
                      </a:r>
                    </a:p>
                    <a:p>
                      <a:pPr algn="ctr">
                        <a:lnSpc>
                          <a:spcPct val="107000"/>
                        </a:lnSpc>
                        <a:spcAft>
                          <a:spcPts val="800"/>
                        </a:spcAft>
                      </a:pPr>
                      <a:r>
                        <a:rPr lang="en-US" sz="800" dirty="0">
                          <a:latin typeface="Arial" panose="020B0604020202020204" pitchFamily="34" charset="0"/>
                          <a:cs typeface="Arial" panose="020B0604020202020204" pitchFamily="34" charset="0"/>
                        </a:rPr>
                        <a:t>Listen to children read some longer words made up of letter-sound correspondences they know: ‘rabbit’, ‘himself’, ‘jumping’.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800" dirty="0">
                          <a:latin typeface="Arial" panose="020B0604020202020204" pitchFamily="34" charset="0"/>
                          <a:cs typeface="Arial" panose="020B0604020202020204" pitchFamily="34" charset="0"/>
                        </a:rPr>
                        <a:t>Children should not be required to use other strategies to work out words. </a:t>
                      </a: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 Sounds: </a:t>
                      </a:r>
                      <a:r>
                        <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Phonics</a:t>
                      </a:r>
                      <a:r>
                        <a:rPr lang="en-GB"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Shed</a:t>
                      </a:r>
                    </a:p>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a:t>
                      </a: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Non-fiction texts, Internal blending, Naming letters of the alphabet. Distinguishing capital letters and lower case letters. </a:t>
                      </a:r>
                    </a:p>
                    <a:p>
                      <a:pPr algn="ctr">
                        <a:lnSpc>
                          <a:spcPct val="107000"/>
                        </a:lnSpc>
                        <a:spcAft>
                          <a:spcPts val="800"/>
                        </a:spcAft>
                      </a:pPr>
                      <a:r>
                        <a:rPr lang="en-US" sz="800" dirty="0">
                          <a:latin typeface="Arial" panose="020B0604020202020204" pitchFamily="34" charset="0"/>
                          <a:cs typeface="Arial" panose="020B0604020202020204" pitchFamily="34" charset="0"/>
                        </a:rPr>
                        <a:t>Note correspondences between letters and sounds that are unusual or that they have not yet been taught, such as ‘do’, ‘said’, ‘were’.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 Sounds: </a:t>
                      </a:r>
                      <a:r>
                        <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Phonics</a:t>
                      </a:r>
                      <a:r>
                        <a:rPr lang="en-GB" sz="800" b="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Shed</a:t>
                      </a:r>
                      <a:endParaRPr lang="en-GB"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8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a:t>
                      </a: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Reading simple sentences with fluency. Reading CVCC and CCVC words confidently. </a:t>
                      </a:r>
                    </a:p>
                    <a:p>
                      <a:pPr algn="ctr">
                        <a:lnSpc>
                          <a:spcPct val="107000"/>
                        </a:lnSpc>
                        <a:spcAft>
                          <a:spcPts val="800"/>
                        </a:spcAft>
                      </a:pPr>
                      <a:r>
                        <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End of term assessments</a:t>
                      </a:r>
                    </a:p>
                    <a:p>
                      <a:pPr algn="ctr">
                        <a:lnSpc>
                          <a:spcPct val="107000"/>
                        </a:lnSpc>
                        <a:spcAft>
                          <a:spcPts val="800"/>
                        </a:spcAft>
                      </a:pPr>
                      <a:endParaRPr lang="en-GB"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4909330"/>
                  </a:ext>
                </a:extLst>
              </a:tr>
            </a:tbl>
          </a:graphicData>
        </a:graphic>
      </p:graphicFrame>
      <p:pic>
        <p:nvPicPr>
          <p:cNvPr id="2" name="Picture 1"/>
          <p:cNvPicPr>
            <a:picLocks noChangeAspect="1"/>
          </p:cNvPicPr>
          <p:nvPr/>
        </p:nvPicPr>
        <p:blipFill>
          <a:blip r:embed="rId2"/>
          <a:stretch>
            <a:fillRect/>
          </a:stretch>
        </p:blipFill>
        <p:spPr>
          <a:xfrm>
            <a:off x="178276" y="81154"/>
            <a:ext cx="725487" cy="780356"/>
          </a:xfrm>
          <a:prstGeom prst="rect">
            <a:avLst/>
          </a:prstGeom>
        </p:spPr>
      </p:pic>
    </p:spTree>
    <p:extLst>
      <p:ext uri="{BB962C8B-B14F-4D97-AF65-F5344CB8AC3E}">
        <p14:creationId xmlns:p14="http://schemas.microsoft.com/office/powerpoint/2010/main" val="413768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3FE212D-BFC9-4D6B-BB25-2170A4F1783E}"/>
              </a:ext>
            </a:extLst>
          </p:cNvPr>
          <p:cNvSpPr txBox="1">
            <a:spLocks/>
          </p:cNvSpPr>
          <p:nvPr/>
        </p:nvSpPr>
        <p:spPr>
          <a:xfrm>
            <a:off x="838200" y="-72984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Arial" panose="020B0604020202020204" pitchFamily="34" charset="0"/>
                <a:cs typeface="Arial" panose="020B0604020202020204" pitchFamily="34" charset="0"/>
              </a:rPr>
              <a:t>EYFS Planning Overview 2023-2024</a:t>
            </a:r>
            <a:endParaRPr lang="en-GB" sz="3600" dirty="0">
              <a:latin typeface="Arial" panose="020B0604020202020204" pitchFamily="34" charset="0"/>
              <a:cs typeface="Arial" panose="020B0604020202020204" pitchFamily="34" charset="0"/>
            </a:endParaRPr>
          </a:p>
        </p:txBody>
      </p:sp>
      <p:graphicFrame>
        <p:nvGraphicFramePr>
          <p:cNvPr id="3" name="Table 4">
            <a:extLst>
              <a:ext uri="{FF2B5EF4-FFF2-40B4-BE49-F238E27FC236}">
                <a16:creationId xmlns:a16="http://schemas.microsoft.com/office/drawing/2014/main" id="{C309D6EC-D8CA-42E0-9877-E82797564D7C}"/>
              </a:ext>
            </a:extLst>
          </p:cNvPr>
          <p:cNvGraphicFramePr>
            <a:graphicFrameLocks noGrp="1"/>
          </p:cNvGraphicFramePr>
          <p:nvPr/>
        </p:nvGraphicFramePr>
        <p:xfrm>
          <a:off x="366318" y="738067"/>
          <a:ext cx="11459364" cy="5803522"/>
        </p:xfrm>
        <a:graphic>
          <a:graphicData uri="http://schemas.openxmlformats.org/drawingml/2006/table">
            <a:tbl>
              <a:tblPr firstRow="1" bandRow="1">
                <a:tableStyleId>{5C22544A-7EE6-4342-B048-85BDC9FD1C3A}</a:tableStyleId>
              </a:tblPr>
              <a:tblGrid>
                <a:gridCol w="1637052">
                  <a:extLst>
                    <a:ext uri="{9D8B030D-6E8A-4147-A177-3AD203B41FA5}">
                      <a16:colId xmlns:a16="http://schemas.microsoft.com/office/drawing/2014/main" val="385991600"/>
                    </a:ext>
                  </a:extLst>
                </a:gridCol>
                <a:gridCol w="1637052">
                  <a:extLst>
                    <a:ext uri="{9D8B030D-6E8A-4147-A177-3AD203B41FA5}">
                      <a16:colId xmlns:a16="http://schemas.microsoft.com/office/drawing/2014/main" val="2865123548"/>
                    </a:ext>
                  </a:extLst>
                </a:gridCol>
                <a:gridCol w="1637052">
                  <a:extLst>
                    <a:ext uri="{9D8B030D-6E8A-4147-A177-3AD203B41FA5}">
                      <a16:colId xmlns:a16="http://schemas.microsoft.com/office/drawing/2014/main" val="872926247"/>
                    </a:ext>
                  </a:extLst>
                </a:gridCol>
                <a:gridCol w="1637052">
                  <a:extLst>
                    <a:ext uri="{9D8B030D-6E8A-4147-A177-3AD203B41FA5}">
                      <a16:colId xmlns:a16="http://schemas.microsoft.com/office/drawing/2014/main" val="1315738151"/>
                    </a:ext>
                  </a:extLst>
                </a:gridCol>
                <a:gridCol w="1637052">
                  <a:extLst>
                    <a:ext uri="{9D8B030D-6E8A-4147-A177-3AD203B41FA5}">
                      <a16:colId xmlns:a16="http://schemas.microsoft.com/office/drawing/2014/main" val="2709165749"/>
                    </a:ext>
                  </a:extLst>
                </a:gridCol>
                <a:gridCol w="1637052">
                  <a:extLst>
                    <a:ext uri="{9D8B030D-6E8A-4147-A177-3AD203B41FA5}">
                      <a16:colId xmlns:a16="http://schemas.microsoft.com/office/drawing/2014/main" val="2335150482"/>
                    </a:ext>
                  </a:extLst>
                </a:gridCol>
                <a:gridCol w="1637052">
                  <a:extLst>
                    <a:ext uri="{9D8B030D-6E8A-4147-A177-3AD203B41FA5}">
                      <a16:colId xmlns:a16="http://schemas.microsoft.com/office/drawing/2014/main" val="4046203905"/>
                    </a:ext>
                  </a:extLst>
                </a:gridCol>
              </a:tblGrid>
              <a:tr h="407800">
                <a:tc>
                  <a:txBody>
                    <a:bodyPr/>
                    <a:lstStyle/>
                    <a:p>
                      <a:pPr algn="ctr"/>
                      <a:endParaRPr lang="en-GB"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Autumn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lumMod val="50000"/>
                            </a:schemeClr>
                          </a:solidFill>
                          <a:latin typeface="Arial" panose="020B0604020202020204" pitchFamily="34" charset="0"/>
                          <a:cs typeface="Arial" panose="020B0604020202020204" pitchFamily="34" charset="0"/>
                        </a:rPr>
                        <a:t>Autumn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Spring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1</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algn="ctr"/>
                      <a:r>
                        <a:rPr lang="en-US" sz="1600" b="1" dirty="0">
                          <a:solidFill>
                            <a:schemeClr val="bg1">
                              <a:lumMod val="50000"/>
                            </a:schemeClr>
                          </a:solidFill>
                          <a:latin typeface="Arial" panose="020B0604020202020204" pitchFamily="34" charset="0"/>
                          <a:cs typeface="Arial" panose="020B0604020202020204" pitchFamily="34" charset="0"/>
                        </a:rPr>
                        <a:t>Summer 2</a:t>
                      </a:r>
                      <a:endParaRPr lang="en-GB" sz="1600" b="1" dirty="0">
                        <a:solidFill>
                          <a:schemeClr val="bg1">
                            <a:lumMod val="50000"/>
                          </a:schemeClr>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1913285939"/>
                  </a:ext>
                </a:extLst>
              </a:tr>
              <a:tr h="422123">
                <a:tc>
                  <a:txBody>
                    <a:bodyPr/>
                    <a:lstStyle/>
                    <a:p>
                      <a:pPr algn="ctr"/>
                      <a:r>
                        <a:rPr lang="en-US" sz="1600" b="0" dirty="0">
                          <a:latin typeface="Arial" panose="020B0604020202020204" pitchFamily="34" charset="0"/>
                          <a:cs typeface="Arial" panose="020B0604020202020204" pitchFamily="34" charset="0"/>
                        </a:rPr>
                        <a:t>General Themes </a:t>
                      </a:r>
                      <a:endParaRPr lang="en-GB"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600" b="1" dirty="0">
                          <a:latin typeface="Arial" panose="020B0604020202020204" pitchFamily="34" charset="0"/>
                          <a:cs typeface="Arial" panose="020B0604020202020204" pitchFamily="34" charset="0"/>
                        </a:rPr>
                        <a:t>All About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Terrific Tales!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5FB"/>
                    </a:solidFill>
                  </a:tcPr>
                </a:tc>
                <a:tc>
                  <a:txBody>
                    <a:bodyPr/>
                    <a:lstStyle/>
                    <a:p>
                      <a:pPr algn="ctr"/>
                      <a:r>
                        <a:rPr lang="en-US" sz="1600" b="1" dirty="0">
                          <a:latin typeface="Arial" panose="020B0604020202020204" pitchFamily="34" charset="0"/>
                          <a:cs typeface="Arial" panose="020B0604020202020204" pitchFamily="34" charset="0"/>
                        </a:rPr>
                        <a:t>Amazing Animals!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Come Outside!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FF"/>
                    </a:solidFill>
                  </a:tcPr>
                </a:tc>
                <a:tc>
                  <a:txBody>
                    <a:bodyPr/>
                    <a:lstStyle/>
                    <a:p>
                      <a:pPr algn="ctr"/>
                      <a:r>
                        <a:rPr lang="en-US" sz="1600" b="1" dirty="0">
                          <a:latin typeface="Arial" panose="020B0604020202020204" pitchFamily="34" charset="0"/>
                          <a:cs typeface="Arial" panose="020B0604020202020204" pitchFamily="34" charset="0"/>
                        </a:rPr>
                        <a:t>Ticket to Ride!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Arial" panose="020B0604020202020204" pitchFamily="34" charset="0"/>
                          <a:cs typeface="Arial" panose="020B0604020202020204" pitchFamily="34" charset="0"/>
                        </a:rPr>
                        <a:t>Fun at the seaside!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FFFF"/>
                    </a:solidFill>
                  </a:tcPr>
                </a:tc>
                <a:extLst>
                  <a:ext uri="{0D108BD9-81ED-4DB2-BD59-A6C34878D82A}">
                    <a16:rowId xmlns:a16="http://schemas.microsoft.com/office/drawing/2014/main" val="2272033691"/>
                  </a:ext>
                </a:extLst>
              </a:tr>
              <a:tr h="1978034">
                <a:tc>
                  <a:txBody>
                    <a:bodyPr/>
                    <a:lstStyle/>
                    <a:p>
                      <a:pPr algn="ctr"/>
                      <a:r>
                        <a:rPr lang="en-US" sz="1600" b="1" dirty="0">
                          <a:latin typeface="Arial" panose="020B0604020202020204" pitchFamily="34" charset="0"/>
                          <a:cs typeface="Arial" panose="020B0604020202020204" pitchFamily="34" charset="0"/>
                        </a:rPr>
                        <a:t>Writing </a:t>
                      </a:r>
                    </a:p>
                    <a:p>
                      <a:pPr algn="ctr"/>
                      <a:endParaRPr lang="en-US" sz="1600" b="0" dirty="0">
                        <a:latin typeface="Arial" panose="020B0604020202020204" pitchFamily="34" charset="0"/>
                        <a:cs typeface="Arial" panose="020B0604020202020204" pitchFamily="34" charset="0"/>
                      </a:endParaRPr>
                    </a:p>
                    <a:p>
                      <a:pPr algn="ctr"/>
                      <a:endParaRPr lang="en-US" sz="16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Familiar stories and</a:t>
                      </a: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Nursery Rhymes</a:t>
                      </a: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Label characters</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100" kern="1200" dirty="0">
                        <a:solidFill>
                          <a:schemeClr val="bg1">
                            <a:lumMod val="50000"/>
                          </a:schemeClr>
                        </a:solidFill>
                        <a:effectLst/>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en-GB" sz="1100" kern="1200" dirty="0">
                        <a:solidFill>
                          <a:schemeClr val="bg1">
                            <a:lumMod val="50000"/>
                          </a:schemeClr>
                        </a:solidFill>
                        <a:effectLst/>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ea typeface="+mn-ea"/>
                          <a:cs typeface="Arial" panose="020B0604020202020204" pitchFamily="34" charset="0"/>
                        </a:rPr>
                        <a:t>Giraffes cant Dance (Wishing tale) – Create an I wish picture / make marks </a:t>
                      </a:r>
                    </a:p>
                    <a:p>
                      <a:pPr marL="0" marR="0" lvl="0" indent="0" algn="ctr" defTabSz="914400" rtl="0" eaLnBrk="1" fontAlgn="base"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bg1">
                              <a:lumMod val="50000"/>
                            </a:schemeClr>
                          </a:solidFill>
                          <a:effectLst/>
                          <a:latin typeface="Arial" panose="020B0604020202020204" pitchFamily="34" charset="0"/>
                          <a:ea typeface="+mn-ea"/>
                          <a:cs typeface="Arial" panose="020B0604020202020204" pitchFamily="34" charset="0"/>
                        </a:rPr>
                        <a:t>Dominant hand, tripod grip, mark making, giving meaning to marks and labelling. Shopping lists, </a:t>
                      </a:r>
                    </a:p>
                    <a:p>
                      <a:pPr marL="0" marR="0" lvl="0" indent="0" algn="ctr" defTabSz="914400" rtl="0" eaLnBrk="1" fontAlgn="base" latinLnBrk="0" hangingPunct="1">
                        <a:lnSpc>
                          <a:spcPct val="100000"/>
                        </a:lnSpc>
                        <a:spcBef>
                          <a:spcPts val="0"/>
                        </a:spcBef>
                        <a:spcAft>
                          <a:spcPts val="0"/>
                        </a:spcAft>
                        <a:buClrTx/>
                        <a:buSzTx/>
                        <a:buFontTx/>
                        <a:buNone/>
                        <a:tabLst/>
                        <a:defRPr/>
                      </a:pPr>
                      <a:r>
                        <a:rPr lang="en-GB" sz="1100" kern="1200" dirty="0">
                          <a:solidFill>
                            <a:schemeClr val="bg1">
                              <a:lumMod val="50000"/>
                            </a:schemeClr>
                          </a:solidFill>
                          <a:effectLst/>
                          <a:latin typeface="Arial" panose="020B0604020202020204" pitchFamily="34" charset="0"/>
                          <a:ea typeface="+mn-ea"/>
                          <a:cs typeface="Arial" panose="020B0604020202020204" pitchFamily="34" charset="0"/>
                        </a:rPr>
                        <a:t>Writing initial sounds and simple captions. </a:t>
                      </a:r>
                    </a:p>
                    <a:p>
                      <a:pPr marL="0" marR="0" lvl="0" indent="0" algn="ctr" defTabSz="914400" rtl="0" eaLnBrk="1" fontAlgn="base" latinLnBrk="0" hangingPunct="1">
                        <a:lnSpc>
                          <a:spcPct val="100000"/>
                        </a:lnSpc>
                        <a:spcBef>
                          <a:spcPts val="0"/>
                        </a:spcBef>
                        <a:spcAft>
                          <a:spcPts val="0"/>
                        </a:spcAft>
                        <a:buClrTx/>
                        <a:buSzTx/>
                        <a:buFontTx/>
                        <a:buNone/>
                        <a:tabLst/>
                        <a:defRPr/>
                      </a:pPr>
                      <a:r>
                        <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Use initial sounds to label characters / images. Silly soup. </a:t>
                      </a:r>
                      <a:r>
                        <a:rPr lang="en-GB" sz="1100" dirty="0">
                          <a:solidFill>
                            <a:schemeClr val="bg1">
                              <a:lumMod val="50000"/>
                            </a:schemeClr>
                          </a:solidFill>
                          <a:latin typeface="Arial" panose="020B0604020202020204" pitchFamily="34" charset="0"/>
                          <a:cs typeface="Arial" panose="020B0604020202020204" pitchFamily="34" charset="0"/>
                        </a:rPr>
                        <a:t>Names Labels. Captions Lists Diagrams Messages – Create a Message centre! </a:t>
                      </a:r>
                      <a:endPar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The Little Red Hen (Journey story)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Sequence the story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Speech bubbles </a:t>
                      </a:r>
                    </a:p>
                    <a:p>
                      <a:pPr algn="ctr">
                        <a:lnSpc>
                          <a:spcPct val="107000"/>
                        </a:lnSpc>
                        <a:spcAft>
                          <a:spcPts val="800"/>
                        </a:spcAft>
                      </a:pPr>
                      <a:endParaRPr lang="en-US" sz="7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1100" dirty="0">
                          <a:latin typeface="Arial" panose="020B0604020202020204" pitchFamily="34" charset="0"/>
                          <a:cs typeface="Arial" panose="020B0604020202020204" pitchFamily="34" charset="0"/>
                        </a:rPr>
                        <a:t>The Three Billy Goats Gruff (Defeat Monster)</a:t>
                      </a:r>
                    </a:p>
                    <a:p>
                      <a:pPr algn="ctr">
                        <a:lnSpc>
                          <a:spcPct val="107000"/>
                        </a:lnSpc>
                        <a:spcAft>
                          <a:spcPts val="800"/>
                        </a:spcAft>
                      </a:pPr>
                      <a:r>
                        <a:rPr lang="en-US" sz="1100" dirty="0">
                          <a:latin typeface="Arial" panose="020B0604020202020204" pitchFamily="34" charset="0"/>
                          <a:cs typeface="Arial" panose="020B0604020202020204" pitchFamily="34" charset="0"/>
                        </a:rPr>
                        <a:t>Create a wanted poster to catch the troll</a:t>
                      </a:r>
                      <a:endPar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Name writing, labelling using initial sounds, story scribing. Retelling stories in writing area, instructions for porridge. </a:t>
                      </a:r>
                    </a:p>
                    <a:p>
                      <a:pPr algn="ctr">
                        <a:lnSpc>
                          <a:spcPct val="107000"/>
                        </a:lnSpc>
                        <a:spcAft>
                          <a:spcPts val="800"/>
                        </a:spcAft>
                      </a:pPr>
                      <a:r>
                        <a:rPr lang="en-US" sz="1100" dirty="0">
                          <a:solidFill>
                            <a:schemeClr val="bg1">
                              <a:lumMod val="50000"/>
                            </a:schemeClr>
                          </a:solidFill>
                          <a:latin typeface="Arial" panose="020B0604020202020204" pitchFamily="34" charset="0"/>
                          <a:cs typeface="Arial" panose="020B0604020202020204" pitchFamily="34" charset="0"/>
                        </a:rPr>
                        <a:t>Help children identify the sound that is tricky to spell. </a:t>
                      </a:r>
                    </a:p>
                    <a:p>
                      <a:pPr algn="ctr">
                        <a:lnSpc>
                          <a:spcPct val="107000"/>
                        </a:lnSpc>
                        <a:spcAft>
                          <a:spcPts val="800"/>
                        </a:spcAft>
                      </a:pPr>
                      <a:r>
                        <a:rPr lang="en-US" sz="1100" dirty="0">
                          <a:solidFill>
                            <a:schemeClr val="bg1">
                              <a:lumMod val="50000"/>
                            </a:schemeClr>
                          </a:solidFill>
                          <a:latin typeface="Arial" panose="020B0604020202020204" pitchFamily="34" charset="0"/>
                          <a:cs typeface="Arial" panose="020B0604020202020204" pitchFamily="34" charset="0"/>
                        </a:rPr>
                        <a:t>Sequence the story </a:t>
                      </a:r>
                    </a:p>
                    <a:p>
                      <a:pPr algn="ctr">
                        <a:lnSpc>
                          <a:spcPct val="107000"/>
                        </a:lnSpc>
                        <a:spcAft>
                          <a:spcPts val="800"/>
                        </a:spcAft>
                      </a:pPr>
                      <a:r>
                        <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Write a sentence </a:t>
                      </a:r>
                      <a:endPar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Owl Babies (Tale of Fear)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CVC words / simple sentence writing using high frequency words </a:t>
                      </a:r>
                    </a:p>
                    <a:p>
                      <a:pPr marL="0" marR="0" lvl="0" indent="0" algn="ctr" defTabSz="914400" rtl="0" eaLnBrk="1" fontAlgn="auto" latinLnBrk="0" hangingPunct="1">
                        <a:lnSpc>
                          <a:spcPct val="107000"/>
                        </a:lnSpc>
                        <a:spcBef>
                          <a:spcPts val="0"/>
                        </a:spcBef>
                        <a:spcAft>
                          <a:spcPts val="800"/>
                        </a:spcAft>
                        <a:buClrTx/>
                        <a:buSzTx/>
                        <a:buFontTx/>
                        <a:buNone/>
                        <a:tabLst/>
                        <a:defRPr/>
                      </a:pPr>
                      <a:endParaRPr lang="en-US" sz="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The Sleepy Bumblebee (Cumulative) Labels and simple captions </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Mini beasts – Animal Fact File – Compare two animals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Writing some of the tricky words such as I, me, my, like, to, the. Writing CVC words, Labels using CVC, CVCC, CCVC words.</a:t>
                      </a:r>
                    </a:p>
                    <a:p>
                      <a:pPr marL="0" marR="0" lvl="0" indent="0" algn="ctr" defTabSz="914400" rtl="0" eaLnBrk="1" fontAlgn="auto" latinLnBrk="0" hangingPunct="1">
                        <a:lnSpc>
                          <a:spcPct val="107000"/>
                        </a:lnSpc>
                        <a:spcBef>
                          <a:spcPts val="0"/>
                        </a:spcBef>
                        <a:spcAft>
                          <a:spcPts val="800"/>
                        </a:spcAft>
                        <a:buClrTx/>
                        <a:buSzTx/>
                        <a:buFontTx/>
                        <a:buNone/>
                        <a:tabLst/>
                        <a:defRPr/>
                      </a:pPr>
                      <a:r>
                        <a:rPr lang="en-US" sz="1100" dirty="0">
                          <a:solidFill>
                            <a:schemeClr val="bg1">
                              <a:lumMod val="50000"/>
                            </a:schemeClr>
                          </a:solidFill>
                          <a:latin typeface="Arial" panose="020B0604020202020204" pitchFamily="34" charset="0"/>
                          <a:cs typeface="Arial" panose="020B0604020202020204" pitchFamily="34" charset="0"/>
                        </a:rPr>
                        <a:t>Guided writing based around developing short sentences in a meaningful context. Create a story board. </a:t>
                      </a:r>
                    </a:p>
                    <a:p>
                      <a:pPr marL="0" marR="0" lvl="0" indent="0" algn="ctr" defTabSz="914400" rtl="0" eaLnBrk="1" fontAlgn="auto" latinLnBrk="0" hangingPunct="1">
                        <a:lnSpc>
                          <a:spcPct val="107000"/>
                        </a:lnSpc>
                        <a:spcBef>
                          <a:spcPts val="0"/>
                        </a:spcBef>
                        <a:spcAft>
                          <a:spcPts val="800"/>
                        </a:spcAft>
                        <a:buClrTx/>
                        <a:buSzTx/>
                        <a:buFontTx/>
                        <a:buNone/>
                        <a:tabLst/>
                        <a:defRPr/>
                      </a:pPr>
                      <a:endPar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algn="ctr">
                        <a:lnSpc>
                          <a:spcPct val="107000"/>
                        </a:lnSpc>
                        <a:spcAft>
                          <a:spcPts val="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Jack and the Bean stalk – retell parts of the story / repeated refrains / speech bubbles</a:t>
                      </a:r>
                    </a:p>
                    <a:p>
                      <a:pPr algn="ctr">
                        <a:lnSpc>
                          <a:spcPct val="107000"/>
                        </a:lnSpc>
                        <a:spcAft>
                          <a:spcPts val="800"/>
                        </a:spcAft>
                      </a:pP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Hungry Caterpillar -  (Cumulative) Describe foods / adjectives </a:t>
                      </a:r>
                    </a:p>
                    <a:p>
                      <a:pPr algn="ctr">
                        <a:lnSpc>
                          <a:spcPct val="107000"/>
                        </a:lnSpc>
                        <a:spcAft>
                          <a:spcPts val="80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Healthy Food – My Menu / Bean Diary </a:t>
                      </a:r>
                    </a:p>
                    <a:p>
                      <a:pPr algn="ctr">
                        <a:lnSpc>
                          <a:spcPct val="107000"/>
                        </a:lnSpc>
                        <a:spcAft>
                          <a:spcPts val="0"/>
                        </a:spcAft>
                      </a:pP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Creating own story maps, writing captions and labels, writing simple sentences. </a:t>
                      </a:r>
                      <a:r>
                        <a:rPr lang="en-US" sz="1100" dirty="0">
                          <a:solidFill>
                            <a:schemeClr val="bg1">
                              <a:lumMod val="50000"/>
                            </a:schemeClr>
                          </a:solidFill>
                          <a:latin typeface="Arial" panose="020B0604020202020204" pitchFamily="34" charset="0"/>
                          <a:cs typeface="Arial" panose="020B0604020202020204" pitchFamily="34" charset="0"/>
                        </a:rPr>
                        <a:t>Writing short sentences to accompany story maps.  Order the Easter story. </a:t>
                      </a:r>
                    </a:p>
                    <a:p>
                      <a:pPr algn="ctr">
                        <a:lnSpc>
                          <a:spcPct val="107000"/>
                        </a:lnSpc>
                        <a:spcAft>
                          <a:spcPts val="0"/>
                        </a:spcAft>
                      </a:pPr>
                      <a:r>
                        <a:rPr lang="en-US" sz="1100" dirty="0">
                          <a:solidFill>
                            <a:schemeClr val="bg1">
                              <a:lumMod val="50000"/>
                            </a:schemeClr>
                          </a:solidFill>
                          <a:latin typeface="Arial" panose="020B0604020202020204" pitchFamily="34" charset="0"/>
                          <a:cs typeface="Arial" panose="020B0604020202020204" pitchFamily="34" charset="0"/>
                        </a:rPr>
                        <a:t>Labels and captions – life cycles Recount – A trip to the park </a:t>
                      </a:r>
                    </a:p>
                    <a:p>
                      <a:pPr algn="ctr">
                        <a:lnSpc>
                          <a:spcPct val="107000"/>
                        </a:lnSpc>
                        <a:spcAft>
                          <a:spcPts val="0"/>
                        </a:spcAft>
                      </a:pPr>
                      <a:r>
                        <a:rPr lang="en-US" sz="1100" dirty="0">
                          <a:solidFill>
                            <a:schemeClr val="bg1">
                              <a:lumMod val="50000"/>
                            </a:schemeClr>
                          </a:solidFill>
                          <a:latin typeface="Arial" panose="020B0604020202020204" pitchFamily="34" charset="0"/>
                          <a:cs typeface="Arial" panose="020B0604020202020204" pitchFamily="34" charset="0"/>
                        </a:rPr>
                        <a:t>Character descriptions. </a:t>
                      </a:r>
                    </a:p>
                    <a:p>
                      <a:pPr algn="ctr">
                        <a:lnSpc>
                          <a:spcPct val="107000"/>
                        </a:lnSpc>
                        <a:spcAft>
                          <a:spcPts val="0"/>
                        </a:spcAft>
                      </a:pPr>
                      <a:r>
                        <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Write 2 sentences </a:t>
                      </a:r>
                      <a:endPar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Mr</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Gumpy’s</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Outing (Cumulative)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Report about the animals falling into the water</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Handa’s</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Surprise </a:t>
                      </a:r>
                      <a:r>
                        <a:rPr lang="en-US" sz="1100" dirty="0">
                          <a:latin typeface="Arial" panose="020B0604020202020204" pitchFamily="34" charset="0"/>
                          <a:cs typeface="Arial" panose="020B0604020202020204" pitchFamily="34" charset="0"/>
                        </a:rPr>
                        <a:t>(Journey story)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Retell the story in own words / reverse the journey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Describe each animals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Write new version</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Writing recipes, lists. Writing for a purpose in role play using phonetically plausible attempts at words, beginning to use finger spaces</a:t>
                      </a: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100" dirty="0">
                          <a:solidFill>
                            <a:schemeClr val="bg1">
                              <a:lumMod val="50000"/>
                            </a:schemeClr>
                          </a:solidFill>
                          <a:latin typeface="Arial" panose="020B0604020202020204" pitchFamily="34" charset="0"/>
                          <a:cs typeface="Arial" panose="020B0604020202020204" pitchFamily="34" charset="0"/>
                        </a:rPr>
                        <a:t>Form lower-case and capital letters correctly. Rhyming words. </a:t>
                      </a:r>
                    </a:p>
                    <a:p>
                      <a:pPr algn="ctr">
                        <a:lnSpc>
                          <a:spcPct val="107000"/>
                        </a:lnSpc>
                        <a:spcAft>
                          <a:spcPts val="800"/>
                        </a:spcAft>
                      </a:pPr>
                      <a:r>
                        <a:rPr lang="en-US"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Acrostic poems </a:t>
                      </a:r>
                      <a:endPar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100" b="1" kern="1200" dirty="0">
                          <a:solidFill>
                            <a:schemeClr val="tx1"/>
                          </a:solidFill>
                          <a:effectLst/>
                          <a:latin typeface="Arial" panose="020B0604020202020204" pitchFamily="34" charset="0"/>
                          <a:ea typeface="+mn-ea"/>
                          <a:cs typeface="Arial" panose="020B0604020202020204" pitchFamily="34" charset="0"/>
                        </a:rPr>
                        <a:t>Texts as a Stimulus:</a:t>
                      </a:r>
                    </a:p>
                    <a:p>
                      <a:pPr algn="ctr">
                        <a:lnSpc>
                          <a:spcPct val="107000"/>
                        </a:lnSpc>
                        <a:spcAft>
                          <a:spcPts val="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Big Blue Whale (Information Text) </a:t>
                      </a:r>
                    </a:p>
                    <a:p>
                      <a:pPr algn="ctr">
                        <a:lnSpc>
                          <a:spcPct val="107000"/>
                        </a:lnSpc>
                        <a:spcAft>
                          <a:spcPts val="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Write facts about whales </a:t>
                      </a:r>
                    </a:p>
                    <a:p>
                      <a:pPr algn="ctr">
                        <a:lnSpc>
                          <a:spcPct val="107000"/>
                        </a:lnSpc>
                        <a:spcAft>
                          <a:spcPts val="800"/>
                        </a:spcAft>
                      </a:pP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Write a postcard / diary writing </a:t>
                      </a:r>
                    </a:p>
                    <a:p>
                      <a:pPr algn="ctr">
                        <a:lnSpc>
                          <a:spcPct val="107000"/>
                        </a:lnSpc>
                        <a:spcAft>
                          <a:spcPts val="800"/>
                        </a:spcAft>
                      </a:pP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Story writing, writing sentences using a range of tricky words that are spelt correctly. Beginning to use full stops, capital letters and finger spaces.</a:t>
                      </a:r>
                      <a:r>
                        <a:rPr lang="en-US" sz="1100" dirty="0">
                          <a:solidFill>
                            <a:schemeClr val="bg1">
                              <a:lumMod val="50000"/>
                            </a:schemeClr>
                          </a:solidFill>
                          <a:latin typeface="Arial" panose="020B0604020202020204" pitchFamily="34" charset="0"/>
                          <a:cs typeface="Arial" panose="020B0604020202020204" pitchFamily="34" charset="0"/>
                        </a:rPr>
                        <a:t> Innovation of familiar texts Using familiar texts as a model for writing own stories. </a:t>
                      </a:r>
                      <a:r>
                        <a:rPr lang="en-GB" sz="1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 Character description – Rainbow Fish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3662612"/>
                  </a:ext>
                </a:extLst>
              </a:tr>
            </a:tbl>
          </a:graphicData>
        </a:graphic>
      </p:graphicFrame>
      <p:pic>
        <p:nvPicPr>
          <p:cNvPr id="2" name="Picture 1"/>
          <p:cNvPicPr>
            <a:picLocks noChangeAspect="1"/>
          </p:cNvPicPr>
          <p:nvPr/>
        </p:nvPicPr>
        <p:blipFill>
          <a:blip r:embed="rId2"/>
          <a:stretch>
            <a:fillRect/>
          </a:stretch>
        </p:blipFill>
        <p:spPr>
          <a:xfrm>
            <a:off x="193516" y="127895"/>
            <a:ext cx="725487" cy="780356"/>
          </a:xfrm>
          <a:prstGeom prst="rect">
            <a:avLst/>
          </a:prstGeom>
        </p:spPr>
      </p:pic>
    </p:spTree>
    <p:extLst>
      <p:ext uri="{BB962C8B-B14F-4D97-AF65-F5344CB8AC3E}">
        <p14:creationId xmlns:p14="http://schemas.microsoft.com/office/powerpoint/2010/main" val="4269740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7D891C85DD0D488FA442E62FF87551" ma:contentTypeVersion="14" ma:contentTypeDescription="Create a new document." ma:contentTypeScope="" ma:versionID="9587b44c74d9a917bd22fd8bacd7923d">
  <xsd:schema xmlns:xsd="http://www.w3.org/2001/XMLSchema" xmlns:xs="http://www.w3.org/2001/XMLSchema" xmlns:p="http://schemas.microsoft.com/office/2006/metadata/properties" xmlns:ns2="01ad37bf-54cb-4ce0-bf87-4f204b0103e2" xmlns:ns3="ad0020fe-1447-4761-b10a-247bc87f9d26" targetNamespace="http://schemas.microsoft.com/office/2006/metadata/properties" ma:root="true" ma:fieldsID="200f424388058f9a733283987e3e0c0d" ns2:_="" ns3:_="">
    <xsd:import namespace="01ad37bf-54cb-4ce0-bf87-4f204b0103e2"/>
    <xsd:import namespace="ad0020fe-1447-4761-b10a-247bc87f9d2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3:TaxCatchAll"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ad37bf-54cb-4ce0-bf87-4f204b0103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e1d388f-2ad0-4c09-92d8-03d59ab2d8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0020fe-1447-4761-b10a-247bc87f9d26"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46f55b2e-aaf8-420c-a78b-e29e7ad57a73}" ma:internalName="TaxCatchAll" ma:showField="CatchAllData" ma:web="ad0020fe-1447-4761-b10a-247bc87f9d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1ad37bf-54cb-4ce0-bf87-4f204b0103e2">
      <Terms xmlns="http://schemas.microsoft.com/office/infopath/2007/PartnerControls"/>
    </lcf76f155ced4ddcb4097134ff3c332f>
    <TaxCatchAll xmlns="ad0020fe-1447-4761-b10a-247bc87f9d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205D28-2E13-4EA0-8065-267CB32BC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ad37bf-54cb-4ce0-bf87-4f204b0103e2"/>
    <ds:schemaRef ds:uri="ad0020fe-1447-4761-b10a-247bc87f9d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F4E909-A598-4D9A-AF70-8025F51DCA8B}">
  <ds:schemaRefs>
    <ds:schemaRef ds:uri="http://schemas.microsoft.com/office/2006/metadata/properties"/>
    <ds:schemaRef ds:uri="http://schemas.microsoft.com/office/infopath/2007/PartnerControls"/>
    <ds:schemaRef ds:uri="01ad37bf-54cb-4ce0-bf87-4f204b0103e2"/>
    <ds:schemaRef ds:uri="ad0020fe-1447-4761-b10a-247bc87f9d26"/>
  </ds:schemaRefs>
</ds:datastoreItem>
</file>

<file path=customXml/itemProps3.xml><?xml version="1.0" encoding="utf-8"?>
<ds:datastoreItem xmlns:ds="http://schemas.openxmlformats.org/officeDocument/2006/customXml" ds:itemID="{69F8012E-B6E0-4E85-A945-C5275FA5D4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6874</Words>
  <Application>Microsoft Office PowerPoint</Application>
  <PresentationFormat>Widescreen</PresentationFormat>
  <Paragraphs>885</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Amatic SC</vt: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Emmajane Merrett</dc:creator>
  <cp:lastModifiedBy>Emmajane Merrett</cp:lastModifiedBy>
  <cp:revision>1</cp:revision>
  <dcterms:created xsi:type="dcterms:W3CDTF">2023-09-30T12:23:43Z</dcterms:created>
  <dcterms:modified xsi:type="dcterms:W3CDTF">2023-09-30T12:27:25Z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0x010100857D891C85DD0D488FA442E62FF87551</vt:lpwstr>
  </property>
  <property fmtid="{D5CDD505-2E9C-101B-9397-08002B2CF9AE}" pid="3" name="MediaServiceImageTags">
    <vt:lpwstr/>
  </property>
</Properties>
</file>