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8" r:id="rId20"/>
    <p:sldId id="271" r:id="rId21"/>
    <p:sldId id="272" r:id="rId22"/>
    <p:sldId id="275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3" autoAdjust="0"/>
  </p:normalViewPr>
  <p:slideViewPr>
    <p:cSldViewPr>
      <p:cViewPr varScale="1">
        <p:scale>
          <a:sx n="57" d="100"/>
          <a:sy n="57" d="100"/>
        </p:scale>
        <p:origin x="154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d" userId="31bb16b0-240b-4746-b4e7-bf7c3610409a" providerId="ADAL" clId="{627C0E8B-EB00-40B2-BD6E-3039B16B7D11}"/>
    <pc:docChg chg="modSld">
      <pc:chgData name="Head" userId="31bb16b0-240b-4746-b4e7-bf7c3610409a" providerId="ADAL" clId="{627C0E8B-EB00-40B2-BD6E-3039B16B7D11}" dt="2024-11-03T11:46:00.334" v="14" actId="20577"/>
      <pc:docMkLst>
        <pc:docMk/>
      </pc:docMkLst>
      <pc:sldChg chg="modSp mod">
        <pc:chgData name="Head" userId="31bb16b0-240b-4746-b4e7-bf7c3610409a" providerId="ADAL" clId="{627C0E8B-EB00-40B2-BD6E-3039B16B7D11}" dt="2024-11-03T11:46:00.334" v="14" actId="20577"/>
        <pc:sldMkLst>
          <pc:docMk/>
          <pc:sldMk cId="3665878258" sldId="257"/>
        </pc:sldMkLst>
        <pc:spChg chg="mod">
          <ac:chgData name="Head" userId="31bb16b0-240b-4746-b4e7-bf7c3610409a" providerId="ADAL" clId="{627C0E8B-EB00-40B2-BD6E-3039B16B7D11}" dt="2024-11-03T11:46:00.334" v="14" actId="20577"/>
          <ac:spMkLst>
            <pc:docMk/>
            <pc:sldMk cId="3665878258" sldId="25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E9D7C-798C-4422-AAFF-E4D2E2E21502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065F-42AD-465E-97A6-40FA2068C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3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083A5-8D57-489B-AB1D-863F30A8D081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083A5-8D57-489B-AB1D-863F30A8D081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8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083A5-8D57-489B-AB1D-863F30A8D081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1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7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20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6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2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77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6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82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4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4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3DEE-366A-4075-8BB3-25B2BB7E270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560D-C8E5-4CBC-BAB6-E1FD00DD57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17090" r="71669" b="75357"/>
          <a:stretch/>
        </p:blipFill>
        <p:spPr bwMode="auto">
          <a:xfrm>
            <a:off x="392460" y="284263"/>
            <a:ext cx="2307332" cy="5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35" y="184746"/>
            <a:ext cx="626665" cy="6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Slindon CofE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Maths calculation and reasoning.</a:t>
            </a:r>
          </a:p>
        </p:txBody>
      </p:sp>
    </p:spTree>
    <p:extLst>
      <p:ext uri="{BB962C8B-B14F-4D97-AF65-F5344CB8AC3E}">
        <p14:creationId xmlns:p14="http://schemas.microsoft.com/office/powerpoint/2010/main" val="155796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08" t="17516" r="22882" b="31297"/>
          <a:stretch/>
        </p:blipFill>
        <p:spPr>
          <a:xfrm>
            <a:off x="0" y="32022"/>
            <a:ext cx="9144000" cy="68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08" t="17516" r="21222" b="86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3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61" t="14563" r="22328" b="11610"/>
          <a:stretch/>
        </p:blipFill>
        <p:spPr>
          <a:xfrm>
            <a:off x="2852" y="34874"/>
            <a:ext cx="9141148" cy="68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15" t="17516" r="25095" b="17516"/>
          <a:stretch/>
        </p:blipFill>
        <p:spPr>
          <a:xfrm>
            <a:off x="0" y="14312"/>
            <a:ext cx="9144000" cy="69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4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the end of each key stage we want the pupils to be ready:</a:t>
            </a:r>
          </a:p>
          <a:p>
            <a:pPr marL="109728" indent="0">
              <a:buNone/>
            </a:pPr>
            <a:r>
              <a:rPr lang="en-GB" dirty="0"/>
              <a:t> 1) To move on</a:t>
            </a:r>
          </a:p>
          <a:p>
            <a:pPr marL="109728" indent="0">
              <a:buNone/>
            </a:pPr>
            <a:r>
              <a:rPr lang="en-GB" dirty="0"/>
              <a:t> 2) To be ready for a world of mathematics.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Why we do it?</a:t>
            </a:r>
          </a:p>
        </p:txBody>
      </p:sp>
    </p:spTree>
    <p:extLst>
      <p:ext uri="{BB962C8B-B14F-4D97-AF65-F5344CB8AC3E}">
        <p14:creationId xmlns:p14="http://schemas.microsoft.com/office/powerpoint/2010/main" val="401288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pupils see reasoning as working with big numbers.</a:t>
            </a:r>
          </a:p>
          <a:p>
            <a:r>
              <a:rPr lang="en-GB" dirty="0"/>
              <a:t>In fact… they can be small numbers, just in an unusual context.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381992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3036854"/>
            <a:ext cx="8136904" cy="2785250"/>
            <a:chOff x="827584" y="2875998"/>
            <a:chExt cx="8136904" cy="27852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580112" y="2875998"/>
              <a:ext cx="0" cy="27852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27584" y="3429000"/>
              <a:ext cx="8136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35696" y="290578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prstClr val="black"/>
                  </a:solidFill>
                </a:rPr>
                <a:t>Model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2160" y="290578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prstClr val="black"/>
                  </a:solidFill>
                </a:rPr>
                <a:t>Calculations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59732" y="4149080"/>
            <a:ext cx="313234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732" y="4977172"/>
            <a:ext cx="828092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626" y="4159878"/>
            <a:ext cx="196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prstClr val="black"/>
                </a:solidFill>
              </a:rPr>
              <a:t>Dan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994012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prstClr val="black"/>
                </a:solidFill>
              </a:rPr>
              <a:t>Dan’s Mum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7784" y="6182144"/>
            <a:ext cx="986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Dan has _____ more grapes than his mum.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868" y="4165920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6036" y="4994012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23828" y="5121188"/>
            <a:ext cx="1404156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48164" y="5116628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48164" y="3717032"/>
                <a:ext cx="2163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18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3717032"/>
                <a:ext cx="2163813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679985" y="3736196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5817" y="4170480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1940" y="6146140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62826" y="4149080"/>
            <a:ext cx="828092" cy="576064"/>
          </a:xfrm>
          <a:prstGeom prst="rect">
            <a:avLst/>
          </a:prstGeom>
          <a:pattFill prst="wdUpDiag">
            <a:fgClr>
              <a:schemeClr val="accent2">
                <a:lumMod val="60000"/>
                <a:lumOff val="40000"/>
              </a:schemeClr>
            </a:fgClr>
            <a:bgClr>
              <a:schemeClr val="accent2">
                <a:lumMod val="20000"/>
                <a:lumOff val="80000"/>
              </a:schemeClr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8485" y="4175502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39186" y="5085184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48164" y="4240252"/>
                <a:ext cx="2163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4240252"/>
                <a:ext cx="2163813" cy="523220"/>
              </a:xfrm>
              <a:prstGeom prst="rect">
                <a:avLst/>
              </a:prstGeom>
              <a:blipFill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679985" y="4259416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24740" r="59326" b="50926"/>
          <a:stretch/>
        </p:blipFill>
        <p:spPr bwMode="auto">
          <a:xfrm>
            <a:off x="2771800" y="188640"/>
            <a:ext cx="5286929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2" grpId="0"/>
      <p:bldP spid="13" grpId="0"/>
      <p:bldP spid="14" grpId="0"/>
      <p:bldP spid="14" grpId="1"/>
      <p:bldP spid="15" grpId="0"/>
      <p:bldP spid="17" grpId="0"/>
      <p:bldP spid="17" grpId="1"/>
      <p:bldP spid="18" grpId="0"/>
      <p:bldP spid="19" grpId="0"/>
      <p:bldP spid="20" grpId="0"/>
      <p:bldP spid="21" grpId="0"/>
      <p:bldP spid="22" grpId="0" animBg="1"/>
      <p:bldP spid="23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3036854"/>
            <a:ext cx="8136904" cy="2785250"/>
            <a:chOff x="827584" y="2875998"/>
            <a:chExt cx="8136904" cy="27852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976156" y="2875998"/>
              <a:ext cx="0" cy="27852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27584" y="3429000"/>
              <a:ext cx="8136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35696" y="290578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prstClr val="black"/>
                  </a:solidFill>
                </a:rPr>
                <a:t>Model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2160" y="290578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prstClr val="black"/>
                  </a:solidFill>
                </a:rPr>
                <a:t>Calculations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53188" y="6182144"/>
            <a:ext cx="986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Kelsey eats _____g of cheese.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79805" y="4191728"/>
            <a:ext cx="2880000" cy="605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048164" y="4077072"/>
                <a:ext cx="2163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48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4077072"/>
                <a:ext cx="2163813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7679985" y="4077072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7504" y="4231595"/>
            <a:ext cx="196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prstClr val="black"/>
                </a:solidFill>
              </a:rPr>
              <a:t>Beth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3273" y="5036660"/>
            <a:ext cx="153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prstClr val="black"/>
                </a:solidFill>
              </a:rPr>
              <a:t>Kelsey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56176" y="6146140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16</a:t>
            </a:r>
          </a:p>
        </p:txBody>
      </p:sp>
      <p:sp>
        <p:nvSpPr>
          <p:cNvPr id="4" name="Rectangle 3"/>
          <p:cNvSpPr/>
          <p:nvPr/>
        </p:nvSpPr>
        <p:spPr>
          <a:xfrm rot="163745">
            <a:off x="6861042" y="66231"/>
            <a:ext cx="91531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79805" y="5019685"/>
            <a:ext cx="720000" cy="605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96686" y="4191728"/>
            <a:ext cx="0" cy="60555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17725" y="4191728"/>
            <a:ext cx="0" cy="60555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39794" y="5716508"/>
            <a:ext cx="6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6" name="Right Brace 35"/>
          <p:cNvSpPr/>
          <p:nvPr/>
        </p:nvSpPr>
        <p:spPr>
          <a:xfrm rot="5400000" flipV="1">
            <a:off x="2364019" y="5349611"/>
            <a:ext cx="163618" cy="721040"/>
          </a:xfrm>
          <a:prstGeom prst="rightBrace">
            <a:avLst>
              <a:gd name="adj1" fmla="val 76539"/>
              <a:gd name="adj2" fmla="val 5075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238765" y="4191728"/>
            <a:ext cx="0" cy="60555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44644" y="4231595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16g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69163" y="4237928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16g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93682" y="4244261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16g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18201" y="4237928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16g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48673" y="5064031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16g</a:t>
            </a:r>
          </a:p>
        </p:txBody>
      </p:sp>
      <p:sp>
        <p:nvSpPr>
          <p:cNvPr id="6" name="Rectangle 5"/>
          <p:cNvSpPr/>
          <p:nvPr/>
        </p:nvSpPr>
        <p:spPr>
          <a:xfrm rot="588575">
            <a:off x="6565631" y="125324"/>
            <a:ext cx="1113725" cy="258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34609" y="5196589"/>
            <a:ext cx="2125196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54073" y="5115421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48g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55604" y="5714092"/>
            <a:ext cx="78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16g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7" t="27422" r="28622" b="47136"/>
          <a:stretch/>
        </p:blipFill>
        <p:spPr bwMode="auto">
          <a:xfrm>
            <a:off x="2836050" y="476671"/>
            <a:ext cx="5000109" cy="241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2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72" grpId="0"/>
      <p:bldP spid="73" grpId="0"/>
      <p:bldP spid="43" grpId="0"/>
      <p:bldP spid="44" grpId="0"/>
      <p:bldP spid="57" grpId="0"/>
      <p:bldP spid="29" grpId="0" animBg="1"/>
      <p:bldP spid="39" grpId="0"/>
      <p:bldP spid="39" grpId="1"/>
      <p:bldP spid="36" grpId="0" animBg="1"/>
      <p:bldP spid="46" grpId="0"/>
      <p:bldP spid="47" grpId="0"/>
      <p:bldP spid="48" grpId="0"/>
      <p:bldP spid="49" grpId="0"/>
      <p:bldP spid="50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2672916"/>
            <a:ext cx="8136904" cy="3439716"/>
            <a:chOff x="827584" y="2875998"/>
            <a:chExt cx="8136904" cy="34397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580112" y="2875998"/>
              <a:ext cx="0" cy="3439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27584" y="3429000"/>
              <a:ext cx="8136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35696" y="290578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prstClr val="black"/>
                  </a:solidFill>
                </a:rPr>
                <a:t>Model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2160" y="2905780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prstClr val="black"/>
                  </a:solidFill>
                </a:rPr>
                <a:t>Calculations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68044" y="612059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There are _____ Elm trees.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580112" y="3465004"/>
                <a:ext cx="2643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5,000 </a:t>
                </a:r>
                <a14:m>
                  <m:oMath xmlns:m="http://schemas.openxmlformats.org/officeDocument/2006/math">
                    <m:r>
                      <a:rPr lang="en-GB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2,346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465004"/>
                <a:ext cx="2643320" cy="523220"/>
              </a:xfrm>
              <a:prstGeom prst="rect">
                <a:avLst/>
              </a:prstGeom>
              <a:blipFill>
                <a:blip r:embed="rId3"/>
                <a:stretch>
                  <a:fillRect l="-345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7992380" y="3465004"/>
            <a:ext cx="110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2,654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472100" y="4038237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2,654 </a:t>
                </a:r>
                <a14:m>
                  <m:oMath xmlns:m="http://schemas.openxmlformats.org/officeDocument/2006/math">
                    <m:r>
                      <a:rPr lang="en-GB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1,118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4038237"/>
                <a:ext cx="2880320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7992380" y="4059450"/>
            <a:ext cx="111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1,536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80212" y="6112632"/>
            <a:ext cx="99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1,886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900606" y="3396935"/>
            <a:ext cx="196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prstClr val="black"/>
                </a:solidFill>
              </a:rPr>
              <a:t>Oak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889287" y="4535623"/>
            <a:ext cx="196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prstClr val="black"/>
                </a:solidFill>
              </a:rPr>
              <a:t>Elm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889288" y="5606080"/>
            <a:ext cx="196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prstClr val="black"/>
                </a:solidFill>
              </a:rPr>
              <a:t>Ash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78858" y="4553298"/>
            <a:ext cx="2163567" cy="531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67538" y="3399204"/>
            <a:ext cx="2793540" cy="531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Right Brace 47"/>
          <p:cNvSpPr/>
          <p:nvPr/>
        </p:nvSpPr>
        <p:spPr>
          <a:xfrm>
            <a:off x="4419671" y="3392996"/>
            <a:ext cx="260341" cy="2736304"/>
          </a:xfrm>
          <a:prstGeom prst="rightBrace">
            <a:avLst>
              <a:gd name="adj1" fmla="val 76539"/>
              <a:gd name="adj2" fmla="val 5075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67977" y="4551511"/>
            <a:ext cx="12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2827" y="3439326"/>
            <a:ext cx="282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2,346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78858" y="5604409"/>
            <a:ext cx="1350149" cy="531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3317140" y="4552708"/>
            <a:ext cx="208303" cy="1567882"/>
          </a:xfrm>
          <a:prstGeom prst="rightBrace">
            <a:avLst>
              <a:gd name="adj1" fmla="val 76539"/>
              <a:gd name="adj2" fmla="val 5075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98579" y="5101933"/>
            <a:ext cx="12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2,654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68242" y="5733256"/>
            <a:ext cx="792000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22091" y="5739643"/>
            <a:ext cx="12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1,118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423080" y="4545124"/>
            <a:ext cx="0" cy="165618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52652" y="4545124"/>
            <a:ext cx="0" cy="165618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423080" y="4545124"/>
            <a:ext cx="0" cy="53927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77015" y="4585174"/>
            <a:ext cx="12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1,118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96136" y="4617132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1,536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617132"/>
                <a:ext cx="2880320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7920559" y="4617802"/>
            <a:ext cx="111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768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18090" y="5639249"/>
            <a:ext cx="12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768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728" y="4575436"/>
            <a:ext cx="12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768</a:t>
            </a:r>
          </a:p>
        </p:txBody>
      </p:sp>
      <p:sp>
        <p:nvSpPr>
          <p:cNvPr id="63" name="Right Brace 62"/>
          <p:cNvSpPr/>
          <p:nvPr/>
        </p:nvSpPr>
        <p:spPr>
          <a:xfrm rot="16200000">
            <a:off x="2038761" y="3336687"/>
            <a:ext cx="260341" cy="2167444"/>
          </a:xfrm>
          <a:prstGeom prst="rightBrace">
            <a:avLst>
              <a:gd name="adj1" fmla="val 76539"/>
              <a:gd name="adj2" fmla="val 5075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50780" y="3897052"/>
            <a:ext cx="86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16116" y="5152819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768 </a:t>
                </a:r>
                <a14:m>
                  <m:oMath xmlns:m="http://schemas.openxmlformats.org/officeDocument/2006/math">
                    <m:r>
                      <a:rPr lang="en-GB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1,118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5152819"/>
                <a:ext cx="2880320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8028571" y="5153489"/>
            <a:ext cx="111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1,886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23080" y="4545124"/>
            <a:ext cx="819345" cy="5392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85493" y="5271989"/>
            <a:ext cx="654385" cy="1730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398579" y="4833156"/>
            <a:ext cx="12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1,536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13008" y="3920324"/>
            <a:ext cx="111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1,886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25000" r="59020" b="49056"/>
          <a:stretch/>
        </p:blipFill>
        <p:spPr bwMode="auto">
          <a:xfrm>
            <a:off x="2846773" y="296652"/>
            <a:ext cx="4825720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6" grpId="0"/>
      <p:bldP spid="77" grpId="0"/>
      <p:bldP spid="90" grpId="0"/>
      <p:bldP spid="91" grpId="0"/>
      <p:bldP spid="94" grpId="0"/>
      <p:bldP spid="42" grpId="0"/>
      <p:bldP spid="44" grpId="0"/>
      <p:bldP spid="45" grpId="0"/>
      <p:bldP spid="46" grpId="0" animBg="1"/>
      <p:bldP spid="47" grpId="0" animBg="1"/>
      <p:bldP spid="48" grpId="0" animBg="1"/>
      <p:bldP spid="49" grpId="0"/>
      <p:bldP spid="43" grpId="0"/>
      <p:bldP spid="36" grpId="0" animBg="1"/>
      <p:bldP spid="37" grpId="0" animBg="1"/>
      <p:bldP spid="38" grpId="0"/>
      <p:bldP spid="40" grpId="0"/>
      <p:bldP spid="40" grpId="1"/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64" grpId="1"/>
      <p:bldP spid="65" grpId="0"/>
      <p:bldP spid="66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/>
          <a:lstStyle/>
          <a:p>
            <a:r>
              <a:rPr lang="en-GB" dirty="0"/>
              <a:t>Year 2 Example: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Reasoning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69" t="16532" r="35611" b="20469"/>
          <a:stretch/>
        </p:blipFill>
        <p:spPr>
          <a:xfrm>
            <a:off x="3548484" y="789556"/>
            <a:ext cx="5580112" cy="6093296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4733764" y="3284984"/>
            <a:ext cx="4086708" cy="29523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50-23 = 27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27-15 = 12</a:t>
            </a:r>
          </a:p>
        </p:txBody>
      </p:sp>
    </p:spTree>
    <p:extLst>
      <p:ext uri="{BB962C8B-B14F-4D97-AF65-F5344CB8AC3E}">
        <p14:creationId xmlns:p14="http://schemas.microsoft.com/office/powerpoint/2010/main" val="18690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understand key aims of the national curriculum for maths.</a:t>
            </a:r>
          </a:p>
          <a:p>
            <a:r>
              <a:rPr lang="en-GB" dirty="0"/>
              <a:t>To understand how we approach reasoning </a:t>
            </a:r>
            <a:r>
              <a:rPr lang="en-GB"/>
              <a:t>at Slindon.</a:t>
            </a:r>
            <a:endParaRPr lang="en-GB" dirty="0"/>
          </a:p>
          <a:p>
            <a:r>
              <a:rPr lang="en-GB" dirty="0"/>
              <a:t>To gain ideas around how you can support your children with learning maths at home.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366587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r>
              <a:rPr lang="en-GB" dirty="0"/>
              <a:t>Year 6 example: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GB" dirty="0"/>
              <a:t>Reasoning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49" t="22439" r="33397" b="6688"/>
          <a:stretch/>
        </p:blipFill>
        <p:spPr>
          <a:xfrm>
            <a:off x="3707904" y="908720"/>
            <a:ext cx="5328593" cy="5949280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33657" y="908720"/>
            <a:ext cx="5904656" cy="535665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weight of the piles of bricks is equal.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2.5 x 6 = 15kg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15 / 5 = 3kg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Each brick is 3kg</a:t>
            </a:r>
          </a:p>
        </p:txBody>
      </p:sp>
    </p:spTree>
    <p:extLst>
      <p:ext uri="{BB962C8B-B14F-4D97-AF65-F5344CB8AC3E}">
        <p14:creationId xmlns:p14="http://schemas.microsoft.com/office/powerpoint/2010/main" val="41861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580" y="1481138"/>
            <a:ext cx="2956840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recommendation…</a:t>
            </a:r>
          </a:p>
        </p:txBody>
      </p:sp>
    </p:spTree>
    <p:extLst>
      <p:ext uri="{BB962C8B-B14F-4D97-AF65-F5344CB8AC3E}">
        <p14:creationId xmlns:p14="http://schemas.microsoft.com/office/powerpoint/2010/main" val="838899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some children, ready to show you some of the calculation strategies.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Many are working with number at the moment, so if you look in their books you should see a variety of methods being used.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535222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6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dirty="0"/>
              <a:t>Our own feelings towards mathematics are influenced by: </a:t>
            </a:r>
          </a:p>
          <a:p>
            <a:r>
              <a:rPr lang="en-GB" dirty="0"/>
              <a:t>our own parents’ attitudes towards the subject</a:t>
            </a:r>
          </a:p>
          <a:p>
            <a:r>
              <a:rPr lang="en-GB" dirty="0"/>
              <a:t>our own experiences of the subject at school,</a:t>
            </a:r>
          </a:p>
          <a:p>
            <a:r>
              <a:rPr lang="en-GB" dirty="0"/>
              <a:t>popular culture.</a:t>
            </a:r>
          </a:p>
          <a:p>
            <a:endParaRPr lang="en-GB" dirty="0"/>
          </a:p>
          <a:p>
            <a:pPr marL="109728" indent="0" algn="ctr">
              <a:buNone/>
            </a:pPr>
            <a:r>
              <a:rPr lang="en-GB" dirty="0"/>
              <a:t> Jo </a:t>
            </a:r>
            <a:r>
              <a:rPr lang="en-GB" dirty="0" err="1"/>
              <a:t>Boaler</a:t>
            </a:r>
            <a:r>
              <a:rPr lang="en-GB" dirty="0"/>
              <a:t> British education author </a:t>
            </a:r>
          </a:p>
          <a:p>
            <a:pPr marL="109728" indent="0" algn="ctr">
              <a:buNone/>
            </a:pPr>
            <a:r>
              <a:rPr lang="en-GB" dirty="0"/>
              <a:t>“Ideas that students hold about their ability make a great difference to their learning ability.”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Attitudes to maths </a:t>
            </a:r>
          </a:p>
        </p:txBody>
      </p:sp>
    </p:spTree>
    <p:extLst>
      <p:ext uri="{BB962C8B-B14F-4D97-AF65-F5344CB8AC3E}">
        <p14:creationId xmlns:p14="http://schemas.microsoft.com/office/powerpoint/2010/main" val="421040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Carol </a:t>
            </a:r>
            <a:r>
              <a:rPr lang="en-GB" dirty="0" err="1"/>
              <a:t>Dweck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Fixed and growth </a:t>
            </a:r>
            <a:r>
              <a:rPr lang="en-GB" dirty="0" err="1"/>
              <a:t>mindsets</a:t>
            </a:r>
            <a:r>
              <a:rPr lang="en-GB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5445224"/>
            <a:ext cx="4040188" cy="726976"/>
          </a:xfrm>
        </p:spPr>
        <p:txBody>
          <a:bodyPr>
            <a:normAutofit/>
          </a:bodyPr>
          <a:lstStyle/>
          <a:p>
            <a:pPr algn="ctr"/>
            <a:r>
              <a:rPr lang="en-GB" sz="1900" dirty="0"/>
              <a:t>Likely to plateau early and achieve less than full potential.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/>
              <a:t>Reaches even higher levels of achievement.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GB" sz="2000" u="sng" dirty="0"/>
              <a:t>Fixed </a:t>
            </a:r>
            <a:r>
              <a:rPr lang="en-GB" sz="2000" u="sng" dirty="0" err="1"/>
              <a:t>Mindset</a:t>
            </a:r>
            <a:r>
              <a:rPr lang="en-GB" sz="2000" u="sng" dirty="0"/>
              <a:t> </a:t>
            </a:r>
          </a:p>
          <a:p>
            <a:pPr marL="109728" indent="0" algn="ctr">
              <a:buNone/>
            </a:pPr>
            <a:endParaRPr lang="en-GB" sz="2000" u="sng" dirty="0"/>
          </a:p>
          <a:p>
            <a:r>
              <a:rPr lang="en-GB" sz="2000" dirty="0"/>
              <a:t>Intelligence is static.  </a:t>
            </a:r>
          </a:p>
          <a:p>
            <a:r>
              <a:rPr lang="en-GB" sz="2000" dirty="0"/>
              <a:t>I must look clever! </a:t>
            </a:r>
          </a:p>
          <a:p>
            <a:r>
              <a:rPr lang="en-GB" sz="2000" dirty="0"/>
              <a:t>Avoids challenges. </a:t>
            </a:r>
          </a:p>
          <a:p>
            <a:r>
              <a:rPr lang="en-GB" sz="2000" dirty="0"/>
              <a:t>Gives up easily.</a:t>
            </a:r>
          </a:p>
          <a:p>
            <a:r>
              <a:rPr lang="en-GB" sz="2000" dirty="0"/>
              <a:t>Sees effort as pointless. </a:t>
            </a:r>
          </a:p>
          <a:p>
            <a:r>
              <a:rPr lang="en-GB" sz="2000" dirty="0"/>
              <a:t>Ignores useful criticism.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247455" cy="39417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GB" sz="2000" u="sng" dirty="0"/>
              <a:t>Growth </a:t>
            </a:r>
            <a:r>
              <a:rPr lang="en-GB" sz="2000" u="sng" dirty="0" err="1"/>
              <a:t>Mindset</a:t>
            </a:r>
            <a:endParaRPr lang="en-GB" sz="2000" u="sng" dirty="0"/>
          </a:p>
          <a:p>
            <a:pPr marL="109728" indent="0" algn="ctr">
              <a:buNone/>
            </a:pPr>
            <a:r>
              <a:rPr lang="en-GB" sz="2000" u="sng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Intelligence is expandable.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I want to learn more!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Embraces challenges.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Persists in the face of setbacks.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Sees effort as the way forward.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/>
              <a:t>Learns from criticism.</a:t>
            </a:r>
          </a:p>
        </p:txBody>
      </p:sp>
    </p:spTree>
    <p:extLst>
      <p:ext uri="{BB962C8B-B14F-4D97-AF65-F5344CB8AC3E}">
        <p14:creationId xmlns:p14="http://schemas.microsoft.com/office/powerpoint/2010/main" val="15608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For all of our calculation policies we start with the concrete.</a:t>
            </a:r>
          </a:p>
          <a:p>
            <a:r>
              <a:rPr lang="en-GB" dirty="0"/>
              <a:t>We follow the CPA strategy (Concrete</a:t>
            </a:r>
            <a:r>
              <a:rPr lang="en-GB"/>
              <a:t>, Pictorial </a:t>
            </a:r>
            <a:r>
              <a:rPr lang="en-GB" dirty="0"/>
              <a:t>and Abstract).</a:t>
            </a:r>
          </a:p>
          <a:p>
            <a:r>
              <a:rPr lang="en-GB" dirty="0"/>
              <a:t>In school we use a variety of apparatus to ensure the pupils gain a firm grasp of calculation,</a:t>
            </a:r>
          </a:p>
          <a:p>
            <a:r>
              <a:rPr lang="en-GB" dirty="0"/>
              <a:t>These include:</a:t>
            </a:r>
          </a:p>
          <a:p>
            <a:pPr marL="109728" indent="0">
              <a:buNone/>
            </a:pPr>
            <a:r>
              <a:rPr lang="en-GB" dirty="0"/>
              <a:t>             - Numicon</a:t>
            </a:r>
          </a:p>
          <a:p>
            <a:pPr marL="109728" indent="0">
              <a:buNone/>
            </a:pPr>
            <a:r>
              <a:rPr lang="en-GB" dirty="0"/>
              <a:t>             - Dienes</a:t>
            </a:r>
          </a:p>
          <a:p>
            <a:pPr marL="109728" indent="0">
              <a:buNone/>
            </a:pPr>
            <a:r>
              <a:rPr lang="en-GB" dirty="0"/>
              <a:t>             - Counters</a:t>
            </a:r>
          </a:p>
          <a:p>
            <a:pPr marL="109728" indent="0">
              <a:buNone/>
            </a:pPr>
            <a:r>
              <a:rPr lang="en-GB" dirty="0"/>
              <a:t>             - Teddy bears</a:t>
            </a:r>
          </a:p>
          <a:p>
            <a:pPr marL="109728" indent="0">
              <a:buNone/>
            </a:pPr>
            <a:r>
              <a:rPr lang="en-GB" dirty="0"/>
              <a:t>             - Multi-link</a:t>
            </a:r>
          </a:p>
          <a:p>
            <a:pPr marL="109728" indent="0">
              <a:buNone/>
            </a:pPr>
            <a:r>
              <a:rPr lang="en-GB" dirty="0"/>
              <a:t>             - Anything we can use!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Moving from the concrete to the abstract.</a:t>
            </a:r>
          </a:p>
        </p:txBody>
      </p:sp>
    </p:spTree>
    <p:extLst>
      <p:ext uri="{BB962C8B-B14F-4D97-AF65-F5344CB8AC3E}">
        <p14:creationId xmlns:p14="http://schemas.microsoft.com/office/powerpoint/2010/main" val="176871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12" t="10782" r="19288" b="14983"/>
          <a:stretch/>
        </p:blipFill>
        <p:spPr>
          <a:xfrm>
            <a:off x="0" y="20597"/>
            <a:ext cx="9144000" cy="68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4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61" t="15547" r="19561" b="76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4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08" t="15548" r="21775" b="96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15" t="15548" r="22329" b="17516"/>
          <a:stretch/>
        </p:blipFill>
        <p:spPr>
          <a:xfrm>
            <a:off x="-21134" y="-26840"/>
            <a:ext cx="9165134" cy="68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49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D891C85DD0D488FA442E62FF87551" ma:contentTypeVersion="17" ma:contentTypeDescription="Create a new document." ma:contentTypeScope="" ma:versionID="f6d9dd7f9cc18ad4cf1e593b6b0ba2e5">
  <xsd:schema xmlns:xsd="http://www.w3.org/2001/XMLSchema" xmlns:xs="http://www.w3.org/2001/XMLSchema" xmlns:p="http://schemas.microsoft.com/office/2006/metadata/properties" xmlns:ns2="01ad37bf-54cb-4ce0-bf87-4f204b0103e2" xmlns:ns3="ad0020fe-1447-4761-b10a-247bc87f9d26" targetNamespace="http://schemas.microsoft.com/office/2006/metadata/properties" ma:root="true" ma:fieldsID="c859ddcab90459cc9a724501988e11b2" ns2:_="" ns3:_="">
    <xsd:import namespace="01ad37bf-54cb-4ce0-bf87-4f204b0103e2"/>
    <xsd:import namespace="ad0020fe-1447-4761-b10a-247bc87f9d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d37bf-54cb-4ce0-bf87-4f204b010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e1d388f-2ad0-4c09-92d8-03d59ab2d8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020fe-1447-4761-b10a-247bc87f9d2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6f55b2e-aaf8-420c-a78b-e29e7ad57a73}" ma:internalName="TaxCatchAll" ma:showField="CatchAllData" ma:web="ad0020fe-1447-4761-b10a-247bc87f9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ad37bf-54cb-4ce0-bf87-4f204b0103e2">
      <Terms xmlns="http://schemas.microsoft.com/office/infopath/2007/PartnerControls"/>
    </lcf76f155ced4ddcb4097134ff3c332f>
    <TaxCatchAll xmlns="ad0020fe-1447-4761-b10a-247bc87f9d26" xsi:nil="true"/>
  </documentManagement>
</p:properties>
</file>

<file path=customXml/itemProps1.xml><?xml version="1.0" encoding="utf-8"?>
<ds:datastoreItem xmlns:ds="http://schemas.openxmlformats.org/officeDocument/2006/customXml" ds:itemID="{7607BA0E-EBB7-4951-BC50-53D56507362F}"/>
</file>

<file path=customXml/itemProps2.xml><?xml version="1.0" encoding="utf-8"?>
<ds:datastoreItem xmlns:ds="http://schemas.openxmlformats.org/officeDocument/2006/customXml" ds:itemID="{300D4ACC-CF1D-4824-B165-A8D576FF0C32}"/>
</file>

<file path=customXml/itemProps3.xml><?xml version="1.0" encoding="utf-8"?>
<ds:datastoreItem xmlns:ds="http://schemas.openxmlformats.org/officeDocument/2006/customXml" ds:itemID="{F3FD3694-7C00-45BF-8DC7-7F7022450B8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437</TotalTime>
  <Words>516</Words>
  <Application>Microsoft Office PowerPoint</Application>
  <PresentationFormat>On-screen Show (4:3)</PresentationFormat>
  <Paragraphs>131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Concourse</vt:lpstr>
      <vt:lpstr>Office Theme</vt:lpstr>
      <vt:lpstr>Slindon CofE Primary School</vt:lpstr>
      <vt:lpstr>Aims</vt:lpstr>
      <vt:lpstr>Attitudes to maths </vt:lpstr>
      <vt:lpstr>Carol Dweck  Fixed and growth mindsets </vt:lpstr>
      <vt:lpstr>Moving from the concrete to the abstract.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do it?</vt:lpstr>
      <vt:lpstr>Reasoning</vt:lpstr>
      <vt:lpstr>PowerPoint Presentation</vt:lpstr>
      <vt:lpstr>PowerPoint Presentation</vt:lpstr>
      <vt:lpstr>PowerPoint Presentation</vt:lpstr>
      <vt:lpstr>Reasoning</vt:lpstr>
      <vt:lpstr>Reasoning</vt:lpstr>
      <vt:lpstr>A recommendation…</vt:lpstr>
      <vt:lpstr>Any questions?</vt:lpstr>
      <vt:lpstr>PowerPoint Presentation</vt:lpstr>
    </vt:vector>
  </TitlesOfParts>
  <Company>Petworth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Petworth CE Primary School</dc:title>
  <dc:creator>Laura Sandon-Webb</dc:creator>
  <cp:lastModifiedBy>Head</cp:lastModifiedBy>
  <cp:revision>20</cp:revision>
  <dcterms:created xsi:type="dcterms:W3CDTF">2016-09-22T08:24:59Z</dcterms:created>
  <dcterms:modified xsi:type="dcterms:W3CDTF">2024-11-03T11:46:08Z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0x010100857D891C85DD0D488FA442E62FF87551</vt:lpwstr>
  </property>
</Properties>
</file>