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9655E1-7849-4270-8EEC-F18A7866BDA3}" v="35" dt="2023-09-10T17:00:54.6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40" d="100"/>
          <a:sy n="40" d="100"/>
        </p:scale>
        <p:origin x="44" y="5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277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76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570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90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44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638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27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11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60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763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632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F4457-18D5-495F-B8DF-E7CF554B41B3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6545A-AD17-4DEA-A8EB-B872261AB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95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://www.foodafactoflife.org.uk/" TargetMode="External"/><Relationship Id="rId7" Type="http://schemas.openxmlformats.org/officeDocument/2006/relationships/hyperlink" Target="http://www.youngminds.org.uk/" TargetMode="External"/><Relationship Id="rId12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elfesteem.dove.co.uk/" TargetMode="External"/><Relationship Id="rId11" Type="http://schemas.openxmlformats.org/officeDocument/2006/relationships/image" Target="../media/image7.jpeg"/><Relationship Id="rId5" Type="http://schemas.openxmlformats.org/officeDocument/2006/relationships/hyperlink" Target="http://www.childline.org.uk/" TargetMode="External"/><Relationship Id="rId10" Type="http://schemas.openxmlformats.org/officeDocument/2006/relationships/image" Target="../media/image6.jpeg"/><Relationship Id="rId4" Type="http://schemas.openxmlformats.org/officeDocument/2006/relationships/hyperlink" Target="http://www.nhs.uk/change4life" TargetMode="External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412" y="500365"/>
            <a:ext cx="10515600" cy="1002665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Chestnuts PSHE Knowledge </a:t>
            </a:r>
            <a:r>
              <a:rPr lang="en-US" sz="2000" b="1" dirty="0" err="1">
                <a:solidFill>
                  <a:srgbClr val="FF0000"/>
                </a:solidFill>
              </a:rPr>
              <a:t>Organiser</a:t>
            </a:r>
            <a:br>
              <a:rPr lang="en-US" sz="2000" b="1" dirty="0">
                <a:solidFill>
                  <a:srgbClr val="FF0000"/>
                </a:solidFill>
              </a:rPr>
            </a:br>
            <a:r>
              <a:rPr lang="en-US" sz="3100" dirty="0"/>
              <a:t>Autumn Term 1 – Physical Health and Wellbeing</a:t>
            </a:r>
            <a:br>
              <a:rPr lang="en-US" sz="3100" dirty="0"/>
            </a:br>
            <a:r>
              <a:rPr lang="en-US" sz="3100" dirty="0"/>
              <a:t>In the Media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166903"/>
              </p:ext>
            </p:extLst>
          </p:nvPr>
        </p:nvGraphicFramePr>
        <p:xfrm>
          <a:off x="167412" y="1453786"/>
          <a:ext cx="7239227" cy="2658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516">
                  <a:extLst>
                    <a:ext uri="{9D8B030D-6E8A-4147-A177-3AD203B41FA5}">
                      <a16:colId xmlns:a16="http://schemas.microsoft.com/office/drawing/2014/main" val="2495739436"/>
                    </a:ext>
                  </a:extLst>
                </a:gridCol>
                <a:gridCol w="5086711">
                  <a:extLst>
                    <a:ext uri="{9D8B030D-6E8A-4147-A177-3AD203B41FA5}">
                      <a16:colId xmlns:a16="http://schemas.microsoft.com/office/drawing/2014/main" val="173875742"/>
                    </a:ext>
                  </a:extLst>
                </a:gridCol>
              </a:tblGrid>
              <a:tr h="305741"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Key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Vocabulary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068158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Marketing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Promoting or selling a product.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545821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Advertising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Draw attention to a product.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949583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Media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The way to communicate with lots of people e.g. newspaper, radio, internet, TV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134120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Celebrities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People who are well known or famous for what they do.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659107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Role model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Someone who sets an example for other people to follow.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228230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Influence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To change a person’s behaviour, attitude, beliefs.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443143"/>
                  </a:ext>
                </a:extLst>
              </a:tr>
              <a:tr h="30574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FF0000"/>
                          </a:solidFill>
                        </a:rPr>
                        <a:t>Manipulation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To influence on purpose.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063545"/>
                  </a:ext>
                </a:extLst>
              </a:tr>
            </a:tbl>
          </a:graphicData>
        </a:graphic>
      </p:graphicFrame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2874" y="170997"/>
            <a:ext cx="883920" cy="951230"/>
          </a:xfrm>
          <a:prstGeom prst="rect">
            <a:avLst/>
          </a:prstGeom>
          <a:noFill/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7618047" y="1453787"/>
            <a:ext cx="4288747" cy="464221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1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we should know and what we should be able to do:</a:t>
            </a:r>
            <a:endParaRPr lang="en-GB" sz="1100" b="1" u="sng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dirty="0"/>
              <a:t>To learn that messages given on food adverts can be misleading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/>
              <a:t>• I know that food and drink adverts can use misleading marketing messages in order to make a product seem more healthy for consumers • I am able to compare the health benefits of a food or drink product in comparison with an advertising campaign                                                      • I can identify advertising as one influence on </a:t>
            </a:r>
            <a:r>
              <a:rPr lang="en-GB" sz="1100" dirty="0" err="1"/>
              <a:t>peopleʼs</a:t>
            </a:r>
            <a:r>
              <a:rPr lang="en-GB" sz="1100" dirty="0"/>
              <a:t> choices about food and drink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dirty="0"/>
              <a:t>To learn about role models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/>
              <a:t>• I am able to analyse how the media portray celebrities                           • I recognise that celebrities can be presented as role models and that they may be a good or not-so good role model for young people              • I can explain why we need to be cautious about things we see, hear or read about in the media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dirty="0"/>
              <a:t>To learn about how the media can manipulate images and that these images may not reflect reality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/>
              <a:t>• I understand that images can be changed or manipulated by the media and how this can differ from reality                                                                 • I can describe how the media portrayal might affect </a:t>
            </a:r>
            <a:r>
              <a:rPr lang="en-GB" sz="1100" dirty="0" err="1"/>
              <a:t>peopleʼs</a:t>
            </a:r>
            <a:r>
              <a:rPr lang="en-GB" sz="1100" dirty="0"/>
              <a:t> feelings about themselves                                                                                                          • I accept and respect that people have bodies that are different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67412" y="4306764"/>
            <a:ext cx="3468188" cy="228253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u="sng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 to think about …</a:t>
            </a:r>
          </a:p>
          <a:p>
            <a:pPr marR="362585">
              <a:lnSpc>
                <a:spcPct val="99000"/>
              </a:lnSpc>
              <a:spcAft>
                <a:spcPts val="5"/>
              </a:spcAft>
            </a:pPr>
            <a:r>
              <a:rPr lang="en-GB" sz="11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Can you think of any marketing messages which can’t really be true? </a:t>
            </a:r>
          </a:p>
          <a:p>
            <a:pPr marR="362585">
              <a:lnSpc>
                <a:spcPct val="99000"/>
              </a:lnSpc>
              <a:spcAft>
                <a:spcPts val="5"/>
              </a:spcAft>
            </a:pPr>
            <a:r>
              <a:rPr lang="en-GB" sz="11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Do you think advertising has ever persuaded you to buy something which you wouldn’t’ normally have bought? </a:t>
            </a:r>
          </a:p>
          <a:p>
            <a:pPr>
              <a:lnSpc>
                <a:spcPct val="99000"/>
              </a:lnSpc>
              <a:spcAft>
                <a:spcPts val="800"/>
              </a:spcAft>
            </a:pPr>
            <a:r>
              <a:rPr lang="en-GB" sz="11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Why is it important to think carefully about what we see, hear or read in the media?                                                   </a:t>
            </a:r>
            <a:r>
              <a:rPr lang="en-GB" sz="1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Can you think of any good role models? Any bad role models? </a:t>
            </a: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Marcus Rashford reveals his toughest opponent &amp; who he hates most:  Liverpool or Man City | Goal.com UK">
            <a:extLst>
              <a:ext uri="{FF2B5EF4-FFF2-40B4-BE49-F238E27FC236}">
                <a16:creationId xmlns:a16="http://schemas.microsoft.com/office/drawing/2014/main" id="{F925EAB6-6EB6-92A1-13C2-F871137AE5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008" y="4306764"/>
            <a:ext cx="1959732" cy="109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Lionesses Leah Williamson &amp; Beth Mead top list of female role models for  kids - ahead of Kate Middleton &amp; Ariana Grande | The Sun">
            <a:extLst>
              <a:ext uri="{FF2B5EF4-FFF2-40B4-BE49-F238E27FC236}">
                <a16:creationId xmlns:a16="http://schemas.microsoft.com/office/drawing/2014/main" id="{86FD6C2D-F095-339B-8BFF-7270358EDB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740" y="4605427"/>
            <a:ext cx="1574498" cy="198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145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31" y="17099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FF0000"/>
                </a:solidFill>
              </a:rPr>
              <a:t>Chestnuts PSHE Knowledge </a:t>
            </a:r>
            <a:r>
              <a:rPr lang="en-US" sz="1800" b="1" dirty="0" err="1">
                <a:solidFill>
                  <a:srgbClr val="FF0000"/>
                </a:solidFill>
              </a:rPr>
              <a:t>Organiser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2800" dirty="0"/>
              <a:t>Autumn Term 1 – Physical Health and Wellbeing</a:t>
            </a:r>
            <a:br>
              <a:rPr lang="en-US" sz="2800" dirty="0"/>
            </a:br>
            <a:r>
              <a:rPr lang="en-US" sz="2800" dirty="0"/>
              <a:t>In the Media</a:t>
            </a:r>
            <a:br>
              <a:rPr lang="en-GB" sz="2800" dirty="0"/>
            </a:br>
            <a:endParaRPr lang="en-GB" sz="2800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7255968" y="4946972"/>
            <a:ext cx="4386943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GB" sz="1200" b="1" u="sng" dirty="0">
                <a:solidFill>
                  <a:srgbClr val="00B050"/>
                </a:solidFill>
              </a:rPr>
              <a:t>Children’s literature to support the topic</a:t>
            </a:r>
            <a:endParaRPr lang="en-GB" sz="1200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GB" sz="1200" dirty="0">
                <a:solidFill>
                  <a:srgbClr val="00B050"/>
                </a:solidFill>
              </a:rPr>
              <a:t>These books are really great to help us understand the issues we will cover in this unit of work, you can find some in our library</a:t>
            </a:r>
          </a:p>
          <a:p>
            <a:r>
              <a:rPr lang="en-GB" sz="1200" dirty="0"/>
              <a:t>• Girls Under Pressure by Jacqueline Wilson</a:t>
            </a:r>
          </a:p>
          <a:p>
            <a:r>
              <a:rPr lang="en-GB" sz="1200" dirty="0"/>
              <a:t>The Wizard and the Ugly Book of Shame by Pablo </a:t>
            </a:r>
            <a:r>
              <a:rPr lang="en-GB" sz="1200" dirty="0" err="1"/>
              <a:t>Bernasconi</a:t>
            </a:r>
            <a:endParaRPr lang="en-GB" sz="1200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2874" y="170997"/>
            <a:ext cx="883920" cy="951230"/>
          </a:xfrm>
          <a:prstGeom prst="rect">
            <a:avLst/>
          </a:prstGeom>
          <a:noFill/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391166" y="5248415"/>
            <a:ext cx="3679825" cy="1438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Useful Websites: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75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Always talk to someone who helps keep you safe, such as a parent, teacher or other adult you trust.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800" dirty="0"/>
              <a:t>Food a Fact of Life: </a:t>
            </a:r>
            <a:r>
              <a:rPr lang="en-GB" sz="800" dirty="0">
                <a:hlinkClick r:id="rId3"/>
              </a:rPr>
              <a:t>www.foodafactoflife.org.uk</a:t>
            </a:r>
            <a:r>
              <a:rPr lang="en-GB" sz="800" dirty="0"/>
              <a:t>  (8-11 years)                                                Change4Life: </a:t>
            </a:r>
            <a:r>
              <a:rPr lang="en-GB" sz="800" dirty="0">
                <a:hlinkClick r:id="rId4"/>
              </a:rPr>
              <a:t>www.nhs.uk/change4life</a:t>
            </a:r>
            <a:r>
              <a:rPr lang="en-GB" sz="800" dirty="0"/>
              <a:t>                                                                                     ChildLine: 0800 11 11 </a:t>
            </a:r>
            <a:r>
              <a:rPr lang="en-GB" sz="800" dirty="0">
                <a:hlinkClick r:id="rId5"/>
              </a:rPr>
              <a:t>www.childline.org.uk</a:t>
            </a:r>
            <a:r>
              <a:rPr lang="en-GB" sz="800" dirty="0"/>
              <a:t>                                                                            Dove self-esteem project for girls: </a:t>
            </a:r>
            <a:r>
              <a:rPr lang="en-GB" sz="800" dirty="0">
                <a:hlinkClick r:id="rId6"/>
              </a:rPr>
              <a:t>www.selfesteem.dove.co.uk</a:t>
            </a:r>
            <a:r>
              <a:rPr lang="en-US" sz="800" dirty="0"/>
              <a:t>                                    Young Minds </a:t>
            </a:r>
            <a:r>
              <a:rPr lang="en-US" sz="800" dirty="0">
                <a:hlinkClick r:id="rId7"/>
              </a:rPr>
              <a:t>www.youngminds.org.uk</a:t>
            </a:r>
            <a:r>
              <a:rPr lang="en-US" sz="800" dirty="0"/>
              <a:t>  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2050" name="Picture 2" descr="Misleading Advertising in Business – JNP Legal">
            <a:extLst>
              <a:ext uri="{FF2B5EF4-FFF2-40B4-BE49-F238E27FC236}">
                <a16:creationId xmlns:a16="http://schemas.microsoft.com/office/drawing/2014/main" id="{E9E55103-2D80-7F83-11DC-0996A65EE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350" y="391598"/>
            <a:ext cx="2450181" cy="3776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 Mars a day helps you work, rest and play – retrohen">
            <a:extLst>
              <a:ext uri="{FF2B5EF4-FFF2-40B4-BE49-F238E27FC236}">
                <a16:creationId xmlns:a16="http://schemas.microsoft.com/office/drawing/2014/main" id="{C8954550-E6FB-56BE-07B0-9EDC255FE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413" y="1244071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Fraudulent Advertising: Red Bull does not actually “give you wings” | Cindy  (Jia Xin) Li's Blog">
            <a:extLst>
              <a:ext uri="{FF2B5EF4-FFF2-40B4-BE49-F238E27FC236}">
                <a16:creationId xmlns:a16="http://schemas.microsoft.com/office/drawing/2014/main" id="{021A11CA-CF96-8BD0-1FB3-CDB7ADF7FA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918" y="3547905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Body Retouching - Professional Photoshop Service | RetouchGem">
            <a:extLst>
              <a:ext uri="{FF2B5EF4-FFF2-40B4-BE49-F238E27FC236}">
                <a16:creationId xmlns:a16="http://schemas.microsoft.com/office/drawing/2014/main" id="{5ED88A8E-BE20-245D-41B8-7A1F74806C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16" y="1437644"/>
            <a:ext cx="25336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28 Photoshopped Celebrities — Worst Photoshop Fails">
            <a:extLst>
              <a:ext uri="{FF2B5EF4-FFF2-40B4-BE49-F238E27FC236}">
                <a16:creationId xmlns:a16="http://schemas.microsoft.com/office/drawing/2014/main" id="{E09AB140-4F87-0FC2-1619-EEB6771A9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66" y="3392108"/>
            <a:ext cx="29527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C4DB44C-9916-64C0-272C-40BAFD2E29AA}"/>
              </a:ext>
            </a:extLst>
          </p:cNvPr>
          <p:cNvSpPr txBox="1"/>
          <p:nvPr/>
        </p:nvSpPr>
        <p:spPr>
          <a:xfrm>
            <a:off x="3343916" y="1244071"/>
            <a:ext cx="14873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Manipulating images – before and after photoshop!</a:t>
            </a:r>
          </a:p>
        </p:txBody>
      </p:sp>
    </p:spTree>
    <p:extLst>
      <p:ext uri="{BB962C8B-B14F-4D97-AF65-F5344CB8AC3E}">
        <p14:creationId xmlns:p14="http://schemas.microsoft.com/office/powerpoint/2010/main" val="2130027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0020fe-1447-4761-b10a-247bc87f9d26" xsi:nil="true"/>
    <lcf76f155ced4ddcb4097134ff3c332f xmlns="01ad37bf-54cb-4ce0-bf87-4f204b0103e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7D891C85DD0D488FA442E62FF87551" ma:contentTypeVersion="18" ma:contentTypeDescription="Create a new document." ma:contentTypeScope="" ma:versionID="399278cc6cdb06786443ab9b7eb38048">
  <xsd:schema xmlns:xsd="http://www.w3.org/2001/XMLSchema" xmlns:xs="http://www.w3.org/2001/XMLSchema" xmlns:p="http://schemas.microsoft.com/office/2006/metadata/properties" xmlns:ns2="01ad37bf-54cb-4ce0-bf87-4f204b0103e2" xmlns:ns3="ad0020fe-1447-4761-b10a-247bc87f9d26" targetNamespace="http://schemas.microsoft.com/office/2006/metadata/properties" ma:root="true" ma:fieldsID="021456f61f6b35aa1c6c183dbed4da05" ns2:_="" ns3:_="">
    <xsd:import namespace="01ad37bf-54cb-4ce0-bf87-4f204b0103e2"/>
    <xsd:import namespace="ad0020fe-1447-4761-b10a-247bc87f9d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lcf76f155ced4ddcb4097134ff3c332f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ad37bf-54cb-4ce0-bf87-4f204b0103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e1d388f-2ad0-4c09-92d8-03d59ab2d8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0020fe-1447-4761-b10a-247bc87f9d2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6f55b2e-aaf8-420c-a78b-e29e7ad57a73}" ma:internalName="TaxCatchAll" ma:showField="CatchAllData" ma:web="ad0020fe-1447-4761-b10a-247bc87f9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E2925E-46E7-448A-83DE-E1D41E30A9A2}">
  <ds:schemaRefs>
    <ds:schemaRef ds:uri="http://schemas.microsoft.com/office/2006/metadata/properties"/>
    <ds:schemaRef ds:uri="http://schemas.microsoft.com/office/infopath/2007/PartnerControls"/>
    <ds:schemaRef ds:uri="ad0020fe-1447-4761-b10a-247bc87f9d26"/>
  </ds:schemaRefs>
</ds:datastoreItem>
</file>

<file path=customXml/itemProps2.xml><?xml version="1.0" encoding="utf-8"?>
<ds:datastoreItem xmlns:ds="http://schemas.openxmlformats.org/officeDocument/2006/customXml" ds:itemID="{2FDF4183-4B75-4221-A536-E6F8C3F2CD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25541D-C7BC-4843-9A49-6FB78B580D02}"/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545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Chestnuts PSHE Knowledge Organiser Autumn Term 1 – Physical Health and Wellbeing In the Media </vt:lpstr>
      <vt:lpstr>Chestnuts PSHE Knowledge Organiser Autumn Term 1 – Physical Health and Wellbeing In the Media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Poulton</dc:creator>
  <cp:lastModifiedBy>Rachel Poulton</cp:lastModifiedBy>
  <cp:revision>12</cp:revision>
  <dcterms:created xsi:type="dcterms:W3CDTF">2022-11-07T19:26:16Z</dcterms:created>
  <dcterms:modified xsi:type="dcterms:W3CDTF">2023-09-10T17:02:46Z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0x010100857D891C85DD0D488FA442E62FF87551</vt:lpwstr>
  </property>
  <property fmtid="{D5CDD505-2E9C-101B-9397-08002B2CF9AE}" pid="3" name="Order">
    <vt:r8>13599000</vt:r8>
  </property>
</Properties>
</file>