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56" r:id="rId5"/>
    <p:sldId id="288" r:id="rId6"/>
    <p:sldId id="299" r:id="rId7"/>
    <p:sldId id="297" r:id="rId8"/>
    <p:sldId id="322" r:id="rId9"/>
    <p:sldId id="323" r:id="rId10"/>
    <p:sldId id="324" r:id="rId11"/>
    <p:sldId id="325" r:id="rId12"/>
    <p:sldId id="291" r:id="rId13"/>
    <p:sldId id="292" r:id="rId14"/>
    <p:sldId id="293" r:id="rId15"/>
    <p:sldId id="275" r:id="rId16"/>
    <p:sldId id="261" r:id="rId17"/>
    <p:sldId id="262" r:id="rId18"/>
    <p:sldId id="296" r:id="rId19"/>
    <p:sldId id="306" r:id="rId20"/>
    <p:sldId id="272" r:id="rId21"/>
    <p:sldId id="273" r:id="rId22"/>
    <p:sldId id="274" r:id="rId23"/>
    <p:sldId id="276" r:id="rId24"/>
    <p:sldId id="278" r:id="rId25"/>
    <p:sldId id="305" r:id="rId2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an" initials="L" lastIdx="1" clrIdx="0">
    <p:extLst>
      <p:ext uri="{19B8F6BF-5375-455C-9EA6-DF929625EA0E}">
        <p15:presenceInfo xmlns:p15="http://schemas.microsoft.com/office/powerpoint/2012/main" userId="Li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9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cSldViewPr>
  </p:slide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11-05T08:34:47.751" idx="1">
    <p:pos x="10" y="10"/>
    <p:text/>
    <p:extLst>
      <p:ext uri="{C676402C-5697-4E1C-873F-D02D1690AC5C}">
        <p15:threadingInfo xmlns:p15="http://schemas.microsoft.com/office/powerpoint/2012/main" timeZoneBias="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583B85E-7433-42E9-BCC6-97E6712F3946}" type="datetimeFigureOut">
              <a:rPr lang="en-GB" smtClean="0"/>
              <a:t>08/01/2026</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3EC6687-7ABC-4E48-910B-6B0ECCDD97FE}" type="slidenum">
              <a:rPr lang="en-GB" smtClean="0"/>
              <a:t>‹#›</a:t>
            </a:fld>
            <a:endParaRPr lang="en-GB"/>
          </a:p>
        </p:txBody>
      </p:sp>
    </p:spTree>
    <p:extLst>
      <p:ext uri="{BB962C8B-B14F-4D97-AF65-F5344CB8AC3E}">
        <p14:creationId xmlns:p14="http://schemas.microsoft.com/office/powerpoint/2010/main" val="1001684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5DE4A8B2-B5AB-45E1-B7EF-49A658E2280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58BCFCE-411F-443B-94A2-8D4553FCDF37}" type="slidenum">
              <a:rPr lang="en-US" altLang="en-US" sz="1200">
                <a:latin typeface="Calibri" panose="020F0502020204030204" pitchFamily="34" charset="0"/>
              </a:rPr>
              <a:pPr eaLnBrk="1" hangingPunct="1"/>
              <a:t>2</a:t>
            </a:fld>
            <a:endParaRPr lang="en-US" altLang="en-US" sz="1200">
              <a:latin typeface="Calibri" panose="020F0502020204030204" pitchFamily="34" charset="0"/>
            </a:endParaRPr>
          </a:p>
        </p:txBody>
      </p:sp>
      <p:sp>
        <p:nvSpPr>
          <p:cNvPr id="31747" name="Rectangle 2">
            <a:extLst>
              <a:ext uri="{FF2B5EF4-FFF2-40B4-BE49-F238E27FC236}">
                <a16:creationId xmlns:a16="http://schemas.microsoft.com/office/drawing/2014/main" id="{1EE2328B-E0CC-4BD0-8603-F290FB617DD0}"/>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0E2868A6-142C-4CB2-B49A-B5148CA03B79}"/>
              </a:ext>
            </a:extLst>
          </p:cNvPr>
          <p:cNvSpPr>
            <a:spLocks noGrp="1" noChangeArrowheads="1"/>
          </p:cNvSpPr>
          <p:nvPr>
            <p:ph type="body" idx="1"/>
          </p:nvPr>
        </p:nvSpPr>
        <p:spPr>
          <a:xfrm>
            <a:off x="1123950" y="4343400"/>
            <a:ext cx="46101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GB" altLang="en-US">
                <a:latin typeface="Arial" panose="020B0604020202020204" pitchFamily="34" charset="0"/>
                <a:ea typeface="ＭＳ Ｐゴシック" panose="020B0600070205080204" pitchFamily="34" charset="-128"/>
              </a:rPr>
              <a:t>If children are happy to read, they are more likely to do so when they have to as well as when they want to.</a:t>
            </a:r>
          </a:p>
        </p:txBody>
      </p:sp>
    </p:spTree>
    <p:extLst>
      <p:ext uri="{BB962C8B-B14F-4D97-AF65-F5344CB8AC3E}">
        <p14:creationId xmlns:p14="http://schemas.microsoft.com/office/powerpoint/2010/main" val="1902801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4AD2BA9F-F03E-452F-85F8-85979CE4BF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B5D129C1-6E49-4FAA-B3C9-358893D3B012}" type="slidenum">
              <a:rPr lang="en-US" altLang="en-US" sz="1200">
                <a:latin typeface="Calibri" panose="020F0502020204030204" pitchFamily="34" charset="0"/>
              </a:rPr>
              <a:pPr eaLnBrk="1" hangingPunct="1"/>
              <a:t>20</a:t>
            </a:fld>
            <a:endParaRPr lang="en-US" altLang="en-US" sz="1200">
              <a:latin typeface="Calibri" panose="020F0502020204030204" pitchFamily="34" charset="0"/>
            </a:endParaRPr>
          </a:p>
        </p:txBody>
      </p:sp>
      <p:sp>
        <p:nvSpPr>
          <p:cNvPr id="47107" name="Rectangle 2">
            <a:extLst>
              <a:ext uri="{FF2B5EF4-FFF2-40B4-BE49-F238E27FC236}">
                <a16:creationId xmlns:a16="http://schemas.microsoft.com/office/drawing/2014/main" id="{3004DEE2-96AE-4284-BAF7-9FB5D362C89A}"/>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61FC33E7-9653-425C-862B-73AB82651BE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976557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A5A16D60-B95B-4CCC-8D27-57DB5E75012E}"/>
              </a:ext>
            </a:extLst>
          </p:cNvPr>
          <p:cNvSpPr>
            <a:spLocks noGrp="1" noRot="1" noChangeAspect="1" noTextEdit="1"/>
          </p:cNvSpPr>
          <p:nvPr>
            <p:ph type="sldImg"/>
          </p:nvPr>
        </p:nvSpPr>
        <p:spPr>
          <a:ln/>
        </p:spPr>
      </p:sp>
      <p:sp>
        <p:nvSpPr>
          <p:cNvPr id="49155" name="Notes Placeholder 2">
            <a:extLst>
              <a:ext uri="{FF2B5EF4-FFF2-40B4-BE49-F238E27FC236}">
                <a16:creationId xmlns:a16="http://schemas.microsoft.com/office/drawing/2014/main" id="{2E0D2145-84A1-45E4-AC7F-46100BB7BE5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GB" altLang="en-US">
                <a:latin typeface="Arial" panose="020B0604020202020204" pitchFamily="34" charset="0"/>
                <a:ea typeface="ＭＳ Ｐゴシック" panose="020B0600070205080204" pitchFamily="34" charset="-128"/>
              </a:rPr>
              <a:t>With a colleague role-play a home-reading session.</a:t>
            </a:r>
          </a:p>
          <a:p>
            <a:pPr marL="171450" indent="-171450">
              <a:buFontTx/>
              <a:buChar char="•"/>
            </a:pPr>
            <a:r>
              <a:rPr lang="en-GB" altLang="en-US">
                <a:latin typeface="Arial" panose="020B0604020202020204" pitchFamily="34" charset="0"/>
                <a:ea typeface="ＭＳ Ｐゴシック" panose="020B0600070205080204" pitchFamily="34" charset="-128"/>
              </a:rPr>
              <a:t>Pretend to struggle with some words and demonstrate how to support the reader.</a:t>
            </a:r>
          </a:p>
          <a:p>
            <a:pPr marL="171450" indent="-171450">
              <a:buFontTx/>
              <a:buChar char="•"/>
            </a:pPr>
            <a:r>
              <a:rPr lang="en-GB" altLang="en-US">
                <a:latin typeface="Arial" panose="020B0604020202020204" pitchFamily="34" charset="0"/>
                <a:ea typeface="ＭＳ Ｐゴシック" panose="020B0600070205080204" pitchFamily="34" charset="-128"/>
              </a:rPr>
              <a:t>Scan the book onto PPT slides so that the parents can see the book as you listen to the ‘child’ read.</a:t>
            </a:r>
          </a:p>
        </p:txBody>
      </p:sp>
      <p:sp>
        <p:nvSpPr>
          <p:cNvPr id="49156" name="Slide Number Placeholder 3">
            <a:extLst>
              <a:ext uri="{FF2B5EF4-FFF2-40B4-BE49-F238E27FC236}">
                <a16:creationId xmlns:a16="http://schemas.microsoft.com/office/drawing/2014/main" id="{86B01A2D-26DB-494F-B5A9-F6FD5CD4D67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5014EE2-82D1-4CAD-BAEE-83C04579F0AC}" type="slidenum">
              <a:rPr lang="en-GB" altLang="en-US" sz="1200"/>
              <a:pPr/>
              <a:t>21</a:t>
            </a:fld>
            <a:endParaRPr lang="en-GB" altLang="en-US" sz="1200"/>
          </a:p>
        </p:txBody>
      </p:sp>
    </p:spTree>
    <p:extLst>
      <p:ext uri="{BB962C8B-B14F-4D97-AF65-F5344CB8AC3E}">
        <p14:creationId xmlns:p14="http://schemas.microsoft.com/office/powerpoint/2010/main" val="3402559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A5A16D60-B95B-4CCC-8D27-57DB5E75012E}"/>
              </a:ext>
            </a:extLst>
          </p:cNvPr>
          <p:cNvSpPr>
            <a:spLocks noGrp="1" noRot="1" noChangeAspect="1" noTextEdit="1"/>
          </p:cNvSpPr>
          <p:nvPr>
            <p:ph type="sldImg"/>
          </p:nvPr>
        </p:nvSpPr>
        <p:spPr>
          <a:ln/>
        </p:spPr>
      </p:sp>
      <p:sp>
        <p:nvSpPr>
          <p:cNvPr id="49155" name="Notes Placeholder 2">
            <a:extLst>
              <a:ext uri="{FF2B5EF4-FFF2-40B4-BE49-F238E27FC236}">
                <a16:creationId xmlns:a16="http://schemas.microsoft.com/office/drawing/2014/main" id="{2E0D2145-84A1-45E4-AC7F-46100BB7BE5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GB" altLang="en-US">
                <a:latin typeface="Arial" panose="020B0604020202020204" pitchFamily="34" charset="0"/>
                <a:ea typeface="ＭＳ Ｐゴシック" panose="020B0600070205080204" pitchFamily="34" charset="-128"/>
              </a:rPr>
              <a:t>With a colleague role-play a home-reading session.</a:t>
            </a:r>
          </a:p>
          <a:p>
            <a:pPr marL="171450" indent="-171450">
              <a:buFontTx/>
              <a:buChar char="•"/>
            </a:pPr>
            <a:r>
              <a:rPr lang="en-GB" altLang="en-US">
                <a:latin typeface="Arial" panose="020B0604020202020204" pitchFamily="34" charset="0"/>
                <a:ea typeface="ＭＳ Ｐゴシック" panose="020B0600070205080204" pitchFamily="34" charset="-128"/>
              </a:rPr>
              <a:t>Pretend to struggle with some words and demonstrate how to support the reader.</a:t>
            </a:r>
          </a:p>
          <a:p>
            <a:pPr marL="171450" indent="-171450">
              <a:buFontTx/>
              <a:buChar char="•"/>
            </a:pPr>
            <a:r>
              <a:rPr lang="en-GB" altLang="en-US">
                <a:latin typeface="Arial" panose="020B0604020202020204" pitchFamily="34" charset="0"/>
                <a:ea typeface="ＭＳ Ｐゴシック" panose="020B0600070205080204" pitchFamily="34" charset="-128"/>
              </a:rPr>
              <a:t>Scan the book onto PPT slides so that the parents can see the book as you listen to the ‘child’ read.</a:t>
            </a:r>
          </a:p>
        </p:txBody>
      </p:sp>
      <p:sp>
        <p:nvSpPr>
          <p:cNvPr id="49156" name="Slide Number Placeholder 3">
            <a:extLst>
              <a:ext uri="{FF2B5EF4-FFF2-40B4-BE49-F238E27FC236}">
                <a16:creationId xmlns:a16="http://schemas.microsoft.com/office/drawing/2014/main" id="{86B01A2D-26DB-494F-B5A9-F6FD5CD4D67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5014EE2-82D1-4CAD-BAEE-83C04579F0AC}" type="slidenum">
              <a:rPr lang="en-GB" altLang="en-US" sz="1200"/>
              <a:pPr/>
              <a:t>22</a:t>
            </a:fld>
            <a:endParaRPr lang="en-GB" altLang="en-US" sz="1200"/>
          </a:p>
        </p:txBody>
      </p:sp>
    </p:spTree>
    <p:extLst>
      <p:ext uri="{BB962C8B-B14F-4D97-AF65-F5344CB8AC3E}">
        <p14:creationId xmlns:p14="http://schemas.microsoft.com/office/powerpoint/2010/main" val="1764397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3F267562-F17C-4673-BFCB-EABE17AB97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9D52BDF-DF86-42D0-95F6-C6A615798BC0}" type="slidenum">
              <a:rPr lang="en-US" altLang="en-US" sz="1200">
                <a:latin typeface="Calibri" panose="020F0502020204030204" pitchFamily="34" charset="0"/>
              </a:rPr>
              <a:pPr eaLnBrk="1" hangingPunct="1"/>
              <a:t>3</a:t>
            </a:fld>
            <a:endParaRPr lang="en-US" altLang="en-US" sz="1200">
              <a:latin typeface="Calibri" panose="020F0502020204030204" pitchFamily="34" charset="0"/>
            </a:endParaRPr>
          </a:p>
        </p:txBody>
      </p:sp>
      <p:sp>
        <p:nvSpPr>
          <p:cNvPr id="40963" name="Rectangle 2">
            <a:extLst>
              <a:ext uri="{FF2B5EF4-FFF2-40B4-BE49-F238E27FC236}">
                <a16:creationId xmlns:a16="http://schemas.microsoft.com/office/drawing/2014/main" id="{FF4D90A0-3DCA-443B-B18B-1E60CBF67B10}"/>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8AD67FF0-5D5B-4B43-AC0F-C0EA8911F7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a:latin typeface="Arial" panose="020B0604020202020204" pitchFamily="34" charset="0"/>
                <a:ea typeface="ＭＳ Ｐゴシック" panose="020B0600070205080204" pitchFamily="34" charset="-128"/>
              </a:rPr>
              <a:t>Give a brief overview of the function of each of the above aspects of treading in school.</a:t>
            </a:r>
          </a:p>
          <a:p>
            <a:pPr marL="171450" indent="-171450">
              <a:buFontTx/>
              <a:buChar char="•"/>
            </a:pPr>
            <a:r>
              <a:rPr lang="en-US" altLang="en-US">
                <a:latin typeface="Arial" panose="020B0604020202020204" pitchFamily="34" charset="0"/>
                <a:ea typeface="ＭＳ Ｐゴシック" panose="020B0600070205080204" pitchFamily="34" charset="-128"/>
              </a:rPr>
              <a:t>Explain that all of these are part of the </a:t>
            </a:r>
            <a:r>
              <a:rPr lang="en-US" altLang="en-US" b="1" u="sng">
                <a:latin typeface="Arial" panose="020B0604020202020204" pitchFamily="34" charset="0"/>
                <a:ea typeface="ＭＳ Ｐゴシック" panose="020B0600070205080204" pitchFamily="34" charset="-128"/>
              </a:rPr>
              <a:t>teaching</a:t>
            </a:r>
            <a:r>
              <a:rPr lang="en-US" altLang="en-US">
                <a:latin typeface="Arial" panose="020B0604020202020204" pitchFamily="34" charset="0"/>
                <a:ea typeface="ＭＳ Ｐゴシック" panose="020B0600070205080204" pitchFamily="34" charset="-128"/>
              </a:rPr>
              <a:t> of reading. </a:t>
            </a:r>
          </a:p>
          <a:p>
            <a:pPr marL="171450" indent="-171450">
              <a:buFontTx/>
              <a:buChar char="•"/>
            </a:pPr>
            <a:r>
              <a:rPr lang="en-US" altLang="en-US">
                <a:latin typeface="Arial" panose="020B0604020202020204" pitchFamily="34" charset="0"/>
                <a:ea typeface="ＭＳ Ｐゴシック" panose="020B0600070205080204" pitchFamily="34" charset="-128"/>
              </a:rPr>
              <a:t>Explain that sometimes, as parents, there is an expectation that children are heard reading often. This may be the case for some, but not all children. The hearing of reading is not the same as the teaching of reading.</a:t>
            </a:r>
          </a:p>
          <a:p>
            <a:pPr marL="171450" indent="-171450">
              <a:buFontTx/>
              <a:buChar char="•"/>
            </a:pPr>
            <a:r>
              <a:rPr lang="en-US" altLang="en-US">
                <a:latin typeface="Arial" panose="020B0604020202020204" pitchFamily="34" charset="0"/>
                <a:ea typeface="ＭＳ Ｐゴシック" panose="020B0600070205080204" pitchFamily="34" charset="-128"/>
              </a:rPr>
              <a:t>Explain the school policy and expectations about home reading – in general. Details to follow,</a:t>
            </a:r>
          </a:p>
          <a:p>
            <a:pPr marL="171450" indent="-171450">
              <a:buFontTx/>
              <a:buChar char="•"/>
            </a:pPr>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39797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3F267562-F17C-4673-BFCB-EABE17AB97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9D52BDF-DF86-42D0-95F6-C6A615798BC0}" type="slidenum">
              <a:rPr lang="en-US" altLang="en-US" sz="1200">
                <a:latin typeface="Calibri" panose="020F0502020204030204" pitchFamily="34" charset="0"/>
              </a:rPr>
              <a:pPr eaLnBrk="1" hangingPunct="1"/>
              <a:t>4</a:t>
            </a:fld>
            <a:endParaRPr lang="en-US" altLang="en-US" sz="1200">
              <a:latin typeface="Calibri" panose="020F0502020204030204" pitchFamily="34" charset="0"/>
            </a:endParaRPr>
          </a:p>
        </p:txBody>
      </p:sp>
      <p:sp>
        <p:nvSpPr>
          <p:cNvPr id="40963" name="Rectangle 2">
            <a:extLst>
              <a:ext uri="{FF2B5EF4-FFF2-40B4-BE49-F238E27FC236}">
                <a16:creationId xmlns:a16="http://schemas.microsoft.com/office/drawing/2014/main" id="{FF4D90A0-3DCA-443B-B18B-1E60CBF67B10}"/>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8AD67FF0-5D5B-4B43-AC0F-C0EA8911F7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a:latin typeface="Arial" panose="020B0604020202020204" pitchFamily="34" charset="0"/>
                <a:ea typeface="ＭＳ Ｐゴシック" panose="020B0600070205080204" pitchFamily="34" charset="-128"/>
              </a:rPr>
              <a:t>Give a brief overview of the function of each of the above aspects of treading in school.</a:t>
            </a:r>
          </a:p>
          <a:p>
            <a:pPr marL="171450" indent="-171450">
              <a:buFontTx/>
              <a:buChar char="•"/>
            </a:pPr>
            <a:r>
              <a:rPr lang="en-US" altLang="en-US">
                <a:latin typeface="Arial" panose="020B0604020202020204" pitchFamily="34" charset="0"/>
                <a:ea typeface="ＭＳ Ｐゴシック" panose="020B0600070205080204" pitchFamily="34" charset="-128"/>
              </a:rPr>
              <a:t>Explain that all of these are part of the </a:t>
            </a:r>
            <a:r>
              <a:rPr lang="en-US" altLang="en-US" b="1" u="sng">
                <a:latin typeface="Arial" panose="020B0604020202020204" pitchFamily="34" charset="0"/>
                <a:ea typeface="ＭＳ Ｐゴシック" panose="020B0600070205080204" pitchFamily="34" charset="-128"/>
              </a:rPr>
              <a:t>teaching</a:t>
            </a:r>
            <a:r>
              <a:rPr lang="en-US" altLang="en-US">
                <a:latin typeface="Arial" panose="020B0604020202020204" pitchFamily="34" charset="0"/>
                <a:ea typeface="ＭＳ Ｐゴシック" panose="020B0600070205080204" pitchFamily="34" charset="-128"/>
              </a:rPr>
              <a:t> of reading. </a:t>
            </a:r>
          </a:p>
          <a:p>
            <a:pPr marL="171450" indent="-171450">
              <a:buFontTx/>
              <a:buChar char="•"/>
            </a:pPr>
            <a:r>
              <a:rPr lang="en-US" altLang="en-US">
                <a:latin typeface="Arial" panose="020B0604020202020204" pitchFamily="34" charset="0"/>
                <a:ea typeface="ＭＳ Ｐゴシック" panose="020B0600070205080204" pitchFamily="34" charset="-128"/>
              </a:rPr>
              <a:t>Explain that sometimes, as parents, there is an expectation that children are heard reading often. This may be the case for some, but not all children. The hearing of reading is not the same as the teaching of reading.</a:t>
            </a:r>
          </a:p>
          <a:p>
            <a:pPr marL="171450" indent="-171450">
              <a:buFontTx/>
              <a:buChar char="•"/>
            </a:pPr>
            <a:r>
              <a:rPr lang="en-US" altLang="en-US">
                <a:latin typeface="Arial" panose="020B0604020202020204" pitchFamily="34" charset="0"/>
                <a:ea typeface="ＭＳ Ｐゴシック" panose="020B0600070205080204" pitchFamily="34" charset="-128"/>
              </a:rPr>
              <a:t>Explain the school policy and expectations about home reading – in general. Details to follow,</a:t>
            </a:r>
          </a:p>
          <a:p>
            <a:pPr marL="171450" indent="-171450">
              <a:buFontTx/>
              <a:buChar char="•"/>
            </a:pPr>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839537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8594C195-32AB-44A6-969E-CDE5CEE7C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A370420A-08B8-4C07-B5BF-AC63DEF2D397}" type="slidenum">
              <a:rPr lang="en-US" altLang="en-US" sz="1200">
                <a:latin typeface="Calibri" panose="020F0502020204030204" pitchFamily="34" charset="0"/>
              </a:rPr>
              <a:pPr eaLnBrk="1" hangingPunct="1"/>
              <a:t>10</a:t>
            </a:fld>
            <a:endParaRPr lang="en-US" altLang="en-US" sz="1200">
              <a:latin typeface="Calibri" panose="020F0502020204030204" pitchFamily="34" charset="0"/>
            </a:endParaRPr>
          </a:p>
        </p:txBody>
      </p:sp>
      <p:sp>
        <p:nvSpPr>
          <p:cNvPr id="34819" name="Rectangle 2">
            <a:extLst>
              <a:ext uri="{FF2B5EF4-FFF2-40B4-BE49-F238E27FC236}">
                <a16:creationId xmlns:a16="http://schemas.microsoft.com/office/drawing/2014/main" id="{4D99D8EA-06DA-4811-B8D4-0D274974FD6D}"/>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DD26932C-3709-4D2A-A8AC-3D652327F9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a:latin typeface="Arial" panose="020B0604020202020204" pitchFamily="34" charset="0"/>
                <a:ea typeface="ＭＳ Ｐゴシック" panose="020B0600070205080204" pitchFamily="34" charset="-128"/>
              </a:rPr>
              <a:t>This slide shows that the ability to read aloud well is no indication of understanding.</a:t>
            </a:r>
          </a:p>
          <a:p>
            <a:pPr marL="171450" indent="-171450">
              <a:buFontTx/>
              <a:buChar char="•"/>
            </a:pPr>
            <a:r>
              <a:rPr lang="en-US" altLang="en-US">
                <a:latin typeface="Arial" panose="020B0604020202020204" pitchFamily="34" charset="0"/>
                <a:ea typeface="ＭＳ Ｐゴシック" panose="020B0600070205080204" pitchFamily="34" charset="-128"/>
              </a:rPr>
              <a:t>Reading comprehension has to be taught.</a:t>
            </a:r>
          </a:p>
          <a:p>
            <a:pPr marL="171450" indent="-171450">
              <a:buFontTx/>
              <a:buChar char="•"/>
            </a:pPr>
            <a:r>
              <a:rPr lang="en-US" altLang="en-US">
                <a:latin typeface="Arial" panose="020B0604020202020204" pitchFamily="34" charset="0"/>
                <a:ea typeface="ＭＳ Ｐゴシック" panose="020B0600070205080204" pitchFamily="34" charset="-128"/>
              </a:rPr>
              <a:t>Language has to be taught, defined, used and understood.</a:t>
            </a:r>
          </a:p>
        </p:txBody>
      </p:sp>
    </p:spTree>
    <p:extLst>
      <p:ext uri="{BB962C8B-B14F-4D97-AF65-F5344CB8AC3E}">
        <p14:creationId xmlns:p14="http://schemas.microsoft.com/office/powerpoint/2010/main" val="1844732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Look at the content domains – what might the letters stand for?</a:t>
            </a:r>
          </a:p>
        </p:txBody>
      </p:sp>
      <p:sp>
        <p:nvSpPr>
          <p:cNvPr id="4" name="Slide Number Placeholder 3"/>
          <p:cNvSpPr>
            <a:spLocks noGrp="1"/>
          </p:cNvSpPr>
          <p:nvPr>
            <p:ph type="sldNum" sz="quarter" idx="10"/>
          </p:nvPr>
        </p:nvSpPr>
        <p:spPr/>
        <p:txBody>
          <a:bodyPr/>
          <a:lstStyle/>
          <a:p>
            <a:fld id="{63EC6687-7ABC-4E48-910B-6B0ECCDD97FE}" type="slidenum">
              <a:rPr lang="en-GB" smtClean="0"/>
              <a:t>12</a:t>
            </a:fld>
            <a:endParaRPr lang="en-GB"/>
          </a:p>
        </p:txBody>
      </p:sp>
    </p:spTree>
    <p:extLst>
      <p:ext uri="{BB962C8B-B14F-4D97-AF65-F5344CB8AC3E}">
        <p14:creationId xmlns:p14="http://schemas.microsoft.com/office/powerpoint/2010/main" val="3510143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3EC6687-7ABC-4E48-910B-6B0ECCDD97FE}" type="slidenum">
              <a:rPr lang="en-GB" smtClean="0"/>
              <a:t>15</a:t>
            </a:fld>
            <a:endParaRPr lang="en-GB"/>
          </a:p>
        </p:txBody>
      </p:sp>
    </p:spTree>
    <p:extLst>
      <p:ext uri="{BB962C8B-B14F-4D97-AF65-F5344CB8AC3E}">
        <p14:creationId xmlns:p14="http://schemas.microsoft.com/office/powerpoint/2010/main" val="2579585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A2294D16-B81D-4D05-BB9F-AEC858F329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8C214EC-D1C8-4317-B809-E303DFB4AC55}" type="slidenum">
              <a:rPr lang="en-US" altLang="en-US" sz="1200">
                <a:latin typeface="Calibri" panose="020F0502020204030204" pitchFamily="34" charset="0"/>
              </a:rPr>
              <a:pPr eaLnBrk="1" hangingPunct="1"/>
              <a:t>17</a:t>
            </a:fld>
            <a:endParaRPr lang="en-US" altLang="en-US" sz="1200">
              <a:latin typeface="Calibri" panose="020F0502020204030204" pitchFamily="34" charset="0"/>
            </a:endParaRPr>
          </a:p>
        </p:txBody>
      </p:sp>
      <p:sp>
        <p:nvSpPr>
          <p:cNvPr id="41987" name="Rectangle 2">
            <a:extLst>
              <a:ext uri="{FF2B5EF4-FFF2-40B4-BE49-F238E27FC236}">
                <a16:creationId xmlns:a16="http://schemas.microsoft.com/office/drawing/2014/main" id="{6EEA6820-82F6-460A-8859-D6E9B80F491E}"/>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96CA8606-45CB-449E-A9CC-1B7B0E5946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a:latin typeface="Arial" panose="020B0604020202020204" pitchFamily="34" charset="0"/>
                <a:ea typeface="ＭＳ Ｐゴシック" panose="020B0600070205080204" pitchFamily="34" charset="-128"/>
              </a:rPr>
              <a:t>Respect choices – reading the computer or comics or sports magazines is still reading.</a:t>
            </a:r>
          </a:p>
        </p:txBody>
      </p:sp>
    </p:spTree>
    <p:extLst>
      <p:ext uri="{BB962C8B-B14F-4D97-AF65-F5344CB8AC3E}">
        <p14:creationId xmlns:p14="http://schemas.microsoft.com/office/powerpoint/2010/main" val="3325565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62074AEF-45DE-458F-A3C1-09779C02ED9C}"/>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97CA2625-3212-4B01-B55A-528EA5EBB0EB}"/>
              </a:ext>
            </a:extLst>
          </p:cNvPr>
          <p:cNvSpPr>
            <a:spLocks noGrp="1"/>
          </p:cNvSpPr>
          <p:nvPr>
            <p:ph type="body" idx="1"/>
          </p:nvPr>
        </p:nvSpPr>
        <p:spPr>
          <a:xfrm>
            <a:off x="188913" y="4343400"/>
            <a:ext cx="6408737"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GB" altLang="en-US">
                <a:latin typeface="Arial" panose="020B0604020202020204" pitchFamily="34" charset="0"/>
                <a:ea typeface="ＭＳ Ｐゴシック" panose="020B0600070205080204" pitchFamily="34" charset="-128"/>
              </a:rPr>
              <a:t>Talk through each strategy and explain what each will do to help the child decode a word that they cannot read.</a:t>
            </a:r>
          </a:p>
          <a:p>
            <a:pPr marL="171450" indent="-171450">
              <a:buFontTx/>
              <a:buChar char="•"/>
            </a:pPr>
            <a:r>
              <a:rPr lang="en-GB" altLang="en-US" b="1">
                <a:latin typeface="Arial" panose="020B0604020202020204" pitchFamily="34" charset="0"/>
                <a:ea typeface="ＭＳ Ｐゴシック" panose="020B0600070205080204" pitchFamily="34" charset="-128"/>
              </a:rPr>
              <a:t>Independent Strategies</a:t>
            </a:r>
            <a:r>
              <a:rPr lang="en-GB" altLang="en-US">
                <a:latin typeface="Arial" panose="020B0604020202020204" pitchFamily="34" charset="0"/>
                <a:ea typeface="ＭＳ Ｐゴシック" panose="020B0600070205080204" pitchFamily="34" charset="-128"/>
              </a:rPr>
              <a:t> </a:t>
            </a:r>
            <a:br>
              <a:rPr lang="en-GB" altLang="en-US">
                <a:latin typeface="Arial" panose="020B0604020202020204" pitchFamily="34" charset="0"/>
                <a:ea typeface="ＭＳ Ｐゴシック" panose="020B0600070205080204" pitchFamily="34" charset="-128"/>
              </a:rPr>
            </a:br>
            <a:r>
              <a:rPr lang="en-GB" altLang="en-US" i="1">
                <a:latin typeface="Arial" panose="020B0604020202020204" pitchFamily="34" charset="0"/>
                <a:ea typeface="ＭＳ Ｐゴシック" panose="020B0600070205080204" pitchFamily="34" charset="-128"/>
              </a:rPr>
              <a:t>by Jill Marie Warner</a:t>
            </a:r>
            <a:r>
              <a:rPr lang="en-GB" altLang="en-US">
                <a:latin typeface="Arial" panose="020B0604020202020204" pitchFamily="34" charset="0"/>
                <a:ea typeface="ＭＳ Ｐゴシック" panose="020B0600070205080204" pitchFamily="34" charset="-128"/>
              </a:rPr>
              <a:t> </a:t>
            </a:r>
            <a:br>
              <a:rPr lang="en-GB" altLang="en-US">
                <a:latin typeface="Arial" panose="020B0604020202020204" pitchFamily="34" charset="0"/>
                <a:ea typeface="ＭＳ Ｐゴシック" panose="020B0600070205080204" pitchFamily="34" charset="-128"/>
              </a:rPr>
            </a:br>
            <a:br>
              <a:rPr lang="en-GB" altLang="en-US">
                <a:latin typeface="Arial" panose="020B0604020202020204" pitchFamily="34" charset="0"/>
                <a:ea typeface="ＭＳ Ｐゴシック" panose="020B0600070205080204" pitchFamily="34" charset="-128"/>
              </a:rPr>
            </a:br>
            <a:endParaRPr lang="en-GB" altLang="en-US">
              <a:latin typeface="Arial" panose="020B0604020202020204" pitchFamily="34" charset="0"/>
              <a:ea typeface="ＭＳ Ｐゴシック" panose="020B0600070205080204" pitchFamily="34" charset="-128"/>
            </a:endParaRPr>
          </a:p>
        </p:txBody>
      </p:sp>
      <p:sp>
        <p:nvSpPr>
          <p:cNvPr id="43012" name="Slide Number Placeholder 3">
            <a:extLst>
              <a:ext uri="{FF2B5EF4-FFF2-40B4-BE49-F238E27FC236}">
                <a16:creationId xmlns:a16="http://schemas.microsoft.com/office/drawing/2014/main" id="{8B41A3A2-DEA5-4D6C-A3E5-7811243E921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A96EA53-0DDA-4C85-8399-0DACA9BD00B0}" type="slidenum">
              <a:rPr lang="en-GB" altLang="en-US" sz="1200"/>
              <a:pPr/>
              <a:t>18</a:t>
            </a:fld>
            <a:endParaRPr lang="en-GB" altLang="en-US" sz="1200"/>
          </a:p>
        </p:txBody>
      </p:sp>
    </p:spTree>
    <p:extLst>
      <p:ext uri="{BB962C8B-B14F-4D97-AF65-F5344CB8AC3E}">
        <p14:creationId xmlns:p14="http://schemas.microsoft.com/office/powerpoint/2010/main" val="743274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27E82451-A85A-4506-ACDD-65FBA288EF6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0AC084DD-BEEE-4B99-95AE-475D9F18FD1B}" type="slidenum">
              <a:rPr lang="en-US" altLang="en-US" sz="1200">
                <a:latin typeface="Calibri" panose="020F0502020204030204" pitchFamily="34" charset="0"/>
              </a:rPr>
              <a:pPr eaLnBrk="1" hangingPunct="1"/>
              <a:t>19</a:t>
            </a:fld>
            <a:endParaRPr lang="en-US" altLang="en-US" sz="1200">
              <a:latin typeface="Calibri" panose="020F0502020204030204" pitchFamily="34" charset="0"/>
            </a:endParaRPr>
          </a:p>
        </p:txBody>
      </p:sp>
      <p:sp>
        <p:nvSpPr>
          <p:cNvPr id="45059" name="Rectangle 2">
            <a:extLst>
              <a:ext uri="{FF2B5EF4-FFF2-40B4-BE49-F238E27FC236}">
                <a16:creationId xmlns:a16="http://schemas.microsoft.com/office/drawing/2014/main" id="{EB3C6D7D-3C4D-4DFE-B312-1E687B837356}"/>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BB0A21C0-9A71-4160-881A-0A5880BFD3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776150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2B42A-4E16-49EB-91CF-ECAAD8CB6E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49F8C90-0F81-4720-BC05-EA6E7B7069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1A33503-3CE9-4753-8737-7E88901AA679}"/>
              </a:ext>
            </a:extLst>
          </p:cNvPr>
          <p:cNvSpPr>
            <a:spLocks noGrp="1"/>
          </p:cNvSpPr>
          <p:nvPr>
            <p:ph type="dt" sz="half" idx="10"/>
          </p:nvPr>
        </p:nvSpPr>
        <p:spPr/>
        <p:txBody>
          <a:bodyPr/>
          <a:lstStyle/>
          <a:p>
            <a:fld id="{EED33C3F-7697-4074-ADB8-BBBE0027C1AB}" type="datetimeFigureOut">
              <a:rPr lang="en-GB" smtClean="0"/>
              <a:t>08/01/2026</a:t>
            </a:fld>
            <a:endParaRPr lang="en-GB"/>
          </a:p>
        </p:txBody>
      </p:sp>
      <p:sp>
        <p:nvSpPr>
          <p:cNvPr id="5" name="Footer Placeholder 4">
            <a:extLst>
              <a:ext uri="{FF2B5EF4-FFF2-40B4-BE49-F238E27FC236}">
                <a16:creationId xmlns:a16="http://schemas.microsoft.com/office/drawing/2014/main" id="{78F7CA66-5768-46A1-885B-3C89F6B51B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176682A-060C-44EA-AA29-D175494F8E8E}"/>
              </a:ext>
            </a:extLst>
          </p:cNvPr>
          <p:cNvSpPr>
            <a:spLocks noGrp="1"/>
          </p:cNvSpPr>
          <p:nvPr>
            <p:ph type="sldNum" sz="quarter" idx="12"/>
          </p:nvPr>
        </p:nvSpPr>
        <p:spPr/>
        <p:txBody>
          <a:bodyPr/>
          <a:lstStyle/>
          <a:p>
            <a:fld id="{3C97AF4F-5AA4-4F60-92E5-D74CA87D0A4E}" type="slidenum">
              <a:rPr lang="en-GB" smtClean="0"/>
              <a:t>‹#›</a:t>
            </a:fld>
            <a:endParaRPr lang="en-GB"/>
          </a:p>
        </p:txBody>
      </p:sp>
    </p:spTree>
    <p:extLst>
      <p:ext uri="{BB962C8B-B14F-4D97-AF65-F5344CB8AC3E}">
        <p14:creationId xmlns:p14="http://schemas.microsoft.com/office/powerpoint/2010/main" val="4016946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3F96C-3C48-4203-8F9F-4E14E4B238D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4B75B88-9253-4BBF-96D4-20BFCA14E04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C372896-8E9E-4CD9-8E52-BA88FA0218C7}"/>
              </a:ext>
            </a:extLst>
          </p:cNvPr>
          <p:cNvSpPr>
            <a:spLocks noGrp="1"/>
          </p:cNvSpPr>
          <p:nvPr>
            <p:ph type="dt" sz="half" idx="10"/>
          </p:nvPr>
        </p:nvSpPr>
        <p:spPr/>
        <p:txBody>
          <a:bodyPr/>
          <a:lstStyle/>
          <a:p>
            <a:fld id="{EED33C3F-7697-4074-ADB8-BBBE0027C1AB}" type="datetimeFigureOut">
              <a:rPr lang="en-GB" smtClean="0"/>
              <a:t>08/01/2026</a:t>
            </a:fld>
            <a:endParaRPr lang="en-GB"/>
          </a:p>
        </p:txBody>
      </p:sp>
      <p:sp>
        <p:nvSpPr>
          <p:cNvPr id="5" name="Footer Placeholder 4">
            <a:extLst>
              <a:ext uri="{FF2B5EF4-FFF2-40B4-BE49-F238E27FC236}">
                <a16:creationId xmlns:a16="http://schemas.microsoft.com/office/drawing/2014/main" id="{95016350-2E27-48CD-BA14-7CD8BC037C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DB145F-6879-4144-8308-CE8D1E626FB0}"/>
              </a:ext>
            </a:extLst>
          </p:cNvPr>
          <p:cNvSpPr>
            <a:spLocks noGrp="1"/>
          </p:cNvSpPr>
          <p:nvPr>
            <p:ph type="sldNum" sz="quarter" idx="12"/>
          </p:nvPr>
        </p:nvSpPr>
        <p:spPr/>
        <p:txBody>
          <a:bodyPr/>
          <a:lstStyle/>
          <a:p>
            <a:fld id="{3C97AF4F-5AA4-4F60-92E5-D74CA87D0A4E}" type="slidenum">
              <a:rPr lang="en-GB" smtClean="0"/>
              <a:t>‹#›</a:t>
            </a:fld>
            <a:endParaRPr lang="en-GB"/>
          </a:p>
        </p:txBody>
      </p:sp>
    </p:spTree>
    <p:extLst>
      <p:ext uri="{BB962C8B-B14F-4D97-AF65-F5344CB8AC3E}">
        <p14:creationId xmlns:p14="http://schemas.microsoft.com/office/powerpoint/2010/main" val="3725218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80F42C-A2BC-45AD-851A-0FF6201DFF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42BD63C-8DA3-4CB4-947A-465F7A0D905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9673B38-2D49-409D-8A0D-9C38F54FF719}"/>
              </a:ext>
            </a:extLst>
          </p:cNvPr>
          <p:cNvSpPr>
            <a:spLocks noGrp="1"/>
          </p:cNvSpPr>
          <p:nvPr>
            <p:ph type="dt" sz="half" idx="10"/>
          </p:nvPr>
        </p:nvSpPr>
        <p:spPr/>
        <p:txBody>
          <a:bodyPr/>
          <a:lstStyle/>
          <a:p>
            <a:fld id="{EED33C3F-7697-4074-ADB8-BBBE0027C1AB}" type="datetimeFigureOut">
              <a:rPr lang="en-GB" smtClean="0"/>
              <a:t>08/01/2026</a:t>
            </a:fld>
            <a:endParaRPr lang="en-GB"/>
          </a:p>
        </p:txBody>
      </p:sp>
      <p:sp>
        <p:nvSpPr>
          <p:cNvPr id="5" name="Footer Placeholder 4">
            <a:extLst>
              <a:ext uri="{FF2B5EF4-FFF2-40B4-BE49-F238E27FC236}">
                <a16:creationId xmlns:a16="http://schemas.microsoft.com/office/drawing/2014/main" id="{99CC6DA7-D63D-4A2D-B68D-4283B6737C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B7681D-AF62-48C2-986A-0591153782CA}"/>
              </a:ext>
            </a:extLst>
          </p:cNvPr>
          <p:cNvSpPr>
            <a:spLocks noGrp="1"/>
          </p:cNvSpPr>
          <p:nvPr>
            <p:ph type="sldNum" sz="quarter" idx="12"/>
          </p:nvPr>
        </p:nvSpPr>
        <p:spPr/>
        <p:txBody>
          <a:bodyPr/>
          <a:lstStyle/>
          <a:p>
            <a:fld id="{3C97AF4F-5AA4-4F60-92E5-D74CA87D0A4E}" type="slidenum">
              <a:rPr lang="en-GB" smtClean="0"/>
              <a:t>‹#›</a:t>
            </a:fld>
            <a:endParaRPr lang="en-GB"/>
          </a:p>
        </p:txBody>
      </p:sp>
    </p:spTree>
    <p:extLst>
      <p:ext uri="{BB962C8B-B14F-4D97-AF65-F5344CB8AC3E}">
        <p14:creationId xmlns:p14="http://schemas.microsoft.com/office/powerpoint/2010/main" val="3486409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485775"/>
            <a:ext cx="8174567"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2205039"/>
            <a:ext cx="5384800" cy="3921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2205039"/>
            <a:ext cx="5384800" cy="3921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7D5B0E84-B46D-4316-A78A-BD6273031265}"/>
              </a:ext>
            </a:extLst>
          </p:cNvPr>
          <p:cNvSpPr>
            <a:spLocks noGrp="1"/>
          </p:cNvSpPr>
          <p:nvPr>
            <p:ph type="dt" sz="half" idx="10"/>
          </p:nvPr>
        </p:nvSpPr>
        <p:spPr/>
        <p:txBody>
          <a:bodyPr/>
          <a:lstStyle>
            <a:lvl1pPr>
              <a:defRPr/>
            </a:lvl1pPr>
          </a:lstStyle>
          <a:p>
            <a:pPr>
              <a:defRPr/>
            </a:pPr>
            <a:fld id="{EFEDBC57-3E57-455D-BDCB-9A2607206F01}" type="datetime1">
              <a:rPr lang="en-GB"/>
              <a:pPr>
                <a:defRPr/>
              </a:pPr>
              <a:t>08/01/2026</a:t>
            </a:fld>
            <a:endParaRPr lang="en-GB"/>
          </a:p>
        </p:txBody>
      </p:sp>
      <p:sp>
        <p:nvSpPr>
          <p:cNvPr id="6" name="Footer Placeholder 4">
            <a:extLst>
              <a:ext uri="{FF2B5EF4-FFF2-40B4-BE49-F238E27FC236}">
                <a16:creationId xmlns:a16="http://schemas.microsoft.com/office/drawing/2014/main" id="{4FFCEE8A-879B-432E-B820-57A2509EFFB1}"/>
              </a:ext>
            </a:extLst>
          </p:cNvPr>
          <p:cNvSpPr>
            <a:spLocks noGrp="1"/>
          </p:cNvSpPr>
          <p:nvPr>
            <p:ph type="ftr" sz="quarter" idx="11"/>
          </p:nvPr>
        </p:nvSpPr>
        <p:spPr>
          <a:xfrm>
            <a:off x="4165600" y="6356351"/>
            <a:ext cx="3860800" cy="365125"/>
          </a:xfrm>
          <a:prstGeom prst="rect">
            <a:avLst/>
          </a:prstGeom>
        </p:spPr>
        <p:txBody>
          <a:bodyPr/>
          <a:lstStyle>
            <a:lvl1pPr>
              <a:defRPr>
                <a:latin typeface="Arial" charset="0"/>
              </a:defRPr>
            </a:lvl1pPr>
          </a:lstStyle>
          <a:p>
            <a:pPr>
              <a:defRPr/>
            </a:pPr>
            <a:endParaRPr lang="en-GB"/>
          </a:p>
        </p:txBody>
      </p:sp>
      <p:sp>
        <p:nvSpPr>
          <p:cNvPr id="7" name="Slide Number Placeholder 5">
            <a:extLst>
              <a:ext uri="{FF2B5EF4-FFF2-40B4-BE49-F238E27FC236}">
                <a16:creationId xmlns:a16="http://schemas.microsoft.com/office/drawing/2014/main" id="{EF2DCD71-1DE3-4837-8497-D43CEACFBF36}"/>
              </a:ext>
            </a:extLst>
          </p:cNvPr>
          <p:cNvSpPr>
            <a:spLocks noGrp="1"/>
          </p:cNvSpPr>
          <p:nvPr>
            <p:ph type="sldNum" sz="quarter" idx="12"/>
          </p:nvPr>
        </p:nvSpPr>
        <p:spPr/>
        <p:txBody>
          <a:bodyPr/>
          <a:lstStyle>
            <a:lvl1pPr>
              <a:defRPr/>
            </a:lvl1pPr>
          </a:lstStyle>
          <a:p>
            <a:fld id="{865522F8-58A3-4FE5-9CB9-FFA168EDBC43}" type="slidenum">
              <a:rPr lang="en-GB" altLang="en-US"/>
              <a:pPr/>
              <a:t>‹#›</a:t>
            </a:fld>
            <a:endParaRPr lang="en-GB" altLang="en-US"/>
          </a:p>
        </p:txBody>
      </p:sp>
    </p:spTree>
    <p:extLst>
      <p:ext uri="{BB962C8B-B14F-4D97-AF65-F5344CB8AC3E}">
        <p14:creationId xmlns:p14="http://schemas.microsoft.com/office/powerpoint/2010/main" val="466562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04BB9-526B-4B6C-8EF5-1CCEDE12AC6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AF072D1-40F9-423E-8D2F-C775DB71955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C92E367-1B71-4101-B9D1-CA366EB63686}"/>
              </a:ext>
            </a:extLst>
          </p:cNvPr>
          <p:cNvSpPr>
            <a:spLocks noGrp="1"/>
          </p:cNvSpPr>
          <p:nvPr>
            <p:ph type="dt" sz="half" idx="10"/>
          </p:nvPr>
        </p:nvSpPr>
        <p:spPr/>
        <p:txBody>
          <a:bodyPr/>
          <a:lstStyle/>
          <a:p>
            <a:fld id="{EED33C3F-7697-4074-ADB8-BBBE0027C1AB}" type="datetimeFigureOut">
              <a:rPr lang="en-GB" smtClean="0"/>
              <a:t>08/01/2026</a:t>
            </a:fld>
            <a:endParaRPr lang="en-GB"/>
          </a:p>
        </p:txBody>
      </p:sp>
      <p:sp>
        <p:nvSpPr>
          <p:cNvPr id="5" name="Footer Placeholder 4">
            <a:extLst>
              <a:ext uri="{FF2B5EF4-FFF2-40B4-BE49-F238E27FC236}">
                <a16:creationId xmlns:a16="http://schemas.microsoft.com/office/drawing/2014/main" id="{8A4D8E57-97DB-44B4-984D-BC18CCA17C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C93583-C6B1-48EB-AD2F-4ED4996ABCCE}"/>
              </a:ext>
            </a:extLst>
          </p:cNvPr>
          <p:cNvSpPr>
            <a:spLocks noGrp="1"/>
          </p:cNvSpPr>
          <p:nvPr>
            <p:ph type="sldNum" sz="quarter" idx="12"/>
          </p:nvPr>
        </p:nvSpPr>
        <p:spPr/>
        <p:txBody>
          <a:bodyPr/>
          <a:lstStyle/>
          <a:p>
            <a:fld id="{3C97AF4F-5AA4-4F60-92E5-D74CA87D0A4E}" type="slidenum">
              <a:rPr lang="en-GB" smtClean="0"/>
              <a:t>‹#›</a:t>
            </a:fld>
            <a:endParaRPr lang="en-GB"/>
          </a:p>
        </p:txBody>
      </p:sp>
    </p:spTree>
    <p:extLst>
      <p:ext uri="{BB962C8B-B14F-4D97-AF65-F5344CB8AC3E}">
        <p14:creationId xmlns:p14="http://schemas.microsoft.com/office/powerpoint/2010/main" val="3559390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81A4F-1B3D-4D8A-94F9-908965AF71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C79E153-BAA9-4AC3-865C-807721E5ED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759BE38-B6A4-4DF5-8756-9B1486180320}"/>
              </a:ext>
            </a:extLst>
          </p:cNvPr>
          <p:cNvSpPr>
            <a:spLocks noGrp="1"/>
          </p:cNvSpPr>
          <p:nvPr>
            <p:ph type="dt" sz="half" idx="10"/>
          </p:nvPr>
        </p:nvSpPr>
        <p:spPr/>
        <p:txBody>
          <a:bodyPr/>
          <a:lstStyle/>
          <a:p>
            <a:fld id="{EED33C3F-7697-4074-ADB8-BBBE0027C1AB}" type="datetimeFigureOut">
              <a:rPr lang="en-GB" smtClean="0"/>
              <a:t>08/01/2026</a:t>
            </a:fld>
            <a:endParaRPr lang="en-GB"/>
          </a:p>
        </p:txBody>
      </p:sp>
      <p:sp>
        <p:nvSpPr>
          <p:cNvPr id="5" name="Footer Placeholder 4">
            <a:extLst>
              <a:ext uri="{FF2B5EF4-FFF2-40B4-BE49-F238E27FC236}">
                <a16:creationId xmlns:a16="http://schemas.microsoft.com/office/drawing/2014/main" id="{A9B5B5F1-D669-47FF-A91A-06DA248455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1465B4-BA90-4F13-923B-E2E6C11D50DA}"/>
              </a:ext>
            </a:extLst>
          </p:cNvPr>
          <p:cNvSpPr>
            <a:spLocks noGrp="1"/>
          </p:cNvSpPr>
          <p:nvPr>
            <p:ph type="sldNum" sz="quarter" idx="12"/>
          </p:nvPr>
        </p:nvSpPr>
        <p:spPr/>
        <p:txBody>
          <a:bodyPr/>
          <a:lstStyle/>
          <a:p>
            <a:fld id="{3C97AF4F-5AA4-4F60-92E5-D74CA87D0A4E}" type="slidenum">
              <a:rPr lang="en-GB" smtClean="0"/>
              <a:t>‹#›</a:t>
            </a:fld>
            <a:endParaRPr lang="en-GB"/>
          </a:p>
        </p:txBody>
      </p:sp>
    </p:spTree>
    <p:extLst>
      <p:ext uri="{BB962C8B-B14F-4D97-AF65-F5344CB8AC3E}">
        <p14:creationId xmlns:p14="http://schemas.microsoft.com/office/powerpoint/2010/main" val="910915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25CE7-1CC9-40BD-B67E-0F655C8CADF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6CCB3CF-0551-4D0A-B2EF-1EEC2803D3E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317A4C5-6CC4-4156-8ACD-537249AB357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27B60A0-F3C4-4406-9CF1-0E86D93E761E}"/>
              </a:ext>
            </a:extLst>
          </p:cNvPr>
          <p:cNvSpPr>
            <a:spLocks noGrp="1"/>
          </p:cNvSpPr>
          <p:nvPr>
            <p:ph type="dt" sz="half" idx="10"/>
          </p:nvPr>
        </p:nvSpPr>
        <p:spPr/>
        <p:txBody>
          <a:bodyPr/>
          <a:lstStyle/>
          <a:p>
            <a:fld id="{EED33C3F-7697-4074-ADB8-BBBE0027C1AB}" type="datetimeFigureOut">
              <a:rPr lang="en-GB" smtClean="0"/>
              <a:t>08/01/2026</a:t>
            </a:fld>
            <a:endParaRPr lang="en-GB"/>
          </a:p>
        </p:txBody>
      </p:sp>
      <p:sp>
        <p:nvSpPr>
          <p:cNvPr id="6" name="Footer Placeholder 5">
            <a:extLst>
              <a:ext uri="{FF2B5EF4-FFF2-40B4-BE49-F238E27FC236}">
                <a16:creationId xmlns:a16="http://schemas.microsoft.com/office/drawing/2014/main" id="{A45D80A4-771B-4770-91ED-2BD2932614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D17FE42-670B-4E3B-848A-B5DD4A44C111}"/>
              </a:ext>
            </a:extLst>
          </p:cNvPr>
          <p:cNvSpPr>
            <a:spLocks noGrp="1"/>
          </p:cNvSpPr>
          <p:nvPr>
            <p:ph type="sldNum" sz="quarter" idx="12"/>
          </p:nvPr>
        </p:nvSpPr>
        <p:spPr/>
        <p:txBody>
          <a:bodyPr/>
          <a:lstStyle/>
          <a:p>
            <a:fld id="{3C97AF4F-5AA4-4F60-92E5-D74CA87D0A4E}" type="slidenum">
              <a:rPr lang="en-GB" smtClean="0"/>
              <a:t>‹#›</a:t>
            </a:fld>
            <a:endParaRPr lang="en-GB"/>
          </a:p>
        </p:txBody>
      </p:sp>
    </p:spTree>
    <p:extLst>
      <p:ext uri="{BB962C8B-B14F-4D97-AF65-F5344CB8AC3E}">
        <p14:creationId xmlns:p14="http://schemas.microsoft.com/office/powerpoint/2010/main" val="430906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8EF51-52E8-4FAA-BAE6-AC7FC1A329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5F6565D-7C78-4211-BF0A-DB8B5C1CA6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4E5D4D5-79DE-420F-BD3B-5F26BD62814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8F40B6F-AAAA-484A-88CA-4FA900FF08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5944CA9-A429-4213-8D31-754D647D653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0B79107-2885-4993-A3B0-F74AE5D31F39}"/>
              </a:ext>
            </a:extLst>
          </p:cNvPr>
          <p:cNvSpPr>
            <a:spLocks noGrp="1"/>
          </p:cNvSpPr>
          <p:nvPr>
            <p:ph type="dt" sz="half" idx="10"/>
          </p:nvPr>
        </p:nvSpPr>
        <p:spPr/>
        <p:txBody>
          <a:bodyPr/>
          <a:lstStyle/>
          <a:p>
            <a:fld id="{EED33C3F-7697-4074-ADB8-BBBE0027C1AB}" type="datetimeFigureOut">
              <a:rPr lang="en-GB" smtClean="0"/>
              <a:t>08/01/2026</a:t>
            </a:fld>
            <a:endParaRPr lang="en-GB"/>
          </a:p>
        </p:txBody>
      </p:sp>
      <p:sp>
        <p:nvSpPr>
          <p:cNvPr id="8" name="Footer Placeholder 7">
            <a:extLst>
              <a:ext uri="{FF2B5EF4-FFF2-40B4-BE49-F238E27FC236}">
                <a16:creationId xmlns:a16="http://schemas.microsoft.com/office/drawing/2014/main" id="{0761CFD9-CCEC-480A-B74A-B2EF12221F8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A10342A-1DBA-4A73-83EF-B0236EE30800}"/>
              </a:ext>
            </a:extLst>
          </p:cNvPr>
          <p:cNvSpPr>
            <a:spLocks noGrp="1"/>
          </p:cNvSpPr>
          <p:nvPr>
            <p:ph type="sldNum" sz="quarter" idx="12"/>
          </p:nvPr>
        </p:nvSpPr>
        <p:spPr/>
        <p:txBody>
          <a:bodyPr/>
          <a:lstStyle/>
          <a:p>
            <a:fld id="{3C97AF4F-5AA4-4F60-92E5-D74CA87D0A4E}" type="slidenum">
              <a:rPr lang="en-GB" smtClean="0"/>
              <a:t>‹#›</a:t>
            </a:fld>
            <a:endParaRPr lang="en-GB"/>
          </a:p>
        </p:txBody>
      </p:sp>
    </p:spTree>
    <p:extLst>
      <p:ext uri="{BB962C8B-B14F-4D97-AF65-F5344CB8AC3E}">
        <p14:creationId xmlns:p14="http://schemas.microsoft.com/office/powerpoint/2010/main" val="2639689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EE665-1F2D-495C-AE0B-703131A971B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A8C5F5B-A952-4D34-90EC-22652EB99B77}"/>
              </a:ext>
            </a:extLst>
          </p:cNvPr>
          <p:cNvSpPr>
            <a:spLocks noGrp="1"/>
          </p:cNvSpPr>
          <p:nvPr>
            <p:ph type="dt" sz="half" idx="10"/>
          </p:nvPr>
        </p:nvSpPr>
        <p:spPr/>
        <p:txBody>
          <a:bodyPr/>
          <a:lstStyle/>
          <a:p>
            <a:fld id="{EED33C3F-7697-4074-ADB8-BBBE0027C1AB}" type="datetimeFigureOut">
              <a:rPr lang="en-GB" smtClean="0"/>
              <a:t>08/01/2026</a:t>
            </a:fld>
            <a:endParaRPr lang="en-GB"/>
          </a:p>
        </p:txBody>
      </p:sp>
      <p:sp>
        <p:nvSpPr>
          <p:cNvPr id="4" name="Footer Placeholder 3">
            <a:extLst>
              <a:ext uri="{FF2B5EF4-FFF2-40B4-BE49-F238E27FC236}">
                <a16:creationId xmlns:a16="http://schemas.microsoft.com/office/drawing/2014/main" id="{2B7048BD-78C1-4F37-9872-D4C12AF80E2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0DD17F4-9BD6-4969-BD5B-3F93D242644A}"/>
              </a:ext>
            </a:extLst>
          </p:cNvPr>
          <p:cNvSpPr>
            <a:spLocks noGrp="1"/>
          </p:cNvSpPr>
          <p:nvPr>
            <p:ph type="sldNum" sz="quarter" idx="12"/>
          </p:nvPr>
        </p:nvSpPr>
        <p:spPr/>
        <p:txBody>
          <a:bodyPr/>
          <a:lstStyle/>
          <a:p>
            <a:fld id="{3C97AF4F-5AA4-4F60-92E5-D74CA87D0A4E}" type="slidenum">
              <a:rPr lang="en-GB" smtClean="0"/>
              <a:t>‹#›</a:t>
            </a:fld>
            <a:endParaRPr lang="en-GB"/>
          </a:p>
        </p:txBody>
      </p:sp>
    </p:spTree>
    <p:extLst>
      <p:ext uri="{BB962C8B-B14F-4D97-AF65-F5344CB8AC3E}">
        <p14:creationId xmlns:p14="http://schemas.microsoft.com/office/powerpoint/2010/main" val="3746182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61D0AE-4653-496C-9DF6-779A3974809F}"/>
              </a:ext>
            </a:extLst>
          </p:cNvPr>
          <p:cNvSpPr>
            <a:spLocks noGrp="1"/>
          </p:cNvSpPr>
          <p:nvPr>
            <p:ph type="dt" sz="half" idx="10"/>
          </p:nvPr>
        </p:nvSpPr>
        <p:spPr/>
        <p:txBody>
          <a:bodyPr/>
          <a:lstStyle/>
          <a:p>
            <a:fld id="{EED33C3F-7697-4074-ADB8-BBBE0027C1AB}" type="datetimeFigureOut">
              <a:rPr lang="en-GB" smtClean="0"/>
              <a:t>08/01/2026</a:t>
            </a:fld>
            <a:endParaRPr lang="en-GB"/>
          </a:p>
        </p:txBody>
      </p:sp>
      <p:sp>
        <p:nvSpPr>
          <p:cNvPr id="3" name="Footer Placeholder 2">
            <a:extLst>
              <a:ext uri="{FF2B5EF4-FFF2-40B4-BE49-F238E27FC236}">
                <a16:creationId xmlns:a16="http://schemas.microsoft.com/office/drawing/2014/main" id="{0B64D18E-A7AD-45D4-8E1C-2504238AD7F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8D4C464-3D73-48EB-89DC-4CF57E7063C3}"/>
              </a:ext>
            </a:extLst>
          </p:cNvPr>
          <p:cNvSpPr>
            <a:spLocks noGrp="1"/>
          </p:cNvSpPr>
          <p:nvPr>
            <p:ph type="sldNum" sz="quarter" idx="12"/>
          </p:nvPr>
        </p:nvSpPr>
        <p:spPr/>
        <p:txBody>
          <a:bodyPr/>
          <a:lstStyle/>
          <a:p>
            <a:fld id="{3C97AF4F-5AA4-4F60-92E5-D74CA87D0A4E}" type="slidenum">
              <a:rPr lang="en-GB" smtClean="0"/>
              <a:t>‹#›</a:t>
            </a:fld>
            <a:endParaRPr lang="en-GB"/>
          </a:p>
        </p:txBody>
      </p:sp>
    </p:spTree>
    <p:extLst>
      <p:ext uri="{BB962C8B-B14F-4D97-AF65-F5344CB8AC3E}">
        <p14:creationId xmlns:p14="http://schemas.microsoft.com/office/powerpoint/2010/main" val="3016608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37B0D-1806-4DC0-B961-64001080DE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B586ADF-8A5B-4296-B36D-63BCD21D3F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9607484-9E92-40ED-BF42-CB3E944AF4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FECF639-DF49-4992-BF66-510E23733E97}"/>
              </a:ext>
            </a:extLst>
          </p:cNvPr>
          <p:cNvSpPr>
            <a:spLocks noGrp="1"/>
          </p:cNvSpPr>
          <p:nvPr>
            <p:ph type="dt" sz="half" idx="10"/>
          </p:nvPr>
        </p:nvSpPr>
        <p:spPr/>
        <p:txBody>
          <a:bodyPr/>
          <a:lstStyle/>
          <a:p>
            <a:fld id="{EED33C3F-7697-4074-ADB8-BBBE0027C1AB}" type="datetimeFigureOut">
              <a:rPr lang="en-GB" smtClean="0"/>
              <a:t>08/01/2026</a:t>
            </a:fld>
            <a:endParaRPr lang="en-GB"/>
          </a:p>
        </p:txBody>
      </p:sp>
      <p:sp>
        <p:nvSpPr>
          <p:cNvPr id="6" name="Footer Placeholder 5">
            <a:extLst>
              <a:ext uri="{FF2B5EF4-FFF2-40B4-BE49-F238E27FC236}">
                <a16:creationId xmlns:a16="http://schemas.microsoft.com/office/drawing/2014/main" id="{D37B3E56-6379-45CD-A8B6-762BCCEDE72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D837DE7-B0CC-4AFB-8F43-596B156906C8}"/>
              </a:ext>
            </a:extLst>
          </p:cNvPr>
          <p:cNvSpPr>
            <a:spLocks noGrp="1"/>
          </p:cNvSpPr>
          <p:nvPr>
            <p:ph type="sldNum" sz="quarter" idx="12"/>
          </p:nvPr>
        </p:nvSpPr>
        <p:spPr/>
        <p:txBody>
          <a:bodyPr/>
          <a:lstStyle/>
          <a:p>
            <a:fld id="{3C97AF4F-5AA4-4F60-92E5-D74CA87D0A4E}" type="slidenum">
              <a:rPr lang="en-GB" smtClean="0"/>
              <a:t>‹#›</a:t>
            </a:fld>
            <a:endParaRPr lang="en-GB"/>
          </a:p>
        </p:txBody>
      </p:sp>
    </p:spTree>
    <p:extLst>
      <p:ext uri="{BB962C8B-B14F-4D97-AF65-F5344CB8AC3E}">
        <p14:creationId xmlns:p14="http://schemas.microsoft.com/office/powerpoint/2010/main" val="2806315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B6D50-AD62-4069-8410-487C4B1DD1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D67CD7A-0ECA-4905-84ED-DD3C2D6418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F5F4808-33CB-4F6E-8412-B690DB0E71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E44BAF0-14C5-4F87-A746-CEC5DA4679E4}"/>
              </a:ext>
            </a:extLst>
          </p:cNvPr>
          <p:cNvSpPr>
            <a:spLocks noGrp="1"/>
          </p:cNvSpPr>
          <p:nvPr>
            <p:ph type="dt" sz="half" idx="10"/>
          </p:nvPr>
        </p:nvSpPr>
        <p:spPr/>
        <p:txBody>
          <a:bodyPr/>
          <a:lstStyle/>
          <a:p>
            <a:fld id="{EED33C3F-7697-4074-ADB8-BBBE0027C1AB}" type="datetimeFigureOut">
              <a:rPr lang="en-GB" smtClean="0"/>
              <a:t>08/01/2026</a:t>
            </a:fld>
            <a:endParaRPr lang="en-GB"/>
          </a:p>
        </p:txBody>
      </p:sp>
      <p:sp>
        <p:nvSpPr>
          <p:cNvPr id="6" name="Footer Placeholder 5">
            <a:extLst>
              <a:ext uri="{FF2B5EF4-FFF2-40B4-BE49-F238E27FC236}">
                <a16:creationId xmlns:a16="http://schemas.microsoft.com/office/drawing/2014/main" id="{823E9737-7E6D-4D14-BFBC-51A4A985BE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FED1EA2-1841-4294-AF77-CDD18BB7E506}"/>
              </a:ext>
            </a:extLst>
          </p:cNvPr>
          <p:cNvSpPr>
            <a:spLocks noGrp="1"/>
          </p:cNvSpPr>
          <p:nvPr>
            <p:ph type="sldNum" sz="quarter" idx="12"/>
          </p:nvPr>
        </p:nvSpPr>
        <p:spPr/>
        <p:txBody>
          <a:bodyPr/>
          <a:lstStyle/>
          <a:p>
            <a:fld id="{3C97AF4F-5AA4-4F60-92E5-D74CA87D0A4E}" type="slidenum">
              <a:rPr lang="en-GB" smtClean="0"/>
              <a:t>‹#›</a:t>
            </a:fld>
            <a:endParaRPr lang="en-GB"/>
          </a:p>
        </p:txBody>
      </p:sp>
    </p:spTree>
    <p:extLst>
      <p:ext uri="{BB962C8B-B14F-4D97-AF65-F5344CB8AC3E}">
        <p14:creationId xmlns:p14="http://schemas.microsoft.com/office/powerpoint/2010/main" val="3053114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4A5A79-6F1B-4BDE-AFB8-748DEF4D5C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FCF95A0-7C0A-4E12-AA6E-DAF244CDCE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0170F43-499E-4EF6-9C86-F4BFF1489F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D33C3F-7697-4074-ADB8-BBBE0027C1AB}" type="datetimeFigureOut">
              <a:rPr lang="en-GB" smtClean="0"/>
              <a:t>08/01/2026</a:t>
            </a:fld>
            <a:endParaRPr lang="en-GB"/>
          </a:p>
        </p:txBody>
      </p:sp>
      <p:sp>
        <p:nvSpPr>
          <p:cNvPr id="5" name="Footer Placeholder 4">
            <a:extLst>
              <a:ext uri="{FF2B5EF4-FFF2-40B4-BE49-F238E27FC236}">
                <a16:creationId xmlns:a16="http://schemas.microsoft.com/office/drawing/2014/main" id="{CACFD49E-6202-4B79-AC8A-6AE70DED22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0FEAD95-95E3-4262-B99F-D66B3309B5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97AF4F-5AA4-4F60-92E5-D74CA87D0A4E}" type="slidenum">
              <a:rPr lang="en-GB" smtClean="0"/>
              <a:t>‹#›</a:t>
            </a:fld>
            <a:endParaRPr lang="en-GB"/>
          </a:p>
        </p:txBody>
      </p:sp>
    </p:spTree>
    <p:extLst>
      <p:ext uri="{BB962C8B-B14F-4D97-AF65-F5344CB8AC3E}">
        <p14:creationId xmlns:p14="http://schemas.microsoft.com/office/powerpoint/2010/main" val="2738879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somdparents.com/wp-content/uploads/2016/07/kids-books2-1024x640.jpg">
            <a:extLst>
              <a:ext uri="{FF2B5EF4-FFF2-40B4-BE49-F238E27FC236}">
                <a16:creationId xmlns:a16="http://schemas.microsoft.com/office/drawing/2014/main" id="{AE5BC242-E618-4D28-B2D3-7ADE02D0B5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346" y="-449178"/>
            <a:ext cx="6773780" cy="4716378"/>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651817E7-22FF-4716-88FB-8956A4356D6D}"/>
              </a:ext>
            </a:extLst>
          </p:cNvPr>
          <p:cNvSpPr>
            <a:spLocks noGrp="1"/>
          </p:cNvSpPr>
          <p:nvPr>
            <p:ph type="subTitle" idx="1"/>
          </p:nvPr>
        </p:nvSpPr>
        <p:spPr/>
        <p:txBody>
          <a:bodyPr>
            <a:normAutofit/>
          </a:bodyPr>
          <a:lstStyle/>
          <a:p>
            <a:r>
              <a:rPr lang="en-GB" sz="4400"/>
              <a:t>Wednesday 8</a:t>
            </a:r>
            <a:r>
              <a:rPr lang="en-GB" sz="4400" baseline="30000"/>
              <a:t>th</a:t>
            </a:r>
            <a:r>
              <a:rPr lang="en-GB" sz="4400"/>
              <a:t> November 2017</a:t>
            </a:r>
          </a:p>
        </p:txBody>
      </p:sp>
      <p:pic>
        <p:nvPicPr>
          <p:cNvPr id="7" name="Picture 4" descr="http://somdparents.com/wp-content/uploads/2016/07/kids-books2-1024x640.jpg">
            <a:extLst>
              <a:ext uri="{FF2B5EF4-FFF2-40B4-BE49-F238E27FC236}">
                <a16:creationId xmlns:a16="http://schemas.microsoft.com/office/drawing/2014/main" id="{0E7DFC41-F7DB-45E1-B5E4-C53BFB0B4E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1566" y="2514769"/>
            <a:ext cx="6773780" cy="471637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static4.businessinsider.com/image/58f8fc770ba0b81c008b4e03-2000">
            <a:extLst>
              <a:ext uri="{FF2B5EF4-FFF2-40B4-BE49-F238E27FC236}">
                <a16:creationId xmlns:a16="http://schemas.microsoft.com/office/drawing/2014/main" id="{14ECB69B-D33C-4131-BAC1-666C595087A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3602038"/>
            <a:ext cx="6793497" cy="32559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tatic4.businessinsider.com/image/58f8fc770ba0b81c008b4e03-2000">
            <a:extLst>
              <a:ext uri="{FF2B5EF4-FFF2-40B4-BE49-F238E27FC236}">
                <a16:creationId xmlns:a16="http://schemas.microsoft.com/office/drawing/2014/main" id="{0C259823-C32A-466E-B53F-A6323C100A1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74631" y="-240632"/>
            <a:ext cx="6793497" cy="32559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B9DC4F9-15E0-4605-8298-61DB1968D3F0}"/>
              </a:ext>
            </a:extLst>
          </p:cNvPr>
          <p:cNvSpPr>
            <a:spLocks noGrp="1"/>
          </p:cNvSpPr>
          <p:nvPr>
            <p:ph type="ctrTitle"/>
          </p:nvPr>
        </p:nvSpPr>
        <p:spPr>
          <a:xfrm>
            <a:off x="1524000" y="1628691"/>
            <a:ext cx="9144000" cy="2968374"/>
          </a:xfrm>
          <a:solidFill>
            <a:srgbClr val="FFFF00"/>
          </a:solidFill>
        </p:spPr>
        <p:txBody>
          <a:bodyPr>
            <a:normAutofit fontScale="90000"/>
          </a:bodyPr>
          <a:lstStyle/>
          <a:p>
            <a:r>
              <a:rPr lang="en-GB" sz="9600">
                <a:latin typeface="Cooper Black" panose="0208090404030B020404" pitchFamily="18" charset="0"/>
              </a:rPr>
              <a:t>Reading</a:t>
            </a:r>
            <a:br>
              <a:rPr lang="en-GB" sz="9600">
                <a:latin typeface="Cooper Black" panose="0208090404030B020404" pitchFamily="18" charset="0"/>
              </a:rPr>
            </a:br>
            <a:r>
              <a:rPr lang="en-GB">
                <a:latin typeface="Cooper Black" panose="0208090404030B020404" pitchFamily="18" charset="0"/>
              </a:rPr>
              <a:t>workshops</a:t>
            </a:r>
            <a:br>
              <a:rPr lang="en-GB">
                <a:latin typeface="Cooper Black" panose="0208090404030B020404" pitchFamily="18" charset="0"/>
              </a:rPr>
            </a:br>
            <a:br>
              <a:rPr lang="en-GB" sz="2700">
                <a:latin typeface="Cooper Black" panose="0208090404030B020404" pitchFamily="18" charset="0"/>
              </a:rPr>
            </a:br>
            <a:endParaRPr lang="en-GB" sz="2700">
              <a:latin typeface="Cooper Black" panose="0208090404030B020404" pitchFamily="18" charset="0"/>
            </a:endParaRPr>
          </a:p>
        </p:txBody>
      </p:sp>
    </p:spTree>
    <p:extLst>
      <p:ext uri="{BB962C8B-B14F-4D97-AF65-F5344CB8AC3E}">
        <p14:creationId xmlns:p14="http://schemas.microsoft.com/office/powerpoint/2010/main" val="2020805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30653505-6BBC-4AAD-9272-AA38A35B7DB0}"/>
              </a:ext>
            </a:extLst>
          </p:cNvPr>
          <p:cNvSpPr>
            <a:spLocks noGrp="1" noChangeArrowheads="1"/>
          </p:cNvSpPr>
          <p:nvPr>
            <p:ph type="title"/>
          </p:nvPr>
        </p:nvSpPr>
        <p:spPr>
          <a:xfrm>
            <a:off x="919089" y="577411"/>
            <a:ext cx="10353822" cy="792163"/>
          </a:xfrm>
        </p:spPr>
        <p:txBody>
          <a:bodyPr>
            <a:noAutofit/>
          </a:bodyPr>
          <a:lstStyle/>
          <a:p>
            <a:pPr algn="ctr">
              <a:defRPr/>
            </a:pPr>
            <a:r>
              <a:rPr lang="en-GB" sz="4800" b="1" u="sng"/>
              <a:t>An extract taken from a computer manual</a:t>
            </a:r>
          </a:p>
        </p:txBody>
      </p:sp>
      <p:sp>
        <p:nvSpPr>
          <p:cNvPr id="20483" name="Rectangle 3">
            <a:extLst>
              <a:ext uri="{FF2B5EF4-FFF2-40B4-BE49-F238E27FC236}">
                <a16:creationId xmlns:a16="http://schemas.microsoft.com/office/drawing/2014/main" id="{76629DA8-440C-4868-8ED1-71FD53965B0F}"/>
              </a:ext>
            </a:extLst>
          </p:cNvPr>
          <p:cNvSpPr>
            <a:spLocks noGrp="1" noChangeArrowheads="1"/>
          </p:cNvSpPr>
          <p:nvPr>
            <p:ph type="body" idx="1"/>
          </p:nvPr>
        </p:nvSpPr>
        <p:spPr>
          <a:xfrm>
            <a:off x="919088" y="1611314"/>
            <a:ext cx="10799299" cy="4001695"/>
          </a:xfrm>
        </p:spPr>
        <p:txBody>
          <a:bodyPr/>
          <a:lstStyle/>
          <a:p>
            <a:pPr marL="0" indent="0" algn="just">
              <a:buNone/>
              <a:defRPr/>
            </a:pPr>
            <a:r>
              <a:rPr lang="en-GB" sz="4000"/>
              <a:t>According to the previous ATA/IDE hard drive transfer protocol, the signalling way to send data was in synchronous strobe mode by using the rising edge of the strobe signal. The faster strobe rate increases EMI, which cannot be eliminated by the standard 40-pin cable used by ATA and ultra ATA.</a:t>
            </a:r>
          </a:p>
          <a:p>
            <a:pPr>
              <a:buFontTx/>
              <a:buNone/>
              <a:defRPr/>
            </a:pPr>
            <a:endParaRPr lang="en-GB"/>
          </a:p>
        </p:txBody>
      </p:sp>
      <p:sp>
        <p:nvSpPr>
          <p:cNvPr id="2" name="Cloud Callout 1"/>
          <p:cNvSpPr/>
          <p:nvPr/>
        </p:nvSpPr>
        <p:spPr>
          <a:xfrm>
            <a:off x="2015319" y="1611314"/>
            <a:ext cx="8161361" cy="3889612"/>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a:solidFill>
                  <a:schemeClr val="tx1"/>
                </a:solidFill>
                <a:latin typeface="Kinetic Letters" panose="02000000000000000000" pitchFamily="50" charset="0"/>
              </a:rPr>
              <a:t>Why is this harder for us to understand?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48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3" grpId="0" build="p"/>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2D934-5C6F-41E0-AA51-9F2BC6FC4171}"/>
              </a:ext>
            </a:extLst>
          </p:cNvPr>
          <p:cNvSpPr>
            <a:spLocks noGrp="1"/>
          </p:cNvSpPr>
          <p:nvPr>
            <p:ph type="title"/>
          </p:nvPr>
        </p:nvSpPr>
        <p:spPr>
          <a:xfrm>
            <a:off x="1670050" y="1047814"/>
            <a:ext cx="8588375" cy="719138"/>
          </a:xfrm>
        </p:spPr>
        <p:txBody>
          <a:bodyPr>
            <a:noAutofit/>
          </a:bodyPr>
          <a:lstStyle/>
          <a:p>
            <a:pPr algn="ctr">
              <a:defRPr/>
            </a:pPr>
            <a:r>
              <a:rPr lang="en-GB" sz="6000" b="1">
                <a:latin typeface="Kinetic Letters" panose="02000000000000000000" pitchFamily="50" charset="0"/>
                <a:cs typeface="Arial" charset="0"/>
              </a:rPr>
              <a:t>Reading requires two skills</a:t>
            </a:r>
            <a:br>
              <a:rPr lang="en-GB" sz="6000" b="1">
                <a:latin typeface="Kinetic Letters" panose="02000000000000000000" pitchFamily="50" charset="0"/>
                <a:cs typeface="Arial" charset="0"/>
              </a:rPr>
            </a:br>
            <a:endParaRPr lang="en-GB" sz="6000">
              <a:latin typeface="Kinetic Letters" panose="02000000000000000000" pitchFamily="50" charset="0"/>
            </a:endParaRPr>
          </a:p>
        </p:txBody>
      </p:sp>
      <p:graphicFrame>
        <p:nvGraphicFramePr>
          <p:cNvPr id="10243" name="Content Placeholder 3">
            <a:extLst>
              <a:ext uri="{FF2B5EF4-FFF2-40B4-BE49-F238E27FC236}">
                <a16:creationId xmlns:a16="http://schemas.microsoft.com/office/drawing/2014/main" id="{6366FA53-C884-403F-8282-380278758004}"/>
              </a:ext>
            </a:extLst>
          </p:cNvPr>
          <p:cNvGraphicFramePr>
            <a:graphicFrameLocks noGrp="1" noChangeAspect="1"/>
          </p:cNvGraphicFramePr>
          <p:nvPr>
            <p:ph idx="1"/>
          </p:nvPr>
        </p:nvGraphicFramePr>
        <p:xfrm>
          <a:off x="4367213" y="1484314"/>
          <a:ext cx="3194050" cy="3449637"/>
        </p:xfrm>
        <a:graphic>
          <a:graphicData uri="http://schemas.openxmlformats.org/presentationml/2006/ole">
            <mc:AlternateContent xmlns:mc="http://schemas.openxmlformats.org/markup-compatibility/2006">
              <mc:Choice xmlns:v="urn:schemas-microsoft-com:vml" Requires="v">
                <p:oleObj name="Picture" r:id="rId2" imgW="2257853" imgH="2438907" progId="Word.Picture.8">
                  <p:embed/>
                </p:oleObj>
              </mc:Choice>
              <mc:Fallback>
                <p:oleObj name="Picture" r:id="rId2" imgW="2257853" imgH="2438907" progId="Word.Picture.8">
                  <p:embed/>
                  <p:pic>
                    <p:nvPicPr>
                      <p:cNvPr id="10243" name="Content Placeholder 3">
                        <a:extLst>
                          <a:ext uri="{FF2B5EF4-FFF2-40B4-BE49-F238E27FC236}">
                            <a16:creationId xmlns:a16="http://schemas.microsoft.com/office/drawing/2014/main" id="{6366FA53-C884-403F-8282-380278758004}"/>
                          </a:ext>
                        </a:extLst>
                      </p:cNvPr>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7213" y="1484314"/>
                        <a:ext cx="3194050" cy="344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44" name="Rectangle 4">
            <a:extLst>
              <a:ext uri="{FF2B5EF4-FFF2-40B4-BE49-F238E27FC236}">
                <a16:creationId xmlns:a16="http://schemas.microsoft.com/office/drawing/2014/main" id="{4F695123-C656-49C3-A1B8-105787278C01}"/>
              </a:ext>
            </a:extLst>
          </p:cNvPr>
          <p:cNvSpPr>
            <a:spLocks noChangeArrowheads="1"/>
          </p:cNvSpPr>
          <p:nvPr/>
        </p:nvSpPr>
        <p:spPr bwMode="auto">
          <a:xfrm>
            <a:off x="703385" y="1503145"/>
            <a:ext cx="3915485"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GB" altLang="en-US" sz="2800" b="1">
                <a:solidFill>
                  <a:srgbClr val="FF0000"/>
                </a:solidFill>
                <a:latin typeface="Kinetic Letters" panose="02000000000000000000" pitchFamily="50" charset="0"/>
              </a:rPr>
              <a:t>Phonics and Word Recognition</a:t>
            </a:r>
          </a:p>
          <a:p>
            <a:pPr algn="ctr" eaLnBrk="1" hangingPunct="1">
              <a:spcBef>
                <a:spcPct val="50000"/>
              </a:spcBef>
            </a:pPr>
            <a:r>
              <a:rPr lang="en-GB" altLang="en-US" sz="2800">
                <a:latin typeface="Kinetic Letters" panose="02000000000000000000" pitchFamily="50" charset="0"/>
              </a:rPr>
              <a:t>The ability to recognise words presented in and out of context.</a:t>
            </a:r>
          </a:p>
          <a:p>
            <a:pPr algn="ctr" eaLnBrk="1" hangingPunct="1">
              <a:spcBef>
                <a:spcPct val="50000"/>
              </a:spcBef>
            </a:pPr>
            <a:r>
              <a:rPr lang="en-GB" altLang="en-US" sz="2800">
                <a:latin typeface="Kinetic Letters" panose="02000000000000000000" pitchFamily="50" charset="0"/>
              </a:rPr>
              <a:t>The ability to blend letter sounds (phonemes) together to read words.</a:t>
            </a:r>
          </a:p>
        </p:txBody>
      </p:sp>
      <p:sp>
        <p:nvSpPr>
          <p:cNvPr id="10245" name="Text Box 4">
            <a:extLst>
              <a:ext uri="{FF2B5EF4-FFF2-40B4-BE49-F238E27FC236}">
                <a16:creationId xmlns:a16="http://schemas.microsoft.com/office/drawing/2014/main" id="{9B347072-D126-4917-AA3F-0EBA2A85A5DB}"/>
              </a:ext>
            </a:extLst>
          </p:cNvPr>
          <p:cNvSpPr txBox="1">
            <a:spLocks noChangeArrowheads="1"/>
          </p:cNvSpPr>
          <p:nvPr/>
        </p:nvSpPr>
        <p:spPr bwMode="auto">
          <a:xfrm>
            <a:off x="6896420" y="1407383"/>
            <a:ext cx="4567699"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GB" altLang="en-US" b="1">
                <a:solidFill>
                  <a:srgbClr val="FF0000"/>
                </a:solidFill>
                <a:latin typeface="Kinetic Letters" panose="02000000000000000000" pitchFamily="50" charset="0"/>
              </a:rPr>
              <a:t>Understanding</a:t>
            </a:r>
          </a:p>
          <a:p>
            <a:pPr algn="ctr">
              <a:spcBef>
                <a:spcPct val="50000"/>
              </a:spcBef>
            </a:pPr>
            <a:r>
              <a:rPr lang="en-GB" altLang="en-US">
                <a:latin typeface="Kinetic Letters" panose="02000000000000000000" pitchFamily="50" charset="0"/>
              </a:rPr>
              <a:t>The ability to understand the meaning of the words and sentences in a text.</a:t>
            </a:r>
          </a:p>
          <a:p>
            <a:pPr algn="ctr">
              <a:spcBef>
                <a:spcPct val="50000"/>
              </a:spcBef>
            </a:pPr>
            <a:r>
              <a:rPr lang="en-GB" altLang="en-US">
                <a:latin typeface="Kinetic Letters" panose="02000000000000000000" pitchFamily="50" charset="0"/>
              </a:rPr>
              <a:t>The ability to understand the ideas, information and themes in a text.</a:t>
            </a:r>
          </a:p>
          <a:p>
            <a:pPr algn="ctr">
              <a:spcBef>
                <a:spcPct val="50000"/>
              </a:spcBef>
            </a:pPr>
            <a:r>
              <a:rPr lang="en-GB" altLang="en-US">
                <a:latin typeface="Kinetic Letters" panose="02000000000000000000" pitchFamily="50" charset="0"/>
              </a:rPr>
              <a:t>If a child understands what they hear, they will understand the same information when they read.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FEB4E-1B3B-4904-809B-1EBDD526C94A}"/>
              </a:ext>
            </a:extLst>
          </p:cNvPr>
          <p:cNvSpPr>
            <a:spLocks noGrp="1"/>
          </p:cNvSpPr>
          <p:nvPr>
            <p:ph type="title"/>
          </p:nvPr>
        </p:nvSpPr>
        <p:spPr>
          <a:xfrm>
            <a:off x="838200" y="2270997"/>
            <a:ext cx="5470358" cy="1325563"/>
          </a:xfrm>
        </p:spPr>
        <p:txBody>
          <a:bodyPr>
            <a:normAutofit fontScale="90000"/>
          </a:bodyPr>
          <a:lstStyle/>
          <a:p>
            <a:pPr algn="ctr"/>
            <a:r>
              <a:rPr lang="en-GB" sz="7200" b="1"/>
              <a:t>Whole School </a:t>
            </a:r>
            <a:br>
              <a:rPr lang="en-GB" sz="7200" b="1"/>
            </a:br>
            <a:r>
              <a:rPr lang="en-GB" sz="7200" b="1"/>
              <a:t>use of </a:t>
            </a:r>
            <a:r>
              <a:rPr lang="en-GB" sz="7200" b="1">
                <a:solidFill>
                  <a:srgbClr val="FF0000"/>
                </a:solidFill>
              </a:rPr>
              <a:t>VIPERS </a:t>
            </a:r>
            <a:r>
              <a:rPr lang="en-GB" sz="7200" b="1"/>
              <a:t>to teach reading skills</a:t>
            </a:r>
          </a:p>
        </p:txBody>
      </p:sp>
      <p:pic>
        <p:nvPicPr>
          <p:cNvPr id="5" name="Picture 4">
            <a:extLst>
              <a:ext uri="{FF2B5EF4-FFF2-40B4-BE49-F238E27FC236}">
                <a16:creationId xmlns:a16="http://schemas.microsoft.com/office/drawing/2014/main" id="{C42B4F72-E77B-4AE9-84BA-5CD030509EDD}"/>
              </a:ext>
            </a:extLst>
          </p:cNvPr>
          <p:cNvPicPr>
            <a:picLocks noChangeAspect="1"/>
          </p:cNvPicPr>
          <p:nvPr/>
        </p:nvPicPr>
        <p:blipFill rotWithShape="1">
          <a:blip r:embed="rId3"/>
          <a:srcRect l="36711" t="20103" r="38158" b="12262"/>
          <a:stretch/>
        </p:blipFill>
        <p:spPr>
          <a:xfrm>
            <a:off x="6522720" y="212810"/>
            <a:ext cx="4251158" cy="6432380"/>
          </a:xfrm>
          <a:prstGeom prst="rect">
            <a:avLst/>
          </a:prstGeom>
        </p:spPr>
      </p:pic>
    </p:spTree>
    <p:extLst>
      <p:ext uri="{BB962C8B-B14F-4D97-AF65-F5344CB8AC3E}">
        <p14:creationId xmlns:p14="http://schemas.microsoft.com/office/powerpoint/2010/main" val="906499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2D6D0B18-255C-489E-905B-B4D47253CE7C}"/>
              </a:ext>
            </a:extLst>
          </p:cNvPr>
          <p:cNvGraphicFramePr>
            <a:graphicFrameLocks noGrp="1"/>
          </p:cNvGraphicFramePr>
          <p:nvPr>
            <p:ph idx="1"/>
            <p:extLst>
              <p:ext uri="{D42A27DB-BD31-4B8C-83A1-F6EECF244321}">
                <p14:modId xmlns:p14="http://schemas.microsoft.com/office/powerpoint/2010/main" val="3504314103"/>
              </p:ext>
            </p:extLst>
          </p:nvPr>
        </p:nvGraphicFramePr>
        <p:xfrm>
          <a:off x="721895" y="433137"/>
          <a:ext cx="10748211" cy="5814364"/>
        </p:xfrm>
        <a:graphic>
          <a:graphicData uri="http://schemas.openxmlformats.org/drawingml/2006/table">
            <a:tbl>
              <a:tblPr firstRow="1" firstCol="1" bandRow="1">
                <a:tableStyleId>{10A1B5D5-9B99-4C35-A422-299274C87663}</a:tableStyleId>
              </a:tblPr>
              <a:tblGrid>
                <a:gridCol w="2581678">
                  <a:extLst>
                    <a:ext uri="{9D8B030D-6E8A-4147-A177-3AD203B41FA5}">
                      <a16:colId xmlns:a16="http://schemas.microsoft.com/office/drawing/2014/main" val="3474597978"/>
                    </a:ext>
                  </a:extLst>
                </a:gridCol>
                <a:gridCol w="8166533">
                  <a:extLst>
                    <a:ext uri="{9D8B030D-6E8A-4147-A177-3AD203B41FA5}">
                      <a16:colId xmlns:a16="http://schemas.microsoft.com/office/drawing/2014/main" val="2849722027"/>
                    </a:ext>
                  </a:extLst>
                </a:gridCol>
              </a:tblGrid>
              <a:tr h="666250">
                <a:tc gridSpan="2">
                  <a:txBody>
                    <a:bodyPr/>
                    <a:lstStyle/>
                    <a:p>
                      <a:pPr algn="ctr">
                        <a:lnSpc>
                          <a:spcPct val="107000"/>
                        </a:lnSpc>
                        <a:spcAft>
                          <a:spcPts val="0"/>
                        </a:spcAft>
                      </a:pPr>
                      <a:r>
                        <a:rPr lang="en-GB" sz="4000">
                          <a:effectLst/>
                          <a:latin typeface="Comic Sans MS" panose="030F0702030302020204" pitchFamily="66" charset="0"/>
                        </a:rPr>
                        <a:t>KS1 Year 1 &amp; 2</a:t>
                      </a:r>
                      <a:endParaRPr lang="en-GB" sz="4000">
                        <a:effectLst/>
                        <a:latin typeface="Comic Sans MS" panose="030F0702030302020204" pitchFamily="66" charset="0"/>
                        <a:ea typeface="Calibri" panose="020F0502020204030204" pitchFamily="34" charset="0"/>
                        <a:cs typeface="Times New Roman" panose="02020603050405020304" pitchFamily="18" charset="0"/>
                      </a:endParaRPr>
                    </a:p>
                  </a:txBody>
                  <a:tcPr marL="66296" marR="662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449692453"/>
                  </a:ext>
                </a:extLst>
              </a:tr>
              <a:tr h="549993">
                <a:tc>
                  <a:txBody>
                    <a:bodyPr/>
                    <a:lstStyle/>
                    <a:p>
                      <a:pPr algn="ctr">
                        <a:lnSpc>
                          <a:spcPct val="107000"/>
                        </a:lnSpc>
                        <a:spcAft>
                          <a:spcPts val="0"/>
                        </a:spcAft>
                      </a:pPr>
                      <a:r>
                        <a:rPr lang="en-GB" sz="2800" b="1">
                          <a:effectLst/>
                          <a:latin typeface="Comic Sans MS" panose="030F0702030302020204" pitchFamily="66" charset="0"/>
                        </a:rPr>
                        <a:t>VIPERS title</a:t>
                      </a:r>
                      <a:endParaRPr lang="en-GB" sz="2800" b="1">
                        <a:effectLst/>
                        <a:latin typeface="Comic Sans MS" panose="030F0702030302020204" pitchFamily="66" charset="0"/>
                        <a:ea typeface="Calibri" panose="020F0502020204030204" pitchFamily="34" charset="0"/>
                        <a:cs typeface="Times New Roman" panose="02020603050405020304" pitchFamily="18" charset="0"/>
                      </a:endParaRPr>
                    </a:p>
                  </a:txBody>
                  <a:tcPr marL="66296" marR="662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2800" b="1">
                          <a:effectLst/>
                          <a:latin typeface="Comic Sans MS" panose="030F0702030302020204" pitchFamily="66" charset="0"/>
                        </a:rPr>
                        <a:t>Content domain description</a:t>
                      </a:r>
                      <a:endParaRPr lang="en-GB" sz="2800" b="1">
                        <a:effectLst/>
                        <a:latin typeface="Comic Sans MS" panose="030F0702030302020204" pitchFamily="66" charset="0"/>
                        <a:ea typeface="Calibri" panose="020F0502020204030204" pitchFamily="34" charset="0"/>
                        <a:cs typeface="Times New Roman" panose="02020603050405020304" pitchFamily="18" charset="0"/>
                      </a:endParaRPr>
                    </a:p>
                  </a:txBody>
                  <a:tcPr marL="66296" marR="662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2049000"/>
                  </a:ext>
                </a:extLst>
              </a:tr>
              <a:tr h="721243">
                <a:tc>
                  <a:txBody>
                    <a:bodyPr/>
                    <a:lstStyle/>
                    <a:p>
                      <a:pPr algn="ctr">
                        <a:lnSpc>
                          <a:spcPct val="107000"/>
                        </a:lnSpc>
                        <a:spcAft>
                          <a:spcPts val="0"/>
                        </a:spcAft>
                      </a:pPr>
                      <a:r>
                        <a:rPr lang="en-GB" sz="3200">
                          <a:effectLst/>
                          <a:latin typeface="Comic Sans MS" panose="030F0702030302020204" pitchFamily="66" charset="0"/>
                        </a:rPr>
                        <a:t>Vocabulary</a:t>
                      </a:r>
                      <a:endParaRPr lang="en-GB" sz="3200">
                        <a:effectLst/>
                        <a:latin typeface="Comic Sans MS" panose="030F0702030302020204" pitchFamily="66" charset="0"/>
                        <a:ea typeface="Calibri" panose="020F0502020204030204" pitchFamily="34" charset="0"/>
                        <a:cs typeface="Times New Roman" panose="02020603050405020304" pitchFamily="18" charset="0"/>
                      </a:endParaRPr>
                    </a:p>
                  </a:txBody>
                  <a:tcPr marL="66296" marR="662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2000">
                          <a:effectLst/>
                          <a:latin typeface="Comic Sans MS" panose="030F0702030302020204" pitchFamily="66" charset="0"/>
                        </a:rPr>
                        <a:t>draw on knowledge of vocabulary to understand texts</a:t>
                      </a:r>
                      <a:endParaRPr lang="en-GB" sz="2000">
                        <a:effectLst/>
                        <a:latin typeface="Comic Sans MS" panose="030F0702030302020204" pitchFamily="66" charset="0"/>
                        <a:ea typeface="Calibri" panose="020F0502020204030204" pitchFamily="34" charset="0"/>
                        <a:cs typeface="Times New Roman" panose="02020603050405020304" pitchFamily="18" charset="0"/>
                      </a:endParaRPr>
                    </a:p>
                  </a:txBody>
                  <a:tcPr marL="66296" marR="662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8295259"/>
                  </a:ext>
                </a:extLst>
              </a:tr>
              <a:tr h="480828">
                <a:tc>
                  <a:txBody>
                    <a:bodyPr/>
                    <a:lstStyle/>
                    <a:p>
                      <a:pPr algn="ctr">
                        <a:lnSpc>
                          <a:spcPct val="107000"/>
                        </a:lnSpc>
                        <a:spcAft>
                          <a:spcPts val="0"/>
                        </a:spcAft>
                      </a:pPr>
                      <a:r>
                        <a:rPr lang="en-GB" sz="3200">
                          <a:effectLst/>
                          <a:latin typeface="Comic Sans MS" panose="030F0702030302020204" pitchFamily="66" charset="0"/>
                        </a:rPr>
                        <a:t>Infer</a:t>
                      </a:r>
                      <a:endParaRPr lang="en-GB" sz="3200">
                        <a:effectLst/>
                        <a:latin typeface="Comic Sans MS" panose="030F0702030302020204" pitchFamily="66" charset="0"/>
                        <a:ea typeface="Calibri" panose="020F0502020204030204" pitchFamily="34" charset="0"/>
                        <a:cs typeface="Times New Roman" panose="02020603050405020304" pitchFamily="18" charset="0"/>
                      </a:endParaRPr>
                    </a:p>
                  </a:txBody>
                  <a:tcPr marL="66296" marR="662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2000">
                          <a:effectLst/>
                          <a:latin typeface="Comic Sans MS" panose="030F0702030302020204" pitchFamily="66" charset="0"/>
                        </a:rPr>
                        <a:t>make inferences from the text</a:t>
                      </a:r>
                      <a:endParaRPr lang="en-GB" sz="2000">
                        <a:effectLst/>
                        <a:latin typeface="Comic Sans MS" panose="030F0702030302020204" pitchFamily="66" charset="0"/>
                        <a:ea typeface="Calibri" panose="020F0502020204030204" pitchFamily="34" charset="0"/>
                        <a:cs typeface="Times New Roman" panose="02020603050405020304" pitchFamily="18" charset="0"/>
                      </a:endParaRPr>
                    </a:p>
                  </a:txBody>
                  <a:tcPr marL="66296" marR="662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6125557"/>
                  </a:ext>
                </a:extLst>
              </a:tr>
              <a:tr h="721243">
                <a:tc>
                  <a:txBody>
                    <a:bodyPr/>
                    <a:lstStyle/>
                    <a:p>
                      <a:pPr algn="ctr">
                        <a:lnSpc>
                          <a:spcPct val="107000"/>
                        </a:lnSpc>
                        <a:spcAft>
                          <a:spcPts val="0"/>
                        </a:spcAft>
                      </a:pPr>
                      <a:r>
                        <a:rPr lang="en-GB" sz="3200">
                          <a:effectLst/>
                          <a:latin typeface="Comic Sans MS" panose="030F0702030302020204" pitchFamily="66" charset="0"/>
                        </a:rPr>
                        <a:t>Predict</a:t>
                      </a:r>
                      <a:endParaRPr lang="en-GB" sz="3200">
                        <a:effectLst/>
                        <a:latin typeface="Comic Sans MS" panose="030F0702030302020204" pitchFamily="66" charset="0"/>
                        <a:ea typeface="Calibri" panose="020F0502020204030204" pitchFamily="34" charset="0"/>
                        <a:cs typeface="Times New Roman" panose="02020603050405020304" pitchFamily="18" charset="0"/>
                      </a:endParaRPr>
                    </a:p>
                  </a:txBody>
                  <a:tcPr marL="66296" marR="662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2000">
                          <a:effectLst/>
                          <a:latin typeface="Comic Sans MS" panose="030F0702030302020204" pitchFamily="66" charset="0"/>
                        </a:rPr>
                        <a:t>predict what might happen on the basis of what has been read so far</a:t>
                      </a:r>
                      <a:endParaRPr lang="en-GB" sz="2000">
                        <a:effectLst/>
                        <a:latin typeface="Comic Sans MS" panose="030F0702030302020204" pitchFamily="66" charset="0"/>
                        <a:ea typeface="Calibri" panose="020F0502020204030204" pitchFamily="34" charset="0"/>
                        <a:cs typeface="Times New Roman" panose="02020603050405020304" pitchFamily="18" charset="0"/>
                      </a:endParaRPr>
                    </a:p>
                  </a:txBody>
                  <a:tcPr marL="66296" marR="662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3108723"/>
                  </a:ext>
                </a:extLst>
              </a:tr>
              <a:tr h="1202071">
                <a:tc>
                  <a:txBody>
                    <a:bodyPr/>
                    <a:lstStyle/>
                    <a:p>
                      <a:pPr algn="ctr">
                        <a:lnSpc>
                          <a:spcPct val="107000"/>
                        </a:lnSpc>
                        <a:spcAft>
                          <a:spcPts val="0"/>
                        </a:spcAft>
                      </a:pPr>
                      <a:r>
                        <a:rPr lang="en-GB" sz="3200">
                          <a:effectLst/>
                          <a:latin typeface="Comic Sans MS" panose="030F0702030302020204" pitchFamily="66" charset="0"/>
                        </a:rPr>
                        <a:t>Explain</a:t>
                      </a:r>
                      <a:endParaRPr lang="en-GB" sz="3200">
                        <a:effectLst/>
                        <a:latin typeface="Comic Sans MS" panose="030F0702030302020204" pitchFamily="66" charset="0"/>
                        <a:ea typeface="Calibri" panose="020F0502020204030204" pitchFamily="34" charset="0"/>
                        <a:cs typeface="Times New Roman" panose="02020603050405020304" pitchFamily="18" charset="0"/>
                      </a:endParaRPr>
                    </a:p>
                  </a:txBody>
                  <a:tcPr marL="66296" marR="662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2000">
                          <a:effectLst/>
                          <a:latin typeface="Comic Sans MS" panose="030F0702030302020204" pitchFamily="66" charset="0"/>
                        </a:rPr>
                        <a:t>identify / explain key aspects of fiction and non-fiction texts, such as characters, events, titles and information</a:t>
                      </a:r>
                      <a:endParaRPr lang="en-GB" sz="2000">
                        <a:effectLst/>
                        <a:latin typeface="Comic Sans MS" panose="030F0702030302020204" pitchFamily="66" charset="0"/>
                        <a:ea typeface="Calibri" panose="020F0502020204030204" pitchFamily="34" charset="0"/>
                        <a:cs typeface="Times New Roman" panose="02020603050405020304" pitchFamily="18" charset="0"/>
                      </a:endParaRPr>
                    </a:p>
                  </a:txBody>
                  <a:tcPr marL="66296" marR="662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7548578"/>
                  </a:ext>
                </a:extLst>
              </a:tr>
              <a:tr h="825613">
                <a:tc>
                  <a:txBody>
                    <a:bodyPr/>
                    <a:lstStyle/>
                    <a:p>
                      <a:pPr algn="ctr">
                        <a:lnSpc>
                          <a:spcPct val="107000"/>
                        </a:lnSpc>
                        <a:spcAft>
                          <a:spcPts val="0"/>
                        </a:spcAft>
                      </a:pPr>
                      <a:r>
                        <a:rPr lang="en-GB" sz="3200">
                          <a:effectLst/>
                          <a:latin typeface="Comic Sans MS" panose="030F0702030302020204" pitchFamily="66" charset="0"/>
                        </a:rPr>
                        <a:t>Retrieve</a:t>
                      </a:r>
                      <a:endParaRPr lang="en-GB" sz="3200">
                        <a:effectLst/>
                        <a:latin typeface="Comic Sans MS" panose="030F0702030302020204" pitchFamily="66" charset="0"/>
                        <a:ea typeface="Calibri" panose="020F0502020204030204" pitchFamily="34" charset="0"/>
                        <a:cs typeface="Times New Roman" panose="02020603050405020304" pitchFamily="18" charset="0"/>
                      </a:endParaRPr>
                    </a:p>
                  </a:txBody>
                  <a:tcPr marL="66296" marR="662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2000">
                          <a:effectLst/>
                          <a:latin typeface="Comic Sans MS" panose="030F0702030302020204" pitchFamily="66" charset="0"/>
                        </a:rPr>
                        <a:t>identify / explain key aspects of fiction and non-fiction texts, such as characters, events, titles and information</a:t>
                      </a:r>
                      <a:endParaRPr lang="en-GB" sz="2000">
                        <a:effectLst/>
                        <a:latin typeface="Comic Sans MS" panose="030F0702030302020204" pitchFamily="66" charset="0"/>
                        <a:ea typeface="Calibri" panose="020F0502020204030204" pitchFamily="34" charset="0"/>
                        <a:cs typeface="Times New Roman" panose="02020603050405020304" pitchFamily="18" charset="0"/>
                      </a:endParaRPr>
                    </a:p>
                  </a:txBody>
                  <a:tcPr marL="66296" marR="662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5152936"/>
                  </a:ext>
                </a:extLst>
              </a:tr>
              <a:tr h="497395">
                <a:tc>
                  <a:txBody>
                    <a:bodyPr/>
                    <a:lstStyle/>
                    <a:p>
                      <a:pPr algn="ctr">
                        <a:lnSpc>
                          <a:spcPct val="107000"/>
                        </a:lnSpc>
                        <a:spcAft>
                          <a:spcPts val="0"/>
                        </a:spcAft>
                      </a:pPr>
                      <a:r>
                        <a:rPr lang="en-GB" sz="3200">
                          <a:effectLst/>
                          <a:latin typeface="Comic Sans MS" panose="030F0702030302020204" pitchFamily="66" charset="0"/>
                        </a:rPr>
                        <a:t>Sequence</a:t>
                      </a:r>
                      <a:endParaRPr lang="en-GB" sz="3200">
                        <a:effectLst/>
                        <a:latin typeface="Comic Sans MS" panose="030F0702030302020204" pitchFamily="66" charset="0"/>
                        <a:ea typeface="Calibri" panose="020F0502020204030204" pitchFamily="34" charset="0"/>
                        <a:cs typeface="Times New Roman" panose="02020603050405020304" pitchFamily="18" charset="0"/>
                      </a:endParaRPr>
                    </a:p>
                  </a:txBody>
                  <a:tcPr marL="66296" marR="662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2000">
                          <a:effectLst/>
                          <a:latin typeface="Comic Sans MS" panose="030F0702030302020204" pitchFamily="66" charset="0"/>
                        </a:rPr>
                        <a:t>identify and explain the sequence of events in texts</a:t>
                      </a:r>
                    </a:p>
                    <a:p>
                      <a:pPr>
                        <a:lnSpc>
                          <a:spcPct val="107000"/>
                        </a:lnSpc>
                        <a:spcAft>
                          <a:spcPts val="0"/>
                        </a:spcAft>
                      </a:pPr>
                      <a:endParaRPr lang="en-GB" sz="2000">
                        <a:effectLst/>
                        <a:latin typeface="Comic Sans MS" panose="030F0702030302020204" pitchFamily="66" charset="0"/>
                        <a:ea typeface="Calibri" panose="020F0502020204030204" pitchFamily="34" charset="0"/>
                        <a:cs typeface="Times New Roman" panose="02020603050405020304" pitchFamily="18" charset="0"/>
                      </a:endParaRPr>
                    </a:p>
                  </a:txBody>
                  <a:tcPr marL="66296" marR="662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50554350"/>
                  </a:ext>
                </a:extLst>
              </a:tr>
            </a:tbl>
          </a:graphicData>
        </a:graphic>
      </p:graphicFrame>
    </p:spTree>
    <p:extLst>
      <p:ext uri="{BB962C8B-B14F-4D97-AF65-F5344CB8AC3E}">
        <p14:creationId xmlns:p14="http://schemas.microsoft.com/office/powerpoint/2010/main" val="1881444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C0F3D4-5D70-4C5A-A27A-257E15C9E6F8}"/>
              </a:ext>
            </a:extLst>
          </p:cNvPr>
          <p:cNvPicPr>
            <a:picLocks noChangeAspect="1"/>
          </p:cNvPicPr>
          <p:nvPr/>
        </p:nvPicPr>
        <p:blipFill rotWithShape="1">
          <a:blip r:embed="rId2"/>
          <a:srcRect l="26512" t="30725" r="62902" b="14401"/>
          <a:stretch/>
        </p:blipFill>
        <p:spPr>
          <a:xfrm>
            <a:off x="1366047" y="901953"/>
            <a:ext cx="2769854" cy="5823531"/>
          </a:xfrm>
          <a:prstGeom prst="rect">
            <a:avLst/>
          </a:prstGeom>
        </p:spPr>
      </p:pic>
      <p:sp>
        <p:nvSpPr>
          <p:cNvPr id="5" name="TextBox 4">
            <a:extLst>
              <a:ext uri="{FF2B5EF4-FFF2-40B4-BE49-F238E27FC236}">
                <a16:creationId xmlns:a16="http://schemas.microsoft.com/office/drawing/2014/main" id="{32ED9517-61DA-469B-A8F1-08FF5D77F3A3}"/>
              </a:ext>
            </a:extLst>
          </p:cNvPr>
          <p:cNvSpPr txBox="1"/>
          <p:nvPr/>
        </p:nvSpPr>
        <p:spPr>
          <a:xfrm>
            <a:off x="465221" y="248987"/>
            <a:ext cx="11117178" cy="769441"/>
          </a:xfrm>
          <a:prstGeom prst="rect">
            <a:avLst/>
          </a:prstGeom>
          <a:noFill/>
          <a:ln>
            <a:noFill/>
          </a:ln>
        </p:spPr>
        <p:txBody>
          <a:bodyPr wrap="square" rtlCol="0">
            <a:spAutoFit/>
          </a:bodyPr>
          <a:lstStyle/>
          <a:p>
            <a:pPr algn="ctr"/>
            <a:r>
              <a:rPr lang="en-GB" sz="4400" b="1"/>
              <a:t>KS2 Year 3 - 6</a:t>
            </a:r>
          </a:p>
        </p:txBody>
      </p:sp>
      <p:pic>
        <p:nvPicPr>
          <p:cNvPr id="6" name="Picture 5">
            <a:extLst>
              <a:ext uri="{FF2B5EF4-FFF2-40B4-BE49-F238E27FC236}">
                <a16:creationId xmlns:a16="http://schemas.microsoft.com/office/drawing/2014/main" id="{49A37ED1-8556-475A-8A63-EC7AE412667A}"/>
              </a:ext>
            </a:extLst>
          </p:cNvPr>
          <p:cNvPicPr>
            <a:picLocks noChangeAspect="1"/>
          </p:cNvPicPr>
          <p:nvPr/>
        </p:nvPicPr>
        <p:blipFill rotWithShape="1">
          <a:blip r:embed="rId2"/>
          <a:srcRect l="47359" t="30782" r="28481" b="15286"/>
          <a:stretch/>
        </p:blipFill>
        <p:spPr>
          <a:xfrm>
            <a:off x="4135901" y="901953"/>
            <a:ext cx="6957338" cy="5723435"/>
          </a:xfrm>
          <a:prstGeom prst="rect">
            <a:avLst/>
          </a:prstGeom>
        </p:spPr>
      </p:pic>
    </p:spTree>
    <p:extLst>
      <p:ext uri="{BB962C8B-B14F-4D97-AF65-F5344CB8AC3E}">
        <p14:creationId xmlns:p14="http://schemas.microsoft.com/office/powerpoint/2010/main" val="1343871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453" descr="RIC reading Heinz Beans 2-6-15.jpg">
            <a:extLst>
              <a:ext uri="{FF2B5EF4-FFF2-40B4-BE49-F238E27FC236}">
                <a16:creationId xmlns:a16="http://schemas.microsoft.com/office/drawing/2014/main" id="{D9D93278-B5CD-4F1C-BC35-161B72EE6496}"/>
              </a:ext>
            </a:extLst>
          </p:cNvPr>
          <p:cNvPicPr preferRelativeResize="0"/>
          <p:nvPr/>
        </p:nvPicPr>
        <p:blipFill rotWithShape="1">
          <a:blip r:embed="rId3"/>
          <a:srcRect r="40677" b="-4908"/>
          <a:stretch/>
        </p:blipFill>
        <p:spPr>
          <a:xfrm>
            <a:off x="644355" y="484632"/>
            <a:ext cx="4807289" cy="6014642"/>
          </a:xfrm>
          <a:prstGeom prst="rect">
            <a:avLst/>
          </a:prstGeom>
          <a:noFill/>
        </p:spPr>
      </p:pic>
      <p:sp>
        <p:nvSpPr>
          <p:cNvPr id="5" name="TextBox 4">
            <a:extLst>
              <a:ext uri="{FF2B5EF4-FFF2-40B4-BE49-F238E27FC236}">
                <a16:creationId xmlns:a16="http://schemas.microsoft.com/office/drawing/2014/main" id="{5472B347-C5BA-42B3-80FF-2930CF37CE0B}"/>
              </a:ext>
            </a:extLst>
          </p:cNvPr>
          <p:cNvSpPr txBox="1"/>
          <p:nvPr/>
        </p:nvSpPr>
        <p:spPr>
          <a:xfrm>
            <a:off x="6503557" y="292963"/>
            <a:ext cx="5235490" cy="3773010"/>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3200"/>
              <a:t>How many varieties of Heinz beans are there?</a:t>
            </a:r>
          </a:p>
          <a:p>
            <a:pPr>
              <a:lnSpc>
                <a:spcPct val="90000"/>
              </a:lnSpc>
              <a:spcAft>
                <a:spcPts val="600"/>
              </a:spcAft>
            </a:pPr>
            <a:r>
              <a:rPr lang="en-US" sz="3200">
                <a:solidFill>
                  <a:srgbClr val="FF0000"/>
                </a:solidFill>
              </a:rPr>
              <a:t>retrieval</a:t>
            </a:r>
            <a:endParaRPr lang="en-US" sz="3200"/>
          </a:p>
          <a:p>
            <a:pPr indent="-228600">
              <a:lnSpc>
                <a:spcPct val="90000"/>
              </a:lnSpc>
              <a:spcAft>
                <a:spcPts val="600"/>
              </a:spcAft>
              <a:buFont typeface="Arial" panose="020B0604020202020204" pitchFamily="34" charset="0"/>
              <a:buChar char="•"/>
            </a:pPr>
            <a:r>
              <a:rPr lang="en-US" sz="3200"/>
              <a:t>What, on the advert, might persuade parents to feed this to their children?</a:t>
            </a:r>
          </a:p>
          <a:p>
            <a:pPr>
              <a:lnSpc>
                <a:spcPct val="90000"/>
              </a:lnSpc>
              <a:spcAft>
                <a:spcPts val="600"/>
              </a:spcAft>
            </a:pPr>
            <a:r>
              <a:rPr lang="en-US" sz="3200">
                <a:solidFill>
                  <a:srgbClr val="FF0000"/>
                </a:solidFill>
              </a:rPr>
              <a:t>inference</a:t>
            </a:r>
          </a:p>
          <a:p>
            <a:pPr indent="-228600">
              <a:lnSpc>
                <a:spcPct val="90000"/>
              </a:lnSpc>
              <a:spcAft>
                <a:spcPts val="600"/>
              </a:spcAft>
              <a:buFont typeface="Arial" panose="020B0604020202020204" pitchFamily="34" charset="0"/>
              <a:buChar char="•"/>
            </a:pPr>
            <a:r>
              <a:rPr lang="en-US" sz="3200"/>
              <a:t>Explain what Heinz have done to make the beans appear to be ‘truly magic’ in this advert.</a:t>
            </a:r>
          </a:p>
          <a:p>
            <a:pPr>
              <a:lnSpc>
                <a:spcPct val="90000"/>
              </a:lnSpc>
              <a:spcAft>
                <a:spcPts val="600"/>
              </a:spcAft>
            </a:pPr>
            <a:r>
              <a:rPr lang="en-US" sz="3200">
                <a:solidFill>
                  <a:srgbClr val="FF0000"/>
                </a:solidFill>
              </a:rPr>
              <a:t>explain the author’s choices</a:t>
            </a:r>
          </a:p>
        </p:txBody>
      </p:sp>
    </p:spTree>
    <p:extLst>
      <p:ext uri="{BB962C8B-B14F-4D97-AF65-F5344CB8AC3E}">
        <p14:creationId xmlns:p14="http://schemas.microsoft.com/office/powerpoint/2010/main" val="3168946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 calcmode="lin" valueType="num">
                                      <p:cBhvr additive="base">
                                        <p:cTn id="2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 calcmode="lin" valueType="num">
                                      <p:cBhvr additive="base">
                                        <p:cTn id="2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additive="base">
                                        <p:cTn id="3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5">
                                            <p:txEl>
                                              <p:pRg st="5" end="5"/>
                                            </p:txEl>
                                          </p:spTgt>
                                        </p:tgtEl>
                                        <p:attrNameLst>
                                          <p:attrName>style.visibility</p:attrName>
                                        </p:attrNameLst>
                                      </p:cBhvr>
                                      <p:to>
                                        <p:strVal val="visible"/>
                                      </p:to>
                                    </p:set>
                                    <p:anim calcmode="lin" valueType="num">
                                      <p:cBhvr additive="base">
                                        <p:cTn id="4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a:p>
        </p:txBody>
      </p:sp>
      <p:pic>
        <p:nvPicPr>
          <p:cNvPr id="4" name="Picture 3"/>
          <p:cNvPicPr/>
          <p:nvPr/>
        </p:nvPicPr>
        <p:blipFill rotWithShape="1">
          <a:blip r:embed="rId2">
            <a:extLst>
              <a:ext uri="{28A0092B-C50C-407E-A947-70E740481C1C}">
                <a14:useLocalDpi xmlns:a14="http://schemas.microsoft.com/office/drawing/2010/main" val="0"/>
              </a:ext>
            </a:extLst>
          </a:blip>
          <a:srcRect l="21855" t="25735" r="23200" b="29092"/>
          <a:stretch/>
        </p:blipFill>
        <p:spPr bwMode="auto">
          <a:xfrm>
            <a:off x="838200" y="1825625"/>
            <a:ext cx="10515600" cy="4351338"/>
          </a:xfrm>
          <a:prstGeom prst="rect">
            <a:avLst/>
          </a:prstGeom>
          <a:ln>
            <a:noFill/>
          </a:ln>
          <a:extLst>
            <a:ext uri="{53640926-AAD7-44D8-BBD7-CCE9431645EC}">
              <a14:shadowObscured xmlns:a14="http://schemas.microsoft.com/office/drawing/2010/main"/>
            </a:ext>
          </a:extLst>
        </p:spPr>
      </p:pic>
      <p:sp>
        <p:nvSpPr>
          <p:cNvPr id="5" name="Rectangle 1026">
            <a:extLst>
              <a:ext uri="{FF2B5EF4-FFF2-40B4-BE49-F238E27FC236}">
                <a16:creationId xmlns:a16="http://schemas.microsoft.com/office/drawing/2014/main" id="{34E14384-8F58-43D5-A3DE-E1B40DD25E5F}"/>
              </a:ext>
            </a:extLst>
          </p:cNvPr>
          <p:cNvSpPr>
            <a:spLocks noGrp="1" noChangeArrowheads="1"/>
          </p:cNvSpPr>
          <p:nvPr>
            <p:ph type="title"/>
          </p:nvPr>
        </p:nvSpPr>
        <p:spPr>
          <a:solidFill>
            <a:srgbClr val="FFFF00"/>
          </a:solidFill>
        </p:spPr>
        <p:txBody>
          <a:bodyPr>
            <a:noAutofit/>
          </a:bodyPr>
          <a:lstStyle/>
          <a:p>
            <a:pPr algn="ctr">
              <a:defRPr/>
            </a:pPr>
            <a:r>
              <a:rPr lang="en-GB" sz="6000" b="1"/>
              <a:t>Reading at Home</a:t>
            </a:r>
          </a:p>
        </p:txBody>
      </p:sp>
    </p:spTree>
    <p:extLst>
      <p:ext uri="{BB962C8B-B14F-4D97-AF65-F5344CB8AC3E}">
        <p14:creationId xmlns:p14="http://schemas.microsoft.com/office/powerpoint/2010/main" val="4079378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26">
            <a:extLst>
              <a:ext uri="{FF2B5EF4-FFF2-40B4-BE49-F238E27FC236}">
                <a16:creationId xmlns:a16="http://schemas.microsoft.com/office/drawing/2014/main" id="{34E14384-8F58-43D5-A3DE-E1B40DD25E5F}"/>
              </a:ext>
            </a:extLst>
          </p:cNvPr>
          <p:cNvSpPr>
            <a:spLocks noGrp="1" noChangeArrowheads="1"/>
          </p:cNvSpPr>
          <p:nvPr>
            <p:ph type="title"/>
          </p:nvPr>
        </p:nvSpPr>
        <p:spPr>
          <a:xfrm>
            <a:off x="2057400" y="380999"/>
            <a:ext cx="8229600" cy="1037493"/>
          </a:xfrm>
          <a:solidFill>
            <a:srgbClr val="FFFF00"/>
          </a:solidFill>
        </p:spPr>
        <p:txBody>
          <a:bodyPr>
            <a:noAutofit/>
          </a:bodyPr>
          <a:lstStyle/>
          <a:p>
            <a:pPr>
              <a:defRPr/>
            </a:pPr>
            <a:r>
              <a:rPr lang="en-GB" sz="6000" b="1"/>
              <a:t>Reading at Home – Enjoy!</a:t>
            </a:r>
          </a:p>
        </p:txBody>
      </p:sp>
      <p:sp>
        <p:nvSpPr>
          <p:cNvPr id="9219" name="Rectangle 1027">
            <a:extLst>
              <a:ext uri="{FF2B5EF4-FFF2-40B4-BE49-F238E27FC236}">
                <a16:creationId xmlns:a16="http://schemas.microsoft.com/office/drawing/2014/main" id="{FB8C5CBD-0BC9-49C0-BD87-BA8CC27E7E71}"/>
              </a:ext>
            </a:extLst>
          </p:cNvPr>
          <p:cNvSpPr>
            <a:spLocks noGrp="1" noChangeArrowheads="1"/>
          </p:cNvSpPr>
          <p:nvPr>
            <p:ph type="body" idx="1"/>
          </p:nvPr>
        </p:nvSpPr>
        <p:spPr>
          <a:xfrm>
            <a:off x="588498" y="1418493"/>
            <a:ext cx="9698502" cy="5318125"/>
          </a:xfrm>
        </p:spPr>
        <p:txBody>
          <a:bodyPr>
            <a:normAutofit/>
          </a:bodyPr>
          <a:lstStyle/>
          <a:p>
            <a:pPr>
              <a:defRPr/>
            </a:pPr>
            <a:r>
              <a:rPr lang="en-GB" sz="4800"/>
              <a:t>Make reading visible - have books available in your home</a:t>
            </a:r>
          </a:p>
          <a:p>
            <a:pPr>
              <a:defRPr/>
            </a:pPr>
            <a:r>
              <a:rPr lang="en-GB" sz="4800"/>
              <a:t>Share books every day</a:t>
            </a:r>
          </a:p>
          <a:p>
            <a:pPr>
              <a:defRPr/>
            </a:pPr>
            <a:r>
              <a:rPr lang="en-GB" sz="4800"/>
              <a:t>Talk about books.</a:t>
            </a:r>
          </a:p>
          <a:p>
            <a:pPr>
              <a:defRPr/>
            </a:pPr>
            <a:r>
              <a:rPr lang="en-GB" sz="4800"/>
              <a:t>Sit and listen - don’t do chores around the reader!</a:t>
            </a:r>
          </a:p>
          <a:p>
            <a:pPr>
              <a:defRPr/>
            </a:pPr>
            <a:r>
              <a:rPr lang="en-GB" sz="4800"/>
              <a:t>Respect choices.</a:t>
            </a:r>
          </a:p>
        </p:txBody>
      </p:sp>
      <p:pic>
        <p:nvPicPr>
          <p:cNvPr id="4" name="Picture 4" descr="http://somdparents.com/wp-content/uploads/2016/07/kids-books2-1024x640.jpg">
            <a:extLst>
              <a:ext uri="{FF2B5EF4-FFF2-40B4-BE49-F238E27FC236}">
                <a16:creationId xmlns:a16="http://schemas.microsoft.com/office/drawing/2014/main" id="{372F405A-0DEF-47AB-A47C-3C647B7642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488" t="65186" r="45392" b="-5212"/>
          <a:stretch/>
        </p:blipFill>
        <p:spPr bwMode="auto">
          <a:xfrm>
            <a:off x="9571703" y="4077555"/>
            <a:ext cx="1430594" cy="188779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omdparents.com/wp-content/uploads/2016/07/kids-books2-1024x640.jpg">
            <a:extLst>
              <a:ext uri="{FF2B5EF4-FFF2-40B4-BE49-F238E27FC236}">
                <a16:creationId xmlns:a16="http://schemas.microsoft.com/office/drawing/2014/main" id="{EE9A7629-69E7-468E-BB41-ECAD3CF83B4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3301" t="34853" r="21443" b="34815"/>
          <a:stretch/>
        </p:blipFill>
        <p:spPr bwMode="auto">
          <a:xfrm>
            <a:off x="7860890" y="2219383"/>
            <a:ext cx="1710813" cy="14305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BE8CD-6BFE-4875-AC09-DF9060487B38}"/>
              </a:ext>
            </a:extLst>
          </p:cNvPr>
          <p:cNvSpPr>
            <a:spLocks noGrp="1"/>
          </p:cNvSpPr>
          <p:nvPr>
            <p:ph type="title"/>
          </p:nvPr>
        </p:nvSpPr>
        <p:spPr>
          <a:xfrm>
            <a:off x="1344343" y="246063"/>
            <a:ext cx="9617613" cy="950913"/>
          </a:xfrm>
          <a:solidFill>
            <a:srgbClr val="FFFF00"/>
          </a:solidFill>
        </p:spPr>
        <p:txBody>
          <a:bodyPr>
            <a:noAutofit/>
          </a:bodyPr>
          <a:lstStyle/>
          <a:p>
            <a:pPr>
              <a:defRPr/>
            </a:pPr>
            <a:r>
              <a:rPr lang="en-GB" sz="6000" b="1"/>
              <a:t>What to do if your child is stuck</a:t>
            </a:r>
          </a:p>
        </p:txBody>
      </p:sp>
      <p:sp>
        <p:nvSpPr>
          <p:cNvPr id="4" name="Content Placeholder 3">
            <a:extLst>
              <a:ext uri="{FF2B5EF4-FFF2-40B4-BE49-F238E27FC236}">
                <a16:creationId xmlns:a16="http://schemas.microsoft.com/office/drawing/2014/main" id="{19E34CFF-B68F-46A0-8166-F614C0B58E07}"/>
              </a:ext>
            </a:extLst>
          </p:cNvPr>
          <p:cNvSpPr>
            <a:spLocks noGrp="1"/>
          </p:cNvSpPr>
          <p:nvPr>
            <p:ph idx="1"/>
          </p:nvPr>
        </p:nvSpPr>
        <p:spPr>
          <a:xfrm>
            <a:off x="783687" y="1787820"/>
            <a:ext cx="10400128" cy="3543836"/>
          </a:xfrm>
        </p:spPr>
        <p:txBody>
          <a:bodyPr>
            <a:noAutofit/>
          </a:bodyPr>
          <a:lstStyle/>
          <a:p>
            <a:pPr>
              <a:spcBef>
                <a:spcPts val="0"/>
              </a:spcBef>
              <a:defRPr/>
            </a:pPr>
            <a:r>
              <a:rPr lang="en-GB" sz="3600"/>
              <a:t>Use phonics first. What sound does the word begin with? Can you say the sounds in the word? Blend them together.</a:t>
            </a:r>
          </a:p>
          <a:p>
            <a:pPr>
              <a:spcBef>
                <a:spcPts val="0"/>
              </a:spcBef>
              <a:defRPr/>
            </a:pPr>
            <a:r>
              <a:rPr lang="en-GB" sz="3600"/>
              <a:t>Read to the end of the sentence. What would make sense?</a:t>
            </a:r>
          </a:p>
          <a:p>
            <a:pPr>
              <a:spcBef>
                <a:spcPts val="0"/>
              </a:spcBef>
              <a:defRPr/>
            </a:pPr>
            <a:r>
              <a:rPr lang="en-GB" sz="3600"/>
              <a:t>What is the text about – what might fit here?</a:t>
            </a:r>
          </a:p>
          <a:p>
            <a:pPr>
              <a:spcBef>
                <a:spcPts val="0"/>
              </a:spcBef>
              <a:defRPr/>
            </a:pPr>
            <a:r>
              <a:rPr lang="en-GB" sz="3600"/>
              <a:t>Does it sound right?</a:t>
            </a:r>
          </a:p>
          <a:p>
            <a:pPr>
              <a:spcBef>
                <a:spcPts val="0"/>
              </a:spcBef>
              <a:defRPr/>
            </a:pPr>
            <a:r>
              <a:rPr lang="en-GB" sz="3600"/>
              <a:t>Look at the picture. Does it help?</a:t>
            </a:r>
          </a:p>
        </p:txBody>
      </p:sp>
      <p:pic>
        <p:nvPicPr>
          <p:cNvPr id="7" name="Picture 6" descr="http://somdparents.com/wp-content/uploads/2016/07/kids-books2-1024x640.jpg">
            <a:extLst>
              <a:ext uri="{FF2B5EF4-FFF2-40B4-BE49-F238E27FC236}">
                <a16:creationId xmlns:a16="http://schemas.microsoft.com/office/drawing/2014/main" id="{DA6521B6-67F8-40AD-899C-8C6D1104890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45865" y="4800436"/>
            <a:ext cx="2592869" cy="18053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7BE46345-7478-4713-8FBE-CA08AE61003F}"/>
              </a:ext>
            </a:extLst>
          </p:cNvPr>
          <p:cNvSpPr>
            <a:spLocks noGrp="1" noChangeArrowheads="1"/>
          </p:cNvSpPr>
          <p:nvPr>
            <p:ph type="title"/>
          </p:nvPr>
        </p:nvSpPr>
        <p:spPr>
          <a:xfrm>
            <a:off x="858129" y="260351"/>
            <a:ext cx="10269415" cy="950913"/>
          </a:xfrm>
          <a:solidFill>
            <a:srgbClr val="FFFF00"/>
          </a:solidFill>
        </p:spPr>
        <p:txBody>
          <a:bodyPr>
            <a:noAutofit/>
          </a:bodyPr>
          <a:lstStyle/>
          <a:p>
            <a:pPr algn="ctr">
              <a:defRPr/>
            </a:pPr>
            <a:r>
              <a:rPr lang="en-GB" sz="5400" b="1"/>
              <a:t>How to use these strategies at home</a:t>
            </a:r>
          </a:p>
        </p:txBody>
      </p:sp>
      <p:sp>
        <p:nvSpPr>
          <p:cNvPr id="29699" name="Rectangle 3">
            <a:extLst>
              <a:ext uri="{FF2B5EF4-FFF2-40B4-BE49-F238E27FC236}">
                <a16:creationId xmlns:a16="http://schemas.microsoft.com/office/drawing/2014/main" id="{0846A2AC-E097-4581-A9D9-7014BE7E4515}"/>
              </a:ext>
            </a:extLst>
          </p:cNvPr>
          <p:cNvSpPr>
            <a:spLocks noGrp="1" noChangeArrowheads="1"/>
          </p:cNvSpPr>
          <p:nvPr>
            <p:ph type="body" idx="1"/>
          </p:nvPr>
        </p:nvSpPr>
        <p:spPr>
          <a:xfrm>
            <a:off x="1153551" y="1420959"/>
            <a:ext cx="9156822" cy="4813300"/>
          </a:xfrm>
          <a:ln>
            <a:miter lim="800000"/>
            <a:headEnd/>
            <a:tailEnd/>
          </a:ln>
        </p:spPr>
        <p:txBody>
          <a:bodyPr>
            <a:noAutofit/>
          </a:bodyPr>
          <a:lstStyle/>
          <a:p>
            <a:pPr>
              <a:buFontTx/>
              <a:buNone/>
              <a:defRPr/>
            </a:pPr>
            <a:r>
              <a:rPr lang="en-GB" sz="3600" b="1"/>
              <a:t>John let his pet frog go.</a:t>
            </a:r>
          </a:p>
          <a:p>
            <a:pPr>
              <a:buFontTx/>
              <a:buNone/>
              <a:defRPr/>
            </a:pPr>
            <a:r>
              <a:rPr lang="en-GB" sz="3600" b="1"/>
              <a:t>It ******across the grass.</a:t>
            </a:r>
          </a:p>
          <a:p>
            <a:pPr algn="ctr">
              <a:buFontTx/>
              <a:buNone/>
              <a:defRPr/>
            </a:pPr>
            <a:r>
              <a:rPr lang="en-GB" sz="3600" i="1">
                <a:solidFill>
                  <a:schemeClr val="accent6">
                    <a:lumMod val="75000"/>
                  </a:schemeClr>
                </a:solidFill>
              </a:rPr>
              <a:t>What is the first sound?</a:t>
            </a:r>
          </a:p>
          <a:p>
            <a:pPr>
              <a:buFontTx/>
              <a:buNone/>
              <a:defRPr/>
            </a:pPr>
            <a:r>
              <a:rPr lang="en-GB" sz="3600" b="1"/>
              <a:t>It </a:t>
            </a:r>
            <a:r>
              <a:rPr lang="en-GB" sz="3600" b="1">
                <a:solidFill>
                  <a:srgbClr val="FF0000"/>
                </a:solidFill>
              </a:rPr>
              <a:t>h</a:t>
            </a:r>
            <a:r>
              <a:rPr lang="en-GB" sz="3600" b="1"/>
              <a:t>*****</a:t>
            </a:r>
            <a:r>
              <a:rPr lang="en-GB" sz="3600" b="1">
                <a:solidFill>
                  <a:srgbClr val="FF0000"/>
                </a:solidFill>
              </a:rPr>
              <a:t> </a:t>
            </a:r>
            <a:r>
              <a:rPr lang="en-GB" sz="3600" b="1"/>
              <a:t>across the grass.</a:t>
            </a:r>
          </a:p>
          <a:p>
            <a:pPr algn="ctr">
              <a:buFontTx/>
              <a:buNone/>
              <a:defRPr/>
            </a:pPr>
            <a:r>
              <a:rPr lang="en-GB" sz="3600" i="1">
                <a:solidFill>
                  <a:schemeClr val="accent6">
                    <a:lumMod val="75000"/>
                  </a:schemeClr>
                </a:solidFill>
              </a:rPr>
              <a:t>What would make sense?</a:t>
            </a:r>
          </a:p>
          <a:p>
            <a:pPr>
              <a:buFontTx/>
              <a:buNone/>
              <a:defRPr/>
            </a:pPr>
            <a:r>
              <a:rPr lang="en-GB" sz="3600" b="1"/>
              <a:t>It </a:t>
            </a:r>
            <a:r>
              <a:rPr lang="en-GB" sz="3600" b="1">
                <a:solidFill>
                  <a:srgbClr val="FF0000"/>
                </a:solidFill>
              </a:rPr>
              <a:t>hopping</a:t>
            </a:r>
            <a:r>
              <a:rPr lang="en-GB" sz="3600" b="1"/>
              <a:t> across the grass.</a:t>
            </a:r>
          </a:p>
          <a:p>
            <a:pPr algn="ctr">
              <a:buFontTx/>
              <a:buNone/>
              <a:defRPr/>
            </a:pPr>
            <a:r>
              <a:rPr lang="en-GB" sz="3600" i="1">
                <a:solidFill>
                  <a:schemeClr val="accent6">
                    <a:lumMod val="75000"/>
                  </a:schemeClr>
                </a:solidFill>
              </a:rPr>
              <a:t>Does that sound right?</a:t>
            </a:r>
          </a:p>
          <a:p>
            <a:pPr>
              <a:buFontTx/>
              <a:buNone/>
              <a:defRPr/>
            </a:pPr>
            <a:r>
              <a:rPr lang="en-GB" sz="3600" b="1"/>
              <a:t>It </a:t>
            </a:r>
            <a:r>
              <a:rPr lang="en-GB" sz="3600" b="1">
                <a:solidFill>
                  <a:srgbClr val="FF0000"/>
                </a:solidFill>
              </a:rPr>
              <a:t>hopped</a:t>
            </a:r>
            <a:r>
              <a:rPr lang="en-GB" sz="3600" b="1"/>
              <a:t> across the grass.</a:t>
            </a:r>
          </a:p>
        </p:txBody>
      </p:sp>
      <p:pic>
        <p:nvPicPr>
          <p:cNvPr id="8" name="Picture 7" descr="http://somdparents.com/wp-content/uploads/2016/07/kids-books2-1024x640.jpg">
            <a:extLst>
              <a:ext uri="{FF2B5EF4-FFF2-40B4-BE49-F238E27FC236}">
                <a16:creationId xmlns:a16="http://schemas.microsoft.com/office/drawing/2014/main" id="{EE9A7629-69E7-468E-BB41-ECAD3CF83B4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3301" t="34853" r="21443" b="34815"/>
          <a:stretch/>
        </p:blipFill>
        <p:spPr bwMode="auto">
          <a:xfrm>
            <a:off x="10226806" y="1894584"/>
            <a:ext cx="1710813" cy="143059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somdparents.com/wp-content/uploads/2016/07/kids-books2-1024x640.jpg">
            <a:extLst>
              <a:ext uri="{FF2B5EF4-FFF2-40B4-BE49-F238E27FC236}">
                <a16:creationId xmlns:a16="http://schemas.microsoft.com/office/drawing/2014/main" id="{DA6521B6-67F8-40AD-899C-8C6D1104890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45865" y="4800436"/>
            <a:ext cx="2592869" cy="18053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969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969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9699">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96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26">
            <a:extLst>
              <a:ext uri="{FF2B5EF4-FFF2-40B4-BE49-F238E27FC236}">
                <a16:creationId xmlns:a16="http://schemas.microsoft.com/office/drawing/2014/main" id="{A6E23626-133B-47AF-9438-3F13048DB99F}"/>
              </a:ext>
            </a:extLst>
          </p:cNvPr>
          <p:cNvSpPr>
            <a:spLocks noGrp="1" noChangeArrowheads="1"/>
          </p:cNvSpPr>
          <p:nvPr>
            <p:ph type="title"/>
          </p:nvPr>
        </p:nvSpPr>
        <p:spPr>
          <a:xfrm>
            <a:off x="1858949" y="769385"/>
            <a:ext cx="8755724" cy="1143000"/>
          </a:xfrm>
        </p:spPr>
        <p:txBody>
          <a:bodyPr>
            <a:noAutofit/>
          </a:bodyPr>
          <a:lstStyle/>
          <a:p>
            <a:pPr>
              <a:defRPr/>
            </a:pPr>
            <a:r>
              <a:rPr lang="en-GB" sz="6600" b="1">
                <a:latin typeface="Kinetic Letters" panose="02000000000000000000" pitchFamily="50" charset="0"/>
              </a:rPr>
              <a:t>The Power of Reading!</a:t>
            </a:r>
          </a:p>
        </p:txBody>
      </p:sp>
      <p:sp>
        <p:nvSpPr>
          <p:cNvPr id="3075" name="Rectangle 1027">
            <a:extLst>
              <a:ext uri="{FF2B5EF4-FFF2-40B4-BE49-F238E27FC236}">
                <a16:creationId xmlns:a16="http://schemas.microsoft.com/office/drawing/2014/main" id="{21B64F23-A18E-43F1-A111-75BE13DB8613}"/>
              </a:ext>
            </a:extLst>
          </p:cNvPr>
          <p:cNvSpPr>
            <a:spLocks noGrp="1" noChangeArrowheads="1"/>
          </p:cNvSpPr>
          <p:nvPr>
            <p:ph type="body" idx="1"/>
          </p:nvPr>
        </p:nvSpPr>
        <p:spPr>
          <a:xfrm>
            <a:off x="767143" y="2295270"/>
            <a:ext cx="11268221" cy="4562729"/>
          </a:xfrm>
        </p:spPr>
        <p:txBody>
          <a:bodyPr>
            <a:normAutofit fontScale="77500" lnSpcReduction="20000"/>
          </a:bodyPr>
          <a:lstStyle/>
          <a:p>
            <a:pPr marL="0" indent="0">
              <a:buNone/>
              <a:defRPr/>
            </a:pPr>
            <a:r>
              <a:rPr lang="en-GB" sz="4400" b="1">
                <a:latin typeface="Kinetic Letters" panose="02000000000000000000" pitchFamily="50" charset="0"/>
              </a:rPr>
              <a:t>Creating a love of reading in children is potentially one of the most powerful ways of impacting on academic standards in school.</a:t>
            </a:r>
          </a:p>
          <a:p>
            <a:pPr marL="0" indent="0">
              <a:buNone/>
              <a:defRPr/>
            </a:pPr>
            <a:endParaRPr lang="en-GB" sz="4400">
              <a:latin typeface="Kinetic Letters" panose="02000000000000000000" pitchFamily="50" charset="0"/>
            </a:endParaRPr>
          </a:p>
          <a:p>
            <a:pPr marL="0" indent="0">
              <a:buNone/>
              <a:defRPr/>
            </a:pPr>
            <a:r>
              <a:rPr lang="en-GB" sz="4400" b="1">
                <a:latin typeface="Kinetic Letters" panose="02000000000000000000" pitchFamily="50" charset="0"/>
              </a:rPr>
              <a:t>There can be few better ways to improve pupils chances in school, or beyond in the wider world, than to enable them to become truly independent readers.</a:t>
            </a:r>
          </a:p>
          <a:p>
            <a:pPr marL="0" indent="0">
              <a:buNone/>
              <a:defRPr/>
            </a:pPr>
            <a:endParaRPr lang="en-GB" sz="4400" b="1">
              <a:latin typeface="Kinetic Letters" panose="02000000000000000000" pitchFamily="50" charset="0"/>
            </a:endParaRPr>
          </a:p>
          <a:p>
            <a:pPr marL="0" indent="0">
              <a:buNone/>
              <a:defRPr/>
            </a:pPr>
            <a:r>
              <a:rPr lang="en-GB" sz="4400" b="1">
                <a:latin typeface="Kinetic Letters" panose="02000000000000000000" pitchFamily="50" charset="0"/>
              </a:rPr>
              <a:t>Reading is all about acquiring meaning; for </a:t>
            </a:r>
          </a:p>
          <a:p>
            <a:pPr marL="0" indent="0">
              <a:buNone/>
              <a:defRPr/>
            </a:pPr>
            <a:r>
              <a:rPr lang="en-GB" sz="4400" b="1">
                <a:latin typeface="Kinetic Letters" panose="02000000000000000000" pitchFamily="50" charset="0"/>
              </a:rPr>
              <a:t>enjoyment, information and understanding.</a:t>
            </a:r>
          </a:p>
          <a:p>
            <a:pPr>
              <a:defRPr/>
            </a:pPr>
            <a:endParaRPr lang="en-GB"/>
          </a:p>
        </p:txBody>
      </p:sp>
      <p:pic>
        <p:nvPicPr>
          <p:cNvPr id="4" name="Picture 4" descr="http://somdparents.com/wp-content/uploads/2016/07/kids-books2-1024x640.jpg">
            <a:extLst>
              <a:ext uri="{FF2B5EF4-FFF2-40B4-BE49-F238E27FC236}">
                <a16:creationId xmlns:a16="http://schemas.microsoft.com/office/drawing/2014/main" id="{372F405A-0DEF-47AB-A47C-3C647B7642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488" t="65186" r="45392" b="-5212"/>
          <a:stretch/>
        </p:blipFill>
        <p:spPr bwMode="auto">
          <a:xfrm>
            <a:off x="10438948" y="396989"/>
            <a:ext cx="1430594" cy="188779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omdparents.com/wp-content/uploads/2016/07/kids-books2-1024x640.jpg">
            <a:extLst>
              <a:ext uri="{FF2B5EF4-FFF2-40B4-BE49-F238E27FC236}">
                <a16:creationId xmlns:a16="http://schemas.microsoft.com/office/drawing/2014/main" id="{EE9A7629-69E7-468E-BB41-ECAD3CF83B4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3301" t="34853" r="21443" b="34815"/>
          <a:stretch/>
        </p:blipFill>
        <p:spPr bwMode="auto">
          <a:xfrm>
            <a:off x="323861" y="720877"/>
            <a:ext cx="1710813" cy="14305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ttp://somdparents.com/wp-content/uploads/2016/07/kids-books2-1024x640.jpg">
            <a:extLst>
              <a:ext uri="{FF2B5EF4-FFF2-40B4-BE49-F238E27FC236}">
                <a16:creationId xmlns:a16="http://schemas.microsoft.com/office/drawing/2014/main" id="{DA6521B6-67F8-40AD-899C-8C6D1104890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31081" y="4910164"/>
            <a:ext cx="2592869" cy="18053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3920">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4C231872-191A-446E-B8A2-41E845AFFF6A}"/>
              </a:ext>
            </a:extLst>
          </p:cNvPr>
          <p:cNvSpPr>
            <a:spLocks noGrp="1" noChangeArrowheads="1"/>
          </p:cNvSpPr>
          <p:nvPr>
            <p:ph type="title"/>
          </p:nvPr>
        </p:nvSpPr>
        <p:spPr>
          <a:xfrm>
            <a:off x="2063750" y="404813"/>
            <a:ext cx="8229600" cy="863600"/>
          </a:xfrm>
          <a:solidFill>
            <a:srgbClr val="FFFF00"/>
          </a:solidFill>
        </p:spPr>
        <p:txBody>
          <a:bodyPr>
            <a:noAutofit/>
          </a:bodyPr>
          <a:lstStyle/>
          <a:p>
            <a:pPr algn="ctr">
              <a:defRPr/>
            </a:pPr>
            <a:r>
              <a:rPr lang="en-GB" sz="6000" b="1"/>
              <a:t>Talking about books</a:t>
            </a:r>
          </a:p>
        </p:txBody>
      </p:sp>
      <p:sp>
        <p:nvSpPr>
          <p:cNvPr id="30723" name="Rectangle 3">
            <a:extLst>
              <a:ext uri="{FF2B5EF4-FFF2-40B4-BE49-F238E27FC236}">
                <a16:creationId xmlns:a16="http://schemas.microsoft.com/office/drawing/2014/main" id="{5E9D28F3-B341-4FFE-83EC-96E5AAFA3370}"/>
              </a:ext>
            </a:extLst>
          </p:cNvPr>
          <p:cNvSpPr>
            <a:spLocks noGrp="1" noChangeArrowheads="1"/>
          </p:cNvSpPr>
          <p:nvPr>
            <p:ph type="body" idx="1"/>
          </p:nvPr>
        </p:nvSpPr>
        <p:spPr>
          <a:xfrm>
            <a:off x="886265" y="1341438"/>
            <a:ext cx="9478523" cy="4957762"/>
          </a:xfrm>
        </p:spPr>
        <p:txBody>
          <a:bodyPr>
            <a:normAutofit fontScale="92500" lnSpcReduction="10000"/>
          </a:bodyPr>
          <a:lstStyle/>
          <a:p>
            <a:pPr algn="ctr">
              <a:lnSpc>
                <a:spcPct val="90000"/>
              </a:lnSpc>
              <a:buFontTx/>
              <a:buNone/>
              <a:defRPr/>
            </a:pPr>
            <a:r>
              <a:rPr lang="en-US" sz="3200">
                <a:highlight>
                  <a:srgbClr val="FFFF00"/>
                </a:highlight>
              </a:rPr>
              <a:t>It is not a test!</a:t>
            </a:r>
            <a:r>
              <a:rPr lang="en-GB" sz="3200">
                <a:highlight>
                  <a:srgbClr val="FFFF00"/>
                </a:highlight>
              </a:rPr>
              <a:t> </a:t>
            </a:r>
          </a:p>
          <a:p>
            <a:pPr>
              <a:lnSpc>
                <a:spcPct val="90000"/>
              </a:lnSpc>
              <a:buFontTx/>
              <a:buNone/>
              <a:defRPr/>
            </a:pPr>
            <a:r>
              <a:rPr lang="en-GB" sz="3200"/>
              <a:t>Do you like this book; why?</a:t>
            </a:r>
          </a:p>
          <a:p>
            <a:pPr>
              <a:lnSpc>
                <a:spcPct val="90000"/>
              </a:lnSpc>
              <a:buFontTx/>
              <a:buNone/>
              <a:defRPr/>
            </a:pPr>
            <a:r>
              <a:rPr lang="en-GB" sz="3200"/>
              <a:t>Who is your favourite character?</a:t>
            </a:r>
          </a:p>
          <a:p>
            <a:pPr>
              <a:lnSpc>
                <a:spcPct val="90000"/>
              </a:lnSpc>
              <a:buFontTx/>
              <a:buNone/>
              <a:defRPr/>
            </a:pPr>
            <a:r>
              <a:rPr lang="en-GB" sz="3200"/>
              <a:t>Tell me about a character in the book.</a:t>
            </a:r>
          </a:p>
          <a:p>
            <a:pPr>
              <a:lnSpc>
                <a:spcPct val="90000"/>
              </a:lnSpc>
              <a:buFontTx/>
              <a:buNone/>
              <a:defRPr/>
            </a:pPr>
            <a:r>
              <a:rPr lang="en-GB" sz="3200"/>
              <a:t>Which words tell you what the character is like?</a:t>
            </a:r>
          </a:p>
          <a:p>
            <a:pPr>
              <a:lnSpc>
                <a:spcPct val="90000"/>
              </a:lnSpc>
              <a:buFontTx/>
              <a:buNone/>
              <a:defRPr/>
            </a:pPr>
            <a:r>
              <a:rPr lang="en-GB" sz="3200"/>
              <a:t>How would you feel?</a:t>
            </a:r>
          </a:p>
          <a:p>
            <a:pPr>
              <a:lnSpc>
                <a:spcPct val="90000"/>
              </a:lnSpc>
              <a:buFontTx/>
              <a:buNone/>
              <a:defRPr/>
            </a:pPr>
            <a:r>
              <a:rPr lang="en-GB" sz="3200"/>
              <a:t>What do you think will happen next?</a:t>
            </a:r>
          </a:p>
          <a:p>
            <a:pPr>
              <a:lnSpc>
                <a:spcPct val="90000"/>
              </a:lnSpc>
              <a:buFontTx/>
              <a:buNone/>
              <a:defRPr/>
            </a:pPr>
            <a:r>
              <a:rPr lang="en-GB" sz="3200"/>
              <a:t>What would you do?</a:t>
            </a:r>
          </a:p>
          <a:p>
            <a:pPr>
              <a:lnSpc>
                <a:spcPct val="90000"/>
              </a:lnSpc>
              <a:buFontTx/>
              <a:buNone/>
              <a:defRPr/>
            </a:pPr>
            <a:r>
              <a:rPr lang="en-GB" sz="3200"/>
              <a:t>What have you learned about …… in your book?</a:t>
            </a:r>
          </a:p>
          <a:p>
            <a:pPr>
              <a:lnSpc>
                <a:spcPct val="90000"/>
              </a:lnSpc>
              <a:buFontTx/>
              <a:buNone/>
              <a:defRPr/>
            </a:pPr>
            <a:r>
              <a:rPr lang="en-GB" sz="3200"/>
              <a:t>What can you tell me about…?</a:t>
            </a:r>
          </a:p>
          <a:p>
            <a:pPr>
              <a:lnSpc>
                <a:spcPct val="90000"/>
              </a:lnSpc>
              <a:buFontTx/>
              <a:buNone/>
              <a:defRPr/>
            </a:pPr>
            <a:endParaRPr lang="en-GB" b="1">
              <a:solidFill>
                <a:srgbClr val="FFFF00"/>
              </a:solidFill>
              <a:effectLst>
                <a:outerShdw blurRad="38100" dist="38100" dir="2700000" algn="tl">
                  <a:srgbClr val="000000"/>
                </a:outerShdw>
              </a:effectLst>
            </a:endParaRPr>
          </a:p>
          <a:p>
            <a:pPr>
              <a:lnSpc>
                <a:spcPct val="90000"/>
              </a:lnSpc>
              <a:buFontTx/>
              <a:buNone/>
              <a:defRPr/>
            </a:pPr>
            <a:endParaRPr lang="en-GB" sz="2400"/>
          </a:p>
          <a:p>
            <a:pPr>
              <a:lnSpc>
                <a:spcPct val="90000"/>
              </a:lnSpc>
              <a:buFontTx/>
              <a:buNone/>
              <a:defRPr/>
            </a:pPr>
            <a:endParaRPr lang="en-GB" sz="2400"/>
          </a:p>
        </p:txBody>
      </p:sp>
      <p:pic>
        <p:nvPicPr>
          <p:cNvPr id="6" name="Picture 5" descr="http://somdparents.com/wp-content/uploads/2016/07/kids-books2-1024x640.jpg">
            <a:extLst>
              <a:ext uri="{FF2B5EF4-FFF2-40B4-BE49-F238E27FC236}">
                <a16:creationId xmlns:a16="http://schemas.microsoft.com/office/drawing/2014/main" id="{DA6521B6-67F8-40AD-899C-8C6D1104890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6915" y="3940627"/>
            <a:ext cx="2592869" cy="18053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8DF04-C4E2-4611-85C3-A70011EE6CA6}"/>
              </a:ext>
            </a:extLst>
          </p:cNvPr>
          <p:cNvSpPr>
            <a:spLocks noGrp="1"/>
          </p:cNvSpPr>
          <p:nvPr>
            <p:ph type="title"/>
          </p:nvPr>
        </p:nvSpPr>
        <p:spPr>
          <a:xfrm>
            <a:off x="1847851" y="188913"/>
            <a:ext cx="8588375" cy="950912"/>
          </a:xfrm>
          <a:solidFill>
            <a:srgbClr val="FFFF00"/>
          </a:solidFill>
        </p:spPr>
        <p:txBody>
          <a:bodyPr>
            <a:normAutofit/>
          </a:bodyPr>
          <a:lstStyle/>
          <a:p>
            <a:pPr algn="ctr">
              <a:defRPr/>
            </a:pPr>
            <a:r>
              <a:rPr lang="en-GB" sz="6000" b="1"/>
              <a:t>Hearing your child read</a:t>
            </a:r>
          </a:p>
        </p:txBody>
      </p:sp>
      <p:sp>
        <p:nvSpPr>
          <p:cNvPr id="3" name="Content Placeholder 2">
            <a:extLst>
              <a:ext uri="{FF2B5EF4-FFF2-40B4-BE49-F238E27FC236}">
                <a16:creationId xmlns:a16="http://schemas.microsoft.com/office/drawing/2014/main" id="{CA6444B0-31DF-496C-916C-5F04E1BE8264}"/>
              </a:ext>
            </a:extLst>
          </p:cNvPr>
          <p:cNvSpPr>
            <a:spLocks noGrp="1"/>
          </p:cNvSpPr>
          <p:nvPr>
            <p:ph idx="1"/>
          </p:nvPr>
        </p:nvSpPr>
        <p:spPr>
          <a:xfrm>
            <a:off x="1135404" y="1815954"/>
            <a:ext cx="9921191" cy="4219087"/>
          </a:xfrm>
        </p:spPr>
        <p:txBody>
          <a:bodyPr>
            <a:normAutofit/>
          </a:bodyPr>
          <a:lstStyle/>
          <a:p>
            <a:pPr>
              <a:spcBef>
                <a:spcPts val="600"/>
              </a:spcBef>
              <a:defRPr/>
            </a:pPr>
            <a:r>
              <a:rPr lang="en-GB" sz="3600"/>
              <a:t>Choose a quiet time and give your child your full attention</a:t>
            </a:r>
          </a:p>
          <a:p>
            <a:pPr>
              <a:spcBef>
                <a:spcPts val="600"/>
              </a:spcBef>
              <a:defRPr/>
            </a:pPr>
            <a:r>
              <a:rPr lang="en-GB" sz="3600"/>
              <a:t>Give support if required using the strategies explained earlier;</a:t>
            </a:r>
          </a:p>
          <a:p>
            <a:pPr>
              <a:spcBef>
                <a:spcPts val="600"/>
              </a:spcBef>
              <a:defRPr/>
            </a:pPr>
            <a:r>
              <a:rPr lang="en-GB" sz="3600"/>
              <a:t>Explain the meaning of new words;</a:t>
            </a:r>
          </a:p>
          <a:p>
            <a:pPr>
              <a:spcBef>
                <a:spcPts val="600"/>
              </a:spcBef>
              <a:defRPr/>
            </a:pPr>
            <a:r>
              <a:rPr lang="en-GB" sz="3600"/>
              <a:t>Talk about the text using open questions.</a:t>
            </a:r>
          </a:p>
          <a:p>
            <a:pPr>
              <a:spcBef>
                <a:spcPts val="600"/>
              </a:spcBef>
              <a:defRPr/>
            </a:pPr>
            <a:endParaRPr lang="en-GB" sz="3600"/>
          </a:p>
        </p:txBody>
      </p:sp>
      <p:pic>
        <p:nvPicPr>
          <p:cNvPr id="4" name="Picture 4" descr="http://somdparents.com/wp-content/uploads/2016/07/kids-books2-1024x640.jpg">
            <a:extLst>
              <a:ext uri="{FF2B5EF4-FFF2-40B4-BE49-F238E27FC236}">
                <a16:creationId xmlns:a16="http://schemas.microsoft.com/office/drawing/2014/main" id="{372F405A-0DEF-47AB-A47C-3C647B7642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488" t="65186" r="45392" b="-5212"/>
          <a:stretch/>
        </p:blipFill>
        <p:spPr bwMode="auto">
          <a:xfrm>
            <a:off x="10395084" y="100639"/>
            <a:ext cx="1430594" cy="188779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omdparents.com/wp-content/uploads/2016/07/kids-books2-1024x640.jpg">
            <a:extLst>
              <a:ext uri="{FF2B5EF4-FFF2-40B4-BE49-F238E27FC236}">
                <a16:creationId xmlns:a16="http://schemas.microsoft.com/office/drawing/2014/main" id="{EE9A7629-69E7-468E-BB41-ECAD3CF83B4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3301" t="34853" r="21443" b="34815"/>
          <a:stretch/>
        </p:blipFill>
        <p:spPr bwMode="auto">
          <a:xfrm>
            <a:off x="279997" y="424527"/>
            <a:ext cx="1710813" cy="14305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ttp://somdparents.com/wp-content/uploads/2016/07/kids-books2-1024x640.jpg">
            <a:extLst>
              <a:ext uri="{FF2B5EF4-FFF2-40B4-BE49-F238E27FC236}">
                <a16:creationId xmlns:a16="http://schemas.microsoft.com/office/drawing/2014/main" id="{DA6521B6-67F8-40AD-899C-8C6D1104890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19133" y="4722450"/>
            <a:ext cx="2592869" cy="18053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8DF04-C4E2-4611-85C3-A70011EE6CA6}"/>
              </a:ext>
            </a:extLst>
          </p:cNvPr>
          <p:cNvSpPr>
            <a:spLocks noGrp="1"/>
          </p:cNvSpPr>
          <p:nvPr>
            <p:ph type="title"/>
          </p:nvPr>
        </p:nvSpPr>
        <p:spPr>
          <a:xfrm>
            <a:off x="1847851" y="188913"/>
            <a:ext cx="8588375" cy="950912"/>
          </a:xfrm>
          <a:solidFill>
            <a:srgbClr val="FFFF00"/>
          </a:solidFill>
        </p:spPr>
        <p:txBody>
          <a:bodyPr>
            <a:normAutofit/>
          </a:bodyPr>
          <a:lstStyle/>
          <a:p>
            <a:pPr algn="ctr">
              <a:defRPr/>
            </a:pPr>
            <a:r>
              <a:rPr lang="en-GB" sz="6000" b="1"/>
              <a:t>Hearing your child read</a:t>
            </a:r>
          </a:p>
        </p:txBody>
      </p:sp>
      <p:sp>
        <p:nvSpPr>
          <p:cNvPr id="3" name="Content Placeholder 2">
            <a:extLst>
              <a:ext uri="{FF2B5EF4-FFF2-40B4-BE49-F238E27FC236}">
                <a16:creationId xmlns:a16="http://schemas.microsoft.com/office/drawing/2014/main" id="{CA6444B0-31DF-496C-916C-5F04E1BE8264}"/>
              </a:ext>
            </a:extLst>
          </p:cNvPr>
          <p:cNvSpPr>
            <a:spLocks noGrp="1"/>
          </p:cNvSpPr>
          <p:nvPr>
            <p:ph idx="1"/>
          </p:nvPr>
        </p:nvSpPr>
        <p:spPr>
          <a:xfrm>
            <a:off x="599696" y="2055697"/>
            <a:ext cx="10510685" cy="4219087"/>
          </a:xfrm>
        </p:spPr>
        <p:txBody>
          <a:bodyPr>
            <a:normAutofit fontScale="85000" lnSpcReduction="20000"/>
          </a:bodyPr>
          <a:lstStyle/>
          <a:p>
            <a:pPr marL="0" indent="0">
              <a:buNone/>
            </a:pPr>
            <a:r>
              <a:rPr lang="en-GB" sz="3600">
                <a:latin typeface="Kinetic Letters" panose="02000000000000000000" pitchFamily="50" charset="0"/>
              </a:rPr>
              <a:t>As part of their weekly homework challenge, we encourage children to read regularly at home and ask that you sign their reading diary at least 3 times every week.</a:t>
            </a:r>
          </a:p>
          <a:p>
            <a:pPr marL="0" indent="0">
              <a:buNone/>
            </a:pPr>
            <a:r>
              <a:rPr lang="en-GB" sz="3600">
                <a:latin typeface="Kinetic Letters" panose="02000000000000000000" pitchFamily="50" charset="0"/>
              </a:rPr>
              <a:t> </a:t>
            </a:r>
          </a:p>
          <a:p>
            <a:pPr lvl="0"/>
            <a:r>
              <a:rPr lang="en-GB" sz="3600">
                <a:latin typeface="Kinetic Letters" panose="02000000000000000000" pitchFamily="50" charset="0"/>
              </a:rPr>
              <a:t>Reception, Year 1 and Year 2 children will need to read at least 3 x a week for 10 minutes </a:t>
            </a:r>
          </a:p>
          <a:p>
            <a:pPr lvl="0"/>
            <a:r>
              <a:rPr lang="en-GB" sz="3600">
                <a:latin typeface="Kinetic Letters" panose="02000000000000000000" pitchFamily="50" charset="0"/>
              </a:rPr>
              <a:t>Year 3 &amp; 4 children will need to read at least 3 x a week for 20 minutes</a:t>
            </a:r>
          </a:p>
          <a:p>
            <a:pPr lvl="0"/>
            <a:r>
              <a:rPr lang="en-GB" sz="3600">
                <a:latin typeface="Kinetic Letters" panose="02000000000000000000" pitchFamily="50" charset="0"/>
              </a:rPr>
              <a:t>Year 5 &amp; 6 children will need to read at least 3 x a week for 30 minutes.</a:t>
            </a:r>
          </a:p>
          <a:p>
            <a:endParaRPr lang="en-GB" sz="3600">
              <a:latin typeface="Kinetic Letters" panose="02000000000000000000" pitchFamily="50" charset="0"/>
            </a:endParaRPr>
          </a:p>
          <a:p>
            <a:pPr marL="0" indent="0">
              <a:buNone/>
            </a:pPr>
            <a:endParaRPr lang="en-GB" sz="3600">
              <a:latin typeface="Kinetic Letters" panose="02000000000000000000" pitchFamily="50" charset="0"/>
            </a:endParaRPr>
          </a:p>
          <a:p>
            <a:pPr>
              <a:spcBef>
                <a:spcPts val="600"/>
              </a:spcBef>
              <a:defRPr/>
            </a:pPr>
            <a:endParaRPr lang="en-GB" sz="3600"/>
          </a:p>
        </p:txBody>
      </p:sp>
      <p:pic>
        <p:nvPicPr>
          <p:cNvPr id="4" name="Picture 4" descr="http://somdparents.com/wp-content/uploads/2016/07/kids-books2-1024x640.jpg">
            <a:extLst>
              <a:ext uri="{FF2B5EF4-FFF2-40B4-BE49-F238E27FC236}">
                <a16:creationId xmlns:a16="http://schemas.microsoft.com/office/drawing/2014/main" id="{372F405A-0DEF-47AB-A47C-3C647B7642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488" t="65186" r="45392" b="-5212"/>
          <a:stretch/>
        </p:blipFill>
        <p:spPr bwMode="auto">
          <a:xfrm>
            <a:off x="10395084" y="100639"/>
            <a:ext cx="1430594" cy="188779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omdparents.com/wp-content/uploads/2016/07/kids-books2-1024x640.jpg">
            <a:extLst>
              <a:ext uri="{FF2B5EF4-FFF2-40B4-BE49-F238E27FC236}">
                <a16:creationId xmlns:a16="http://schemas.microsoft.com/office/drawing/2014/main" id="{EE9A7629-69E7-468E-BB41-ECAD3CF83B4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3301" t="34853" r="21443" b="34815"/>
          <a:stretch/>
        </p:blipFill>
        <p:spPr bwMode="auto">
          <a:xfrm>
            <a:off x="279997" y="424527"/>
            <a:ext cx="1710813" cy="1430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8124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2041336B-140F-4F41-A815-7DB1FC32FC7F}"/>
              </a:ext>
            </a:extLst>
          </p:cNvPr>
          <p:cNvSpPr>
            <a:spLocks noGrp="1" noChangeArrowheads="1"/>
          </p:cNvSpPr>
          <p:nvPr>
            <p:ph type="title"/>
          </p:nvPr>
        </p:nvSpPr>
        <p:spPr>
          <a:xfrm>
            <a:off x="1847850" y="188913"/>
            <a:ext cx="8280400" cy="1598944"/>
          </a:xfrm>
          <a:solidFill>
            <a:srgbClr val="FFFF00"/>
          </a:solidFill>
        </p:spPr>
        <p:txBody>
          <a:bodyPr>
            <a:noAutofit/>
          </a:bodyPr>
          <a:lstStyle/>
          <a:p>
            <a:pPr algn="ctr"/>
            <a:r>
              <a:rPr lang="en-GB" altLang="en-US" sz="6000" b="1">
                <a:latin typeface="Kinetic Letters" panose="02000000000000000000" pitchFamily="50" charset="0"/>
              </a:rPr>
              <a:t>Reading in School  </a:t>
            </a:r>
            <a:br>
              <a:rPr lang="en-GB" altLang="en-US" sz="6000" b="1">
                <a:latin typeface="Kinetic Letters" panose="02000000000000000000" pitchFamily="50" charset="0"/>
              </a:rPr>
            </a:br>
            <a:r>
              <a:rPr lang="en-GB" altLang="en-US" sz="6000" b="1">
                <a:latin typeface="Kinetic Letters" panose="02000000000000000000" pitchFamily="50" charset="0"/>
              </a:rPr>
              <a:t>The </a:t>
            </a:r>
            <a:r>
              <a:rPr lang="en-GB" altLang="en-US" sz="6000" b="1" i="1">
                <a:latin typeface="Kinetic Letters" panose="02000000000000000000" pitchFamily="50" charset="0"/>
              </a:rPr>
              <a:t>Teaching</a:t>
            </a:r>
            <a:r>
              <a:rPr lang="en-GB" altLang="en-US" sz="6000" b="1">
                <a:latin typeface="Kinetic Letters" panose="02000000000000000000" pitchFamily="50" charset="0"/>
              </a:rPr>
              <a:t> of Reading</a:t>
            </a:r>
          </a:p>
        </p:txBody>
      </p:sp>
      <p:pic>
        <p:nvPicPr>
          <p:cNvPr id="2052" name="Picture 4" descr="http://www.beestonprimaryschool.co.uk/admin/ckfinder/userfiles/images/English__PO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7915"/>
          <a:stretch/>
        </p:blipFill>
        <p:spPr bwMode="auto">
          <a:xfrm>
            <a:off x="835857" y="1945496"/>
            <a:ext cx="3845325" cy="4651664"/>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half" idx="1"/>
          </p:nvPr>
        </p:nvSpPr>
        <p:spPr>
          <a:xfrm>
            <a:off x="4940490" y="2150448"/>
            <a:ext cx="6619164" cy="3921125"/>
          </a:xfrm>
        </p:spPr>
        <p:txBody>
          <a:bodyPr>
            <a:normAutofit fontScale="55000" lnSpcReduction="20000"/>
          </a:bodyPr>
          <a:lstStyle/>
          <a:p>
            <a:pPr marL="0" indent="0" algn="ctr">
              <a:buNone/>
            </a:pPr>
            <a:r>
              <a:rPr lang="en-GB" sz="4400" b="1" u="sng">
                <a:latin typeface="Kinetic Letters" panose="02000000000000000000" pitchFamily="50" charset="0"/>
              </a:rPr>
              <a:t>The National Curriculum</a:t>
            </a:r>
          </a:p>
          <a:p>
            <a:pPr marL="0" indent="0" algn="ctr">
              <a:buNone/>
            </a:pPr>
            <a:r>
              <a:rPr lang="en-GB" sz="4400">
                <a:latin typeface="Kinetic Letters" panose="02000000000000000000" pitchFamily="50" charset="0"/>
              </a:rPr>
              <a:t>“A high-quality education in English will teach pupils to speak and write fluently so that they can communicate their ideas and emotions to others and through their reading and listening, others can communicate with them. </a:t>
            </a:r>
          </a:p>
          <a:p>
            <a:pPr marL="0" indent="0" algn="ctr">
              <a:buNone/>
            </a:pPr>
            <a:r>
              <a:rPr lang="en-GB" sz="4400">
                <a:latin typeface="Kinetic Letters" panose="02000000000000000000" pitchFamily="50" charset="0"/>
              </a:rPr>
              <a:t>Through reading in particular, pupils have a chance to develop culturally, emotionally, intellectually, socially and spiritually. Literature, especially, plays a key role in such development. Reading also enables pupils both to acquire knowledge and to build on what they already know.” </a:t>
            </a:r>
          </a:p>
          <a:p>
            <a:pPr marL="0" indent="0" algn="ctr">
              <a:buNone/>
            </a:pPr>
            <a:endParaRPr lang="en-GB" sz="4400">
              <a:latin typeface="Kinetic Letters" panose="02000000000000000000" pitchFamily="50" charset="0"/>
            </a:endParaRPr>
          </a:p>
        </p:txBody>
      </p:sp>
    </p:spTree>
    <p:extLst>
      <p:ext uri="{BB962C8B-B14F-4D97-AF65-F5344CB8AC3E}">
        <p14:creationId xmlns:p14="http://schemas.microsoft.com/office/powerpoint/2010/main" val="2517207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2041336B-140F-4F41-A815-7DB1FC32FC7F}"/>
              </a:ext>
            </a:extLst>
          </p:cNvPr>
          <p:cNvSpPr>
            <a:spLocks noGrp="1" noChangeArrowheads="1"/>
          </p:cNvSpPr>
          <p:nvPr>
            <p:ph type="title"/>
          </p:nvPr>
        </p:nvSpPr>
        <p:spPr>
          <a:xfrm>
            <a:off x="1847850" y="188913"/>
            <a:ext cx="8280400" cy="1598944"/>
          </a:xfrm>
          <a:solidFill>
            <a:srgbClr val="FFFF00"/>
          </a:solidFill>
        </p:spPr>
        <p:txBody>
          <a:bodyPr>
            <a:noAutofit/>
          </a:bodyPr>
          <a:lstStyle/>
          <a:p>
            <a:pPr algn="ctr"/>
            <a:r>
              <a:rPr lang="en-GB" altLang="en-US" sz="6000" b="1">
                <a:latin typeface="Kinetic Letters" panose="02000000000000000000" pitchFamily="50" charset="0"/>
              </a:rPr>
              <a:t>Reading in School  </a:t>
            </a:r>
            <a:br>
              <a:rPr lang="en-GB" altLang="en-US" sz="6000" b="1">
                <a:latin typeface="Kinetic Letters" panose="02000000000000000000" pitchFamily="50" charset="0"/>
              </a:rPr>
            </a:br>
            <a:r>
              <a:rPr lang="en-GB" altLang="en-US" sz="6000" b="1">
                <a:latin typeface="Kinetic Letters" panose="02000000000000000000" pitchFamily="50" charset="0"/>
              </a:rPr>
              <a:t>The </a:t>
            </a:r>
            <a:r>
              <a:rPr lang="en-GB" altLang="en-US" sz="6000" b="1" i="1">
                <a:latin typeface="Kinetic Letters" panose="02000000000000000000" pitchFamily="50" charset="0"/>
              </a:rPr>
              <a:t>Teaching</a:t>
            </a:r>
            <a:r>
              <a:rPr lang="en-GB" altLang="en-US" sz="6000" b="1">
                <a:latin typeface="Kinetic Letters" panose="02000000000000000000" pitchFamily="50" charset="0"/>
              </a:rPr>
              <a:t> of Reading</a:t>
            </a:r>
          </a:p>
        </p:txBody>
      </p:sp>
      <p:sp>
        <p:nvSpPr>
          <p:cNvPr id="8195" name="Rectangle 3">
            <a:extLst>
              <a:ext uri="{FF2B5EF4-FFF2-40B4-BE49-F238E27FC236}">
                <a16:creationId xmlns:a16="http://schemas.microsoft.com/office/drawing/2014/main" id="{3DFF9BB6-1245-4CBA-869D-DFE6A5683854}"/>
              </a:ext>
            </a:extLst>
          </p:cNvPr>
          <p:cNvSpPr>
            <a:spLocks noGrp="1" noChangeArrowheads="1"/>
          </p:cNvSpPr>
          <p:nvPr>
            <p:ph type="body" sz="half" idx="1"/>
          </p:nvPr>
        </p:nvSpPr>
        <p:spPr>
          <a:xfrm>
            <a:off x="1064526" y="1905246"/>
            <a:ext cx="10454184" cy="4672976"/>
          </a:xfrm>
        </p:spPr>
        <p:txBody>
          <a:bodyPr>
            <a:normAutofit fontScale="32500" lnSpcReduction="20000"/>
          </a:bodyPr>
          <a:lstStyle/>
          <a:p>
            <a:pPr algn="ctr">
              <a:lnSpc>
                <a:spcPct val="90000"/>
              </a:lnSpc>
              <a:defRPr/>
            </a:pPr>
            <a:r>
              <a:rPr lang="en-GB" sz="11100">
                <a:latin typeface="Kinetic Letters" panose="02000000000000000000" pitchFamily="50" charset="0"/>
              </a:rPr>
              <a:t>Phonics</a:t>
            </a:r>
          </a:p>
          <a:p>
            <a:pPr algn="ctr">
              <a:lnSpc>
                <a:spcPct val="90000"/>
              </a:lnSpc>
              <a:defRPr/>
            </a:pPr>
            <a:r>
              <a:rPr lang="en-GB" sz="11100">
                <a:latin typeface="Kinetic Letters" panose="02000000000000000000" pitchFamily="50" charset="0"/>
              </a:rPr>
              <a:t>Shared reading</a:t>
            </a:r>
          </a:p>
          <a:p>
            <a:pPr algn="ctr">
              <a:lnSpc>
                <a:spcPct val="90000"/>
              </a:lnSpc>
              <a:defRPr/>
            </a:pPr>
            <a:r>
              <a:rPr lang="en-GB" sz="11100">
                <a:latin typeface="Kinetic Letters" panose="02000000000000000000" pitchFamily="50" charset="0"/>
              </a:rPr>
              <a:t>Whole class guided reading (VIPERS)</a:t>
            </a:r>
          </a:p>
          <a:p>
            <a:pPr algn="ctr">
              <a:lnSpc>
                <a:spcPct val="90000"/>
              </a:lnSpc>
              <a:defRPr/>
            </a:pPr>
            <a:r>
              <a:rPr lang="en-GB" sz="11100">
                <a:latin typeface="Kinetic Letters" panose="02000000000000000000" pitchFamily="50" charset="0"/>
              </a:rPr>
              <a:t>Independent reading</a:t>
            </a:r>
          </a:p>
          <a:p>
            <a:pPr algn="ctr">
              <a:lnSpc>
                <a:spcPct val="90000"/>
              </a:lnSpc>
              <a:defRPr/>
            </a:pPr>
            <a:r>
              <a:rPr lang="en-GB" sz="11100">
                <a:latin typeface="Kinetic Letters" panose="02000000000000000000" pitchFamily="50" charset="0"/>
              </a:rPr>
              <a:t>Focused reading activities</a:t>
            </a:r>
          </a:p>
          <a:p>
            <a:pPr algn="ctr">
              <a:lnSpc>
                <a:spcPct val="90000"/>
              </a:lnSpc>
              <a:defRPr/>
            </a:pPr>
            <a:r>
              <a:rPr lang="en-GB" sz="11100">
                <a:latin typeface="Kinetic Letters" panose="02000000000000000000" pitchFamily="50" charset="0"/>
              </a:rPr>
              <a:t>Reading across the curriculum</a:t>
            </a:r>
          </a:p>
          <a:p>
            <a:pPr algn="ctr">
              <a:lnSpc>
                <a:spcPct val="90000"/>
              </a:lnSpc>
              <a:defRPr/>
            </a:pPr>
            <a:r>
              <a:rPr lang="en-GB" sz="11100">
                <a:latin typeface="Kinetic Letters" panose="02000000000000000000" pitchFamily="50" charset="0"/>
              </a:rPr>
              <a:t>Class novels and stories</a:t>
            </a:r>
          </a:p>
          <a:p>
            <a:pPr algn="ctr">
              <a:lnSpc>
                <a:spcPct val="90000"/>
              </a:lnSpc>
              <a:buFontTx/>
              <a:buNone/>
              <a:defRPr/>
            </a:pPr>
            <a:r>
              <a:rPr lang="en-GB" sz="11100" b="1">
                <a:solidFill>
                  <a:srgbClr val="66FFFF"/>
                </a:solidFill>
                <a:latin typeface="Kinetic Letters" panose="02000000000000000000" pitchFamily="50" charset="0"/>
              </a:rPr>
              <a:t>    </a:t>
            </a:r>
            <a:endParaRPr lang="en-GB" sz="11100" b="1">
              <a:solidFill>
                <a:srgbClr val="FF66FF"/>
              </a:solidFill>
              <a:latin typeface="Kinetic Letters" panose="02000000000000000000" pitchFamily="50" charset="0"/>
            </a:endParaRPr>
          </a:p>
          <a:p>
            <a:pPr algn="ctr">
              <a:lnSpc>
                <a:spcPct val="90000"/>
              </a:lnSpc>
              <a:buFontTx/>
              <a:buNone/>
              <a:defRPr/>
            </a:pPr>
            <a:r>
              <a:rPr lang="en-GB" sz="11100" b="1" i="1">
                <a:solidFill>
                  <a:srgbClr val="FF0000"/>
                </a:solidFill>
                <a:latin typeface="Kinetic Letters" panose="02000000000000000000" pitchFamily="50" charset="0"/>
              </a:rPr>
              <a:t>The hearing of reading is NOT the teaching of reading</a:t>
            </a:r>
          </a:p>
          <a:p>
            <a:pPr algn="ctr">
              <a:lnSpc>
                <a:spcPct val="90000"/>
              </a:lnSpc>
              <a:defRPr/>
            </a:pPr>
            <a:endParaRPr lang="en-GB"/>
          </a:p>
        </p:txBody>
      </p:sp>
    </p:spTree>
    <p:extLst>
      <p:ext uri="{BB962C8B-B14F-4D97-AF65-F5344CB8AC3E}">
        <p14:creationId xmlns:p14="http://schemas.microsoft.com/office/powerpoint/2010/main" val="550880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863220" y="1877539"/>
            <a:ext cx="10027693" cy="44686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GB" altLang="en-US">
                <a:latin typeface="Kinetic Letters" panose="02000000000000000000" pitchFamily="50" charset="0"/>
              </a:rPr>
              <a:t>Phonics is a way of teaching children how to read and write. It helps children hear, identify and use different sounds that distinguish one word from another in the English language.</a:t>
            </a:r>
          </a:p>
          <a:p>
            <a:pPr marL="0" indent="0">
              <a:buFontTx/>
              <a:buNone/>
            </a:pPr>
            <a:endParaRPr lang="en-GB" altLang="en-US">
              <a:latin typeface="Kinetic Letters" panose="02000000000000000000" pitchFamily="50" charset="0"/>
            </a:endParaRPr>
          </a:p>
          <a:p>
            <a:pPr marL="0" indent="0">
              <a:buFontTx/>
              <a:buNone/>
            </a:pPr>
            <a:r>
              <a:rPr lang="en-GB" altLang="en-US">
                <a:latin typeface="Kinetic Letters" panose="02000000000000000000" pitchFamily="50" charset="0"/>
              </a:rPr>
              <a:t>Written language can be compared to a code, so knowing the sounds of individual letters and how those letters sound when they’re combined will help children decode words as they read.</a:t>
            </a:r>
          </a:p>
          <a:p>
            <a:pPr marL="0" indent="0">
              <a:buFontTx/>
              <a:buNone/>
            </a:pPr>
            <a:endParaRPr lang="en-GB" altLang="en-US">
              <a:latin typeface="Kinetic Letters" panose="02000000000000000000" pitchFamily="50" charset="0"/>
            </a:endParaRPr>
          </a:p>
          <a:p>
            <a:pPr marL="0" indent="0">
              <a:buFontTx/>
              <a:buNone/>
            </a:pPr>
            <a:r>
              <a:rPr lang="en-GB" altLang="en-US">
                <a:latin typeface="Kinetic Letters" panose="02000000000000000000" pitchFamily="50" charset="0"/>
              </a:rPr>
              <a:t>Understanding phonics will also help children know which letters to use when they are writing words.</a:t>
            </a:r>
          </a:p>
        </p:txBody>
      </p:sp>
      <p:sp>
        <p:nvSpPr>
          <p:cNvPr id="6" name="Rectangle 2">
            <a:extLst>
              <a:ext uri="{FF2B5EF4-FFF2-40B4-BE49-F238E27FC236}">
                <a16:creationId xmlns:a16="http://schemas.microsoft.com/office/drawing/2014/main" id="{2041336B-140F-4F41-A815-7DB1FC32FC7F}"/>
              </a:ext>
            </a:extLst>
          </p:cNvPr>
          <p:cNvSpPr txBox="1">
            <a:spLocks noChangeArrowheads="1"/>
          </p:cNvSpPr>
          <p:nvPr/>
        </p:nvSpPr>
        <p:spPr>
          <a:xfrm>
            <a:off x="1873533" y="414323"/>
            <a:ext cx="8280400" cy="1012840"/>
          </a:xfrm>
          <a:prstGeom prst="rect">
            <a:avLst/>
          </a:prstGeom>
          <a:solidFill>
            <a:srgbClr val="FFFF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6000" b="1">
                <a:latin typeface="Kinetic Letters" panose="02000000000000000000" pitchFamily="50" charset="0"/>
              </a:rPr>
              <a:t>What is phonics?</a:t>
            </a:r>
          </a:p>
        </p:txBody>
      </p:sp>
    </p:spTree>
    <p:extLst>
      <p:ext uri="{BB962C8B-B14F-4D97-AF65-F5344CB8AC3E}">
        <p14:creationId xmlns:p14="http://schemas.microsoft.com/office/powerpoint/2010/main" val="4159865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86C1C-13A2-9789-8AC5-EA10611D2147}"/>
              </a:ext>
            </a:extLst>
          </p:cNvPr>
          <p:cNvSpPr>
            <a:spLocks noGrp="1"/>
          </p:cNvSpPr>
          <p:nvPr>
            <p:ph type="title"/>
          </p:nvPr>
        </p:nvSpPr>
        <p:spPr/>
        <p:txBody>
          <a:bodyPr/>
          <a:lstStyle/>
          <a:p>
            <a:pPr algn="ctr"/>
            <a:r>
              <a:rPr lang="en-GB" b="1">
                <a:highlight>
                  <a:srgbClr val="FFFF00"/>
                </a:highlight>
              </a:rPr>
              <a:t>What is Phonics Shed? </a:t>
            </a:r>
          </a:p>
        </p:txBody>
      </p:sp>
      <p:sp>
        <p:nvSpPr>
          <p:cNvPr id="3" name="Content Placeholder 2">
            <a:extLst>
              <a:ext uri="{FF2B5EF4-FFF2-40B4-BE49-F238E27FC236}">
                <a16:creationId xmlns:a16="http://schemas.microsoft.com/office/drawing/2014/main" id="{B5520AE3-CA4B-A7B0-AA02-3D1EEC8C3A17}"/>
              </a:ext>
            </a:extLst>
          </p:cNvPr>
          <p:cNvSpPr>
            <a:spLocks noGrp="1"/>
          </p:cNvSpPr>
          <p:nvPr>
            <p:ph idx="1"/>
          </p:nvPr>
        </p:nvSpPr>
        <p:spPr/>
        <p:txBody>
          <a:bodyPr/>
          <a:lstStyle/>
          <a:p>
            <a:r>
              <a:rPr lang="en-GB"/>
              <a:t>Phonics Shed is the phonics programme used in school to teach your child how to read and write. </a:t>
            </a:r>
          </a:p>
          <a:p>
            <a:r>
              <a:rPr lang="en-GB"/>
              <a:t>It includes daily 30-minute sessions to teach essential skills for reading and writing. </a:t>
            </a:r>
          </a:p>
          <a:p>
            <a:r>
              <a:rPr lang="en-GB"/>
              <a:t>The Phonics Shed programme is narrative based, with lots of fun and engaging characters, songs and stories to help develop a love of reading and writing alongside the other basic skills it teaches. </a:t>
            </a:r>
          </a:p>
          <a:p>
            <a:r>
              <a:rPr lang="en-GB"/>
              <a:t>It is split into four chapters and is mostly used from ages 3 to 7</a:t>
            </a:r>
          </a:p>
        </p:txBody>
      </p:sp>
    </p:spTree>
    <p:extLst>
      <p:ext uri="{BB962C8B-B14F-4D97-AF65-F5344CB8AC3E}">
        <p14:creationId xmlns:p14="http://schemas.microsoft.com/office/powerpoint/2010/main" val="2718896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4857A-6FE8-55B9-8319-9259844D449B}"/>
              </a:ext>
            </a:extLst>
          </p:cNvPr>
          <p:cNvSpPr>
            <a:spLocks noGrp="1"/>
          </p:cNvSpPr>
          <p:nvPr>
            <p:ph type="title"/>
          </p:nvPr>
        </p:nvSpPr>
        <p:spPr/>
        <p:txBody>
          <a:bodyPr/>
          <a:lstStyle/>
          <a:p>
            <a:pPr algn="ctr"/>
            <a:r>
              <a:rPr lang="en-GB" b="1">
                <a:highlight>
                  <a:srgbClr val="FFFF00"/>
                </a:highlight>
              </a:rPr>
              <a:t>Phonics shed</a:t>
            </a:r>
          </a:p>
        </p:txBody>
      </p:sp>
      <p:sp>
        <p:nvSpPr>
          <p:cNvPr id="3" name="Content Placeholder 2">
            <a:extLst>
              <a:ext uri="{FF2B5EF4-FFF2-40B4-BE49-F238E27FC236}">
                <a16:creationId xmlns:a16="http://schemas.microsoft.com/office/drawing/2014/main" id="{E969A715-2125-B987-1E08-4BC41C2A2198}"/>
              </a:ext>
            </a:extLst>
          </p:cNvPr>
          <p:cNvSpPr>
            <a:spLocks noGrp="1"/>
          </p:cNvSpPr>
          <p:nvPr>
            <p:ph idx="1"/>
          </p:nvPr>
        </p:nvSpPr>
        <p:spPr/>
        <p:txBody>
          <a:bodyPr>
            <a:normAutofit/>
          </a:bodyPr>
          <a:lstStyle/>
          <a:p>
            <a:pPr marL="0" indent="0">
              <a:buNone/>
            </a:pPr>
            <a:r>
              <a:rPr lang="en-GB"/>
              <a:t>Your child will bring home books from our decodable reading scheme. These will usually be a paper back version.</a:t>
            </a:r>
          </a:p>
          <a:p>
            <a:pPr marL="0" indent="0">
              <a:buNone/>
            </a:pPr>
            <a:endParaRPr lang="en-GB"/>
          </a:p>
          <a:p>
            <a:pPr marL="0" indent="0">
              <a:buNone/>
            </a:pPr>
            <a:r>
              <a:rPr lang="en-GB"/>
              <a:t>It will have been carefully selected by your child’s teacher to go alongside the GPCs your child has been taught in school. </a:t>
            </a:r>
          </a:p>
          <a:p>
            <a:pPr marL="0" indent="0">
              <a:buNone/>
            </a:pPr>
            <a:endParaRPr lang="en-GB"/>
          </a:p>
          <a:p>
            <a:pPr marL="0" indent="0">
              <a:buNone/>
            </a:pPr>
            <a:r>
              <a:rPr lang="en-GB"/>
              <a:t>These books are for your child to read to you. It has been carefully chosen so that they can use the skills they have learnt in phonics to read all the words. </a:t>
            </a:r>
          </a:p>
        </p:txBody>
      </p:sp>
    </p:spTree>
    <p:extLst>
      <p:ext uri="{BB962C8B-B14F-4D97-AF65-F5344CB8AC3E}">
        <p14:creationId xmlns:p14="http://schemas.microsoft.com/office/powerpoint/2010/main" val="2737896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F7363-38A9-E982-65AC-C6A839274344}"/>
              </a:ext>
            </a:extLst>
          </p:cNvPr>
          <p:cNvSpPr>
            <a:spLocks noGrp="1"/>
          </p:cNvSpPr>
          <p:nvPr>
            <p:ph type="title"/>
          </p:nvPr>
        </p:nvSpPr>
        <p:spPr/>
        <p:txBody>
          <a:bodyPr/>
          <a:lstStyle/>
          <a:p>
            <a:pPr algn="ctr"/>
            <a:r>
              <a:rPr lang="en-GB" b="1">
                <a:highlight>
                  <a:srgbClr val="FFFF00"/>
                </a:highlight>
              </a:rPr>
              <a:t>Phonics Shed</a:t>
            </a:r>
          </a:p>
        </p:txBody>
      </p:sp>
      <p:sp>
        <p:nvSpPr>
          <p:cNvPr id="3" name="Content Placeholder 2">
            <a:extLst>
              <a:ext uri="{FF2B5EF4-FFF2-40B4-BE49-F238E27FC236}">
                <a16:creationId xmlns:a16="http://schemas.microsoft.com/office/drawing/2014/main" id="{A5FAE5A1-3A9B-0DC6-65FF-9BE98F0F1853}"/>
              </a:ext>
            </a:extLst>
          </p:cNvPr>
          <p:cNvSpPr>
            <a:spLocks noGrp="1"/>
          </p:cNvSpPr>
          <p:nvPr>
            <p:ph idx="1"/>
          </p:nvPr>
        </p:nvSpPr>
        <p:spPr/>
        <p:txBody>
          <a:bodyPr/>
          <a:lstStyle/>
          <a:p>
            <a:r>
              <a:rPr lang="en-GB"/>
              <a:t>Some books will have words for you to read with your child, these are known as ‘share with me’ books. </a:t>
            </a:r>
          </a:p>
          <a:p>
            <a:endParaRPr lang="en-GB"/>
          </a:p>
          <a:p>
            <a:r>
              <a:rPr lang="en-GB"/>
              <a:t>Other books will have no words for the children to read but contain detailed pictures to discuss and create their own story. </a:t>
            </a:r>
          </a:p>
          <a:p>
            <a:endParaRPr lang="en-GB"/>
          </a:p>
          <a:p>
            <a:r>
              <a:rPr lang="en-GB"/>
              <a:t>Most books will have key words to practise before and suggested questions for you to ask about the story after they have read it – you can ask other questions too as those provided are just a guide!</a:t>
            </a:r>
          </a:p>
        </p:txBody>
      </p:sp>
    </p:spTree>
    <p:extLst>
      <p:ext uri="{BB962C8B-B14F-4D97-AF65-F5344CB8AC3E}">
        <p14:creationId xmlns:p14="http://schemas.microsoft.com/office/powerpoint/2010/main" val="2002540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5CB123F8-3A68-4E50-AB6B-A531E9C05D86}"/>
              </a:ext>
            </a:extLst>
          </p:cNvPr>
          <p:cNvSpPr>
            <a:spLocks noGrp="1" noChangeArrowheads="1"/>
          </p:cNvSpPr>
          <p:nvPr>
            <p:ph type="title"/>
          </p:nvPr>
        </p:nvSpPr>
        <p:spPr>
          <a:xfrm>
            <a:off x="2540391" y="590208"/>
            <a:ext cx="6265985" cy="1325563"/>
          </a:xfrm>
        </p:spPr>
        <p:txBody>
          <a:bodyPr>
            <a:noAutofit/>
          </a:bodyPr>
          <a:lstStyle/>
          <a:p>
            <a:pPr algn="ctr">
              <a:defRPr/>
            </a:pPr>
            <a:r>
              <a:rPr lang="en-US" sz="6000" b="1">
                <a:latin typeface="Kinetic Letters" panose="02000000000000000000" pitchFamily="50" charset="0"/>
              </a:rPr>
              <a:t>Understanding</a:t>
            </a:r>
            <a:br>
              <a:rPr lang="en-US" sz="6000" b="1">
                <a:latin typeface="Kinetic Letters" panose="02000000000000000000" pitchFamily="50" charset="0"/>
              </a:rPr>
            </a:br>
            <a:r>
              <a:rPr lang="en-US" sz="6000" b="1">
                <a:latin typeface="Kinetic Letters" panose="02000000000000000000" pitchFamily="50" charset="0"/>
              </a:rPr>
              <a:t>(Comprehension)</a:t>
            </a:r>
          </a:p>
        </p:txBody>
      </p:sp>
      <p:sp>
        <p:nvSpPr>
          <p:cNvPr id="19459" name="Rectangle 3">
            <a:extLst>
              <a:ext uri="{FF2B5EF4-FFF2-40B4-BE49-F238E27FC236}">
                <a16:creationId xmlns:a16="http://schemas.microsoft.com/office/drawing/2014/main" id="{90F00617-1A41-411F-9C75-934F05DBD73A}"/>
              </a:ext>
            </a:extLst>
          </p:cNvPr>
          <p:cNvSpPr>
            <a:spLocks noGrp="1" noChangeArrowheads="1"/>
          </p:cNvSpPr>
          <p:nvPr>
            <p:ph type="body" idx="1"/>
          </p:nvPr>
        </p:nvSpPr>
        <p:spPr>
          <a:xfrm>
            <a:off x="245660" y="2217763"/>
            <a:ext cx="11714505" cy="4525963"/>
          </a:xfrm>
        </p:spPr>
        <p:txBody>
          <a:bodyPr>
            <a:normAutofit fontScale="92500" lnSpcReduction="20000"/>
          </a:bodyPr>
          <a:lstStyle/>
          <a:p>
            <a:pPr>
              <a:lnSpc>
                <a:spcPct val="120000"/>
              </a:lnSpc>
              <a:spcBef>
                <a:spcPts val="0"/>
              </a:spcBef>
              <a:defRPr/>
            </a:pPr>
            <a:r>
              <a:rPr lang="en-US" sz="3600" b="1">
                <a:latin typeface="Kinetic Letters" panose="02000000000000000000" pitchFamily="50" charset="0"/>
              </a:rPr>
              <a:t>Being able to read does not mean you </a:t>
            </a:r>
            <a:r>
              <a:rPr lang="en-US" sz="3600" b="1" u="sng">
                <a:latin typeface="Kinetic Letters" panose="02000000000000000000" pitchFamily="50" charset="0"/>
              </a:rPr>
              <a:t>understand</a:t>
            </a:r>
            <a:r>
              <a:rPr lang="en-US" sz="3600" b="1">
                <a:latin typeface="Kinetic Letters" panose="02000000000000000000" pitchFamily="50" charset="0"/>
              </a:rPr>
              <a:t> what you read.</a:t>
            </a:r>
          </a:p>
          <a:p>
            <a:pPr>
              <a:lnSpc>
                <a:spcPct val="120000"/>
              </a:lnSpc>
              <a:spcBef>
                <a:spcPts val="0"/>
              </a:spcBef>
              <a:defRPr/>
            </a:pPr>
            <a:r>
              <a:rPr lang="en-US" sz="3600" b="1">
                <a:latin typeface="Kinetic Letters" panose="02000000000000000000" pitchFamily="50" charset="0"/>
              </a:rPr>
              <a:t>Your child might sound like a good reader but may not necessarily </a:t>
            </a:r>
            <a:r>
              <a:rPr lang="en-US" sz="3600" b="1" u="sng">
                <a:latin typeface="Kinetic Letters" panose="02000000000000000000" pitchFamily="50" charset="0"/>
              </a:rPr>
              <a:t>understand </a:t>
            </a:r>
            <a:r>
              <a:rPr lang="en-US" sz="3600" b="1">
                <a:latin typeface="Kinetic Letters" panose="02000000000000000000" pitchFamily="50" charset="0"/>
              </a:rPr>
              <a:t>what the text means.</a:t>
            </a:r>
          </a:p>
          <a:p>
            <a:pPr>
              <a:lnSpc>
                <a:spcPct val="120000"/>
              </a:lnSpc>
              <a:spcBef>
                <a:spcPts val="0"/>
              </a:spcBef>
              <a:defRPr/>
            </a:pPr>
            <a:r>
              <a:rPr lang="en-US" sz="3600" b="1">
                <a:latin typeface="Kinetic Letters" panose="02000000000000000000" pitchFamily="50" charset="0"/>
              </a:rPr>
              <a:t>The best way </a:t>
            </a:r>
            <a:r>
              <a:rPr lang="en-US" sz="3600" b="1" u="sng">
                <a:latin typeface="Kinetic Letters" panose="02000000000000000000" pitchFamily="50" charset="0"/>
              </a:rPr>
              <a:t>to develop understanding is to talk </a:t>
            </a:r>
            <a:r>
              <a:rPr lang="en-US" sz="3600" b="1">
                <a:latin typeface="Kinetic Letters" panose="02000000000000000000" pitchFamily="50" charset="0"/>
              </a:rPr>
              <a:t>about texts.</a:t>
            </a:r>
          </a:p>
          <a:p>
            <a:pPr>
              <a:lnSpc>
                <a:spcPct val="120000"/>
              </a:lnSpc>
              <a:spcBef>
                <a:spcPts val="0"/>
              </a:spcBef>
              <a:defRPr/>
            </a:pPr>
            <a:endParaRPr lang="en-US" sz="3600" b="1"/>
          </a:p>
          <a:p>
            <a:pPr marL="0" indent="0" algn="ctr">
              <a:lnSpc>
                <a:spcPct val="120000"/>
              </a:lnSpc>
              <a:spcBef>
                <a:spcPts val="0"/>
              </a:spcBef>
              <a:buNone/>
              <a:defRPr/>
            </a:pPr>
            <a:r>
              <a:rPr lang="en-US" sz="4000" b="1">
                <a:solidFill>
                  <a:srgbClr val="FF0000"/>
                </a:solidFill>
                <a:latin typeface="Kinetic Letters" panose="02000000000000000000" pitchFamily="50" charset="0"/>
              </a:rPr>
              <a:t>The next slide is easy to read – does anyone understand what it means?</a:t>
            </a:r>
          </a:p>
          <a:p>
            <a:pPr>
              <a:defRPr/>
            </a:pPr>
            <a:endParaRPr lang="en-US"/>
          </a:p>
        </p:txBody>
      </p:sp>
      <p:pic>
        <p:nvPicPr>
          <p:cNvPr id="4" name="Picture 2" descr="http://static4.businessinsider.com/image/58f8fc770ba0b81c008b4e03-2000">
            <a:extLst>
              <a:ext uri="{FF2B5EF4-FFF2-40B4-BE49-F238E27FC236}">
                <a16:creationId xmlns:a16="http://schemas.microsoft.com/office/drawing/2014/main" id="{CB50D95D-B335-4EE7-9D70-16677157611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94403" y="409606"/>
            <a:ext cx="2765762" cy="13255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1ad37bf-54cb-4ce0-bf87-4f204b0103e2">
      <Terms xmlns="http://schemas.microsoft.com/office/infopath/2007/PartnerControls"/>
    </lcf76f155ced4ddcb4097134ff3c332f>
    <TaxCatchAll xmlns="ad0020fe-1447-4761-b10a-247bc87f9d2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57D891C85DD0D488FA442E62FF87551" ma:contentTypeVersion="17" ma:contentTypeDescription="Create a new document." ma:contentTypeScope="" ma:versionID="f6d9dd7f9cc18ad4cf1e593b6b0ba2e5">
  <xsd:schema xmlns:xsd="http://www.w3.org/2001/XMLSchema" xmlns:xs="http://www.w3.org/2001/XMLSchema" xmlns:p="http://schemas.microsoft.com/office/2006/metadata/properties" xmlns:ns2="01ad37bf-54cb-4ce0-bf87-4f204b0103e2" xmlns:ns3="ad0020fe-1447-4761-b10a-247bc87f9d26" targetNamespace="http://schemas.microsoft.com/office/2006/metadata/properties" ma:root="true" ma:fieldsID="c859ddcab90459cc9a724501988e11b2" ns2:_="" ns3:_="">
    <xsd:import namespace="01ad37bf-54cb-4ce0-bf87-4f204b0103e2"/>
    <xsd:import namespace="ad0020fe-1447-4761-b10a-247bc87f9d2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2:MediaServiceLocation" minOccurs="0"/>
                <xsd:element ref="ns2:MediaServiceGenerationTime" minOccurs="0"/>
                <xsd:element ref="ns2:MediaServiceEventHashCode" minOccurs="0"/>
                <xsd:element ref="ns3:TaxCatchAll" minOccurs="0"/>
                <xsd:element ref="ns2:lcf76f155ced4ddcb4097134ff3c332f" minOccurs="0"/>
                <xsd:element ref="ns2:MediaServiceOCR"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ad37bf-54cb-4ce0-bf87-4f204b0103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9e1d388f-2ad0-4c09-92d8-03d59ab2d843"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d0020fe-1447-4761-b10a-247bc87f9d26"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46f55b2e-aaf8-420c-a78b-e29e7ad57a73}" ma:internalName="TaxCatchAll" ma:showField="CatchAllData" ma:web="ad0020fe-1447-4761-b10a-247bc87f9d26">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C4239A-D6CB-4482-8EA9-8C3B8665438A}">
  <ds:schemaRefs>
    <ds:schemaRef ds:uri="http://schemas.microsoft.com/sharepoint/v3/contenttype/forms"/>
  </ds:schemaRefs>
</ds:datastoreItem>
</file>

<file path=customXml/itemProps2.xml><?xml version="1.0" encoding="utf-8"?>
<ds:datastoreItem xmlns:ds="http://schemas.openxmlformats.org/officeDocument/2006/customXml" ds:itemID="{B93ED4C9-C6D4-41F8-9457-D667DBFC7F33}">
  <ds:schemaRefs>
    <ds:schemaRef ds:uri="01ad37bf-54cb-4ce0-bf87-4f204b0103e2"/>
    <ds:schemaRef ds:uri="ad0020fe-1447-4761-b10a-247bc87f9d26"/>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90C3E192-DD83-4765-9263-54117774AF49}">
  <ds:schemaRefs>
    <ds:schemaRef ds:uri="01ad37bf-54cb-4ce0-bf87-4f204b0103e2"/>
    <ds:schemaRef ds:uri="ad0020fe-1447-4761-b10a-247bc87f9d2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1731</Words>
  <Application>Microsoft Office PowerPoint</Application>
  <PresentationFormat>Widescreen</PresentationFormat>
  <Paragraphs>166</Paragraphs>
  <Slides>22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Comic Sans MS</vt:lpstr>
      <vt:lpstr>Cooper Black</vt:lpstr>
      <vt:lpstr>Kinetic Letters</vt:lpstr>
      <vt:lpstr>Office Theme</vt:lpstr>
      <vt:lpstr>Reading workshops  </vt:lpstr>
      <vt:lpstr>The Power of Reading!</vt:lpstr>
      <vt:lpstr>Reading in School   The Teaching of Reading</vt:lpstr>
      <vt:lpstr>Reading in School   The Teaching of Reading</vt:lpstr>
      <vt:lpstr>PowerPoint Presentation</vt:lpstr>
      <vt:lpstr>What is Phonics Shed? </vt:lpstr>
      <vt:lpstr>Phonics shed</vt:lpstr>
      <vt:lpstr>Phonics Shed</vt:lpstr>
      <vt:lpstr>Understanding (Comprehension)</vt:lpstr>
      <vt:lpstr>An extract taken from a computer manual</vt:lpstr>
      <vt:lpstr>Reading requires two skills </vt:lpstr>
      <vt:lpstr>Whole School  use of VIPERS to teach reading skills</vt:lpstr>
      <vt:lpstr>PowerPoint Presentation</vt:lpstr>
      <vt:lpstr>PowerPoint Presentation</vt:lpstr>
      <vt:lpstr>PowerPoint Presentation</vt:lpstr>
      <vt:lpstr>Reading at Home</vt:lpstr>
      <vt:lpstr>Reading at Home – Enjoy!</vt:lpstr>
      <vt:lpstr>What to do if your child is stuck</vt:lpstr>
      <vt:lpstr>How to use these strategies at home</vt:lpstr>
      <vt:lpstr>Talking about books</vt:lpstr>
      <vt:lpstr>Hearing your child read</vt:lpstr>
      <vt:lpstr>Hearing your child read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dc:title>
  <dc:creator>Lian</dc:creator>
  <cp:lastModifiedBy>Head</cp:lastModifiedBy>
  <cp:revision>1</cp:revision>
  <cp:lastPrinted>2017-11-07T14:40:42Z</cp:lastPrinted>
  <dcterms:created xsi:type="dcterms:W3CDTF">2017-10-26T17:12:57Z</dcterms:created>
  <dcterms:modified xsi:type="dcterms:W3CDTF">2026-01-08T08:00:50Z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0x010100857D891C85DD0D488FA442E62FF87551</vt:lpwstr>
  </property>
  <property fmtid="{D5CDD505-2E9C-101B-9397-08002B2CF9AE}" pid="3" name="MediaServiceImageTags">
    <vt:lpwstr/>
  </property>
</Properties>
</file>