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71" r:id="rId2"/>
    <p:sldId id="272" r:id="rId3"/>
    <p:sldId id="273" r:id="rId4"/>
    <p:sldId id="274" r:id="rId5"/>
    <p:sldId id="275" r:id="rId6"/>
    <p:sldId id="276" r:id="rId7"/>
    <p:sldId id="277" r:id="rId8"/>
    <p:sldId id="278" r:id="rId9"/>
    <p:sldId id="280" r:id="rId10"/>
    <p:sldId id="281" r:id="rId11"/>
    <p:sldId id="279" r:id="rId12"/>
    <p:sldId id="28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1FF719-AC73-4277-88F7-CD54FC24DD7F}" type="datetimeFigureOut">
              <a:rPr lang="en-GB" smtClean="0"/>
              <a:t>11/02/2018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5D41FC-C5D6-4633-A1E1-6699CADACD12}" type="slidenum">
              <a:rPr lang="en-GB" smtClean="0"/>
              <a:t>‹#›</a:t>
            </a:fld>
            <a:endParaRPr lang="en-GB"/>
          </a:p>
        </p:txBody>
      </p:sp>
    </p:spTree>
    <p:extLst>
      <p:ext uri="{BB962C8B-B14F-4D97-AF65-F5344CB8AC3E}">
        <p14:creationId xmlns:p14="http://schemas.microsoft.com/office/powerpoint/2010/main" val="85806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8A573E5F-E82A-4C00-8F05-4D30350A5424}" type="datetimeFigureOut">
              <a:rPr lang="en-GB" smtClean="0"/>
              <a:t>11/02/2018</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39329F24-5A38-4C29-89ED-E2936368DC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573E5F-E82A-4C00-8F05-4D30350A5424}" type="datetimeFigureOut">
              <a:rPr lang="en-GB" smtClean="0"/>
              <a:t>11/02/2018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329F24-5A38-4C29-89ED-E2936368DC50}"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8A573E5F-E82A-4C00-8F05-4D30350A5424}" type="datetimeFigureOut">
              <a:rPr lang="en-GB" smtClean="0"/>
              <a:t>11/02/2018</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39329F24-5A38-4C29-89ED-E2936368DC50}"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A573E5F-E82A-4C00-8F05-4D30350A5424}" type="datetimeFigureOut">
              <a:rPr lang="en-GB" smtClean="0"/>
              <a:t>11/02/2018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9329F24-5A38-4C29-89ED-E2936368DC50}" type="slidenum">
              <a:rPr lang="en-GB" smtClean="0"/>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A573E5F-E82A-4C00-8F05-4D30350A5424}" type="datetimeFigureOut">
              <a:rPr lang="en-GB" smtClean="0"/>
              <a:t>11/02/2018</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39329F24-5A38-4C29-89ED-E2936368DC50}" type="slidenum">
              <a:rPr lang="en-GB" smtClean="0"/>
              <a:t>‹#›</a:t>
            </a:fld>
            <a:endParaRPr lang="en-GB"/>
          </a:p>
        </p:txBody>
      </p:sp>
      <p:sp>
        <p:nvSpPr>
          <p:cNvPr id="14" name="Footer Placeholder 13"/>
          <p:cNvSpPr>
            <a:spLocks noGrp="1"/>
          </p:cNvSpPr>
          <p:nvPr>
            <p:ph type="ftr" sz="quarter" idx="12"/>
          </p:nvPr>
        </p:nvSpPr>
        <p:spPr/>
        <p:txBody>
          <a:bodyPr/>
          <a:lstStyle/>
          <a:p>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8A573E5F-E82A-4C00-8F05-4D30350A5424}" type="datetimeFigureOut">
              <a:rPr lang="en-GB" smtClean="0"/>
              <a:t>11/02/2018</a:t>
            </a:fld>
            <a:endParaRPr lang="en-GB"/>
          </a:p>
        </p:txBody>
      </p:sp>
      <p:sp>
        <p:nvSpPr>
          <p:cNvPr id="10" name="Slide Number Placeholder 9"/>
          <p:cNvSpPr>
            <a:spLocks noGrp="1"/>
          </p:cNvSpPr>
          <p:nvPr>
            <p:ph type="sldNum" sz="quarter" idx="16"/>
          </p:nvPr>
        </p:nvSpPr>
        <p:spPr/>
        <p:txBody>
          <a:bodyPr rtlCol="0"/>
          <a:lstStyle/>
          <a:p>
            <a:fld id="{39329F24-5A38-4C29-89ED-E2936368DC50}" type="slidenum">
              <a:rPr lang="en-GB" smtClean="0"/>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8A573E5F-E82A-4C00-8F05-4D30350A5424}" type="datetimeFigureOut">
              <a:rPr lang="en-GB" smtClean="0"/>
              <a:t>11/02/2018</a:t>
            </a:fld>
            <a:endParaRPr lang="en-GB"/>
          </a:p>
        </p:txBody>
      </p:sp>
      <p:sp>
        <p:nvSpPr>
          <p:cNvPr id="12" name="Slide Number Placeholder 11"/>
          <p:cNvSpPr>
            <a:spLocks noGrp="1"/>
          </p:cNvSpPr>
          <p:nvPr>
            <p:ph type="sldNum" sz="quarter" idx="16"/>
          </p:nvPr>
        </p:nvSpPr>
        <p:spPr/>
        <p:txBody>
          <a:bodyPr rtlCol="0"/>
          <a:lstStyle/>
          <a:p>
            <a:fld id="{39329F24-5A38-4C29-89ED-E2936368DC50}" type="slidenum">
              <a:rPr lang="en-GB" smtClean="0"/>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A573E5F-E82A-4C00-8F05-4D30350A5424}" type="datetimeFigureOut">
              <a:rPr lang="en-GB" smtClean="0"/>
              <a:t>11/02/2018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39329F24-5A38-4C29-89ED-E2936368DC50}"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573E5F-E82A-4C00-8F05-4D30350A5424}" type="datetimeFigureOut">
              <a:rPr lang="en-GB" smtClean="0"/>
              <a:t>11/02/2018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39329F24-5A38-4C29-89ED-E2936368DC50}"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A573E5F-E82A-4C00-8F05-4D30350A5424}" type="datetimeFigureOut">
              <a:rPr lang="en-GB" smtClean="0"/>
              <a:t>11/02/2018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39329F24-5A38-4C29-89ED-E2936368DC50}" type="slidenum">
              <a:rPr lang="en-GB" smtClean="0"/>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8A573E5F-E82A-4C00-8F05-4D30350A5424}" type="datetimeFigureOut">
              <a:rPr lang="en-GB" smtClean="0"/>
              <a:t>11/02/2018</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39329F24-5A38-4C29-89ED-E2936368DC50}" type="slidenum">
              <a:rPr lang="en-GB" smtClean="0"/>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8A573E5F-E82A-4C00-8F05-4D30350A5424}" type="datetimeFigureOut">
              <a:rPr lang="en-GB" smtClean="0"/>
              <a:t>11/02/2018</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9329F24-5A38-4C29-89ED-E2936368DC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7"/>
          <p:cNvPicPr>
            <a:picLocks noChangeAspect="1"/>
          </p:cNvPicPr>
          <p:nvPr/>
        </p:nvPicPr>
        <p:blipFill>
          <a:blip r:embed="rId2">
            <a:extLst>
              <a:ext uri="{28A0092B-C50C-407E-A947-70E740481C1C}">
                <a14:useLocalDpi xmlns:a14="http://schemas.microsoft.com/office/drawing/2010/main" val="0"/>
              </a:ext>
            </a:extLst>
          </a:blip>
          <a:srcRect b="28310"/>
          <a:stretch>
            <a:fillRect/>
          </a:stretch>
        </p:blipFill>
        <p:spPr bwMode="auto">
          <a:xfrm>
            <a:off x="2627784" y="3789040"/>
            <a:ext cx="4941888" cy="250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476672"/>
            <a:ext cx="1368152" cy="1485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979712" y="2276872"/>
            <a:ext cx="6462464" cy="1754326"/>
          </a:xfrm>
          <a:prstGeom prst="rect">
            <a:avLst/>
          </a:prstGeom>
        </p:spPr>
        <p:txBody>
          <a:bodyPr wrap="square">
            <a:spAutoFit/>
          </a:bodyPr>
          <a:lstStyle/>
          <a:p>
            <a:r>
              <a:rPr lang="en-GB" sz="3600" b="1" dirty="0" smtClean="0">
                <a:solidFill>
                  <a:srgbClr val="FF0000"/>
                </a:solidFill>
              </a:rPr>
              <a:t>Parent/Carer Information</a:t>
            </a:r>
            <a:r>
              <a:rPr lang="en-GB" sz="3600" b="1" dirty="0">
                <a:solidFill>
                  <a:srgbClr val="FF0000"/>
                </a:solidFill>
              </a:rPr>
              <a:t/>
            </a:r>
            <a:br>
              <a:rPr lang="en-GB" sz="3600" b="1" dirty="0">
                <a:solidFill>
                  <a:srgbClr val="FF0000"/>
                </a:solidFill>
              </a:rPr>
            </a:br>
            <a:endParaRPr lang="en-GB" sz="3600" b="1" dirty="0" smtClean="0">
              <a:solidFill>
                <a:srgbClr val="FF0000"/>
              </a:solidFill>
            </a:endParaRPr>
          </a:p>
          <a:p>
            <a:r>
              <a:rPr lang="en-GB" sz="3600" b="1" dirty="0" smtClean="0">
                <a:solidFill>
                  <a:srgbClr val="FF0000"/>
                </a:solidFill>
              </a:rPr>
              <a:t>Year 1 Phonics Screening Check </a:t>
            </a:r>
            <a:endParaRPr lang="en-GB" sz="3600" b="1" dirty="0">
              <a:solidFill>
                <a:srgbClr val="FF0000"/>
              </a:solidFill>
            </a:endParaRPr>
          </a:p>
        </p:txBody>
      </p:sp>
      <p:sp>
        <p:nvSpPr>
          <p:cNvPr id="3" name="Rectangle 2"/>
          <p:cNvSpPr/>
          <p:nvPr/>
        </p:nvSpPr>
        <p:spPr>
          <a:xfrm>
            <a:off x="2411760" y="6109448"/>
            <a:ext cx="6246440" cy="461665"/>
          </a:xfrm>
          <a:prstGeom prst="rect">
            <a:avLst/>
          </a:prstGeom>
        </p:spPr>
        <p:txBody>
          <a:bodyPr wrap="square">
            <a:spAutoFit/>
          </a:bodyPr>
          <a:lstStyle/>
          <a:p>
            <a:r>
              <a:rPr lang="en-GB" sz="2400" b="1" dirty="0">
                <a:solidFill>
                  <a:schemeClr val="bg1"/>
                </a:solidFill>
              </a:rPr>
              <a:t>Slindon Church of England Primary School</a:t>
            </a:r>
          </a:p>
        </p:txBody>
      </p:sp>
    </p:spTree>
    <p:extLst>
      <p:ext uri="{BB962C8B-B14F-4D97-AF65-F5344CB8AC3E}">
        <p14:creationId xmlns:p14="http://schemas.microsoft.com/office/powerpoint/2010/main" val="14594861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Our results</a:t>
            </a:r>
            <a:endParaRPr lang="en-GB" dirty="0">
              <a:solidFill>
                <a:srgbClr val="FF0000"/>
              </a:solidFill>
            </a:endParaRPr>
          </a:p>
        </p:txBody>
      </p:sp>
      <p:sp>
        <p:nvSpPr>
          <p:cNvPr id="3" name="Content Placeholder 2"/>
          <p:cNvSpPr>
            <a:spLocks noGrp="1"/>
          </p:cNvSpPr>
          <p:nvPr>
            <p:ph sz="quarter" idx="1"/>
          </p:nvPr>
        </p:nvSpPr>
        <p:spPr>
          <a:xfrm>
            <a:off x="611560" y="1844824"/>
            <a:ext cx="8153400" cy="4495800"/>
          </a:xfrm>
        </p:spPr>
        <p:txBody>
          <a:bodyPr>
            <a:normAutofit fontScale="85000" lnSpcReduction="20000"/>
          </a:bodyPr>
          <a:lstStyle/>
          <a:p>
            <a:r>
              <a:rPr lang="en-GB" altLang="en-US" dirty="0">
                <a:latin typeface="Calibri" panose="020F0502020204030204" pitchFamily="34" charset="0"/>
                <a:cs typeface="Arial" charset="0"/>
              </a:rPr>
              <a:t>The school Ofsted report in January 2017 highlighted the need for greater consistency in the teaching of </a:t>
            </a:r>
            <a:r>
              <a:rPr lang="en-GB" altLang="en-US" dirty="0" smtClean="0">
                <a:latin typeface="Calibri" panose="020F0502020204030204" pitchFamily="34" charset="0"/>
                <a:cs typeface="Arial" charset="0"/>
              </a:rPr>
              <a:t>Phonics at our school.</a:t>
            </a:r>
            <a:endParaRPr lang="en-GB" altLang="en-US" dirty="0">
              <a:latin typeface="Calibri" panose="020F0502020204030204" pitchFamily="34" charset="0"/>
              <a:cs typeface="Arial" charset="0"/>
            </a:endParaRPr>
          </a:p>
          <a:p>
            <a:endParaRPr lang="en-GB" altLang="en-US" dirty="0">
              <a:latin typeface="Calibri" panose="020F0502020204030204" pitchFamily="34" charset="0"/>
              <a:cs typeface="Arial" charset="0"/>
            </a:endParaRPr>
          </a:p>
          <a:p>
            <a:r>
              <a:rPr lang="en-GB" altLang="en-US" dirty="0">
                <a:latin typeface="Calibri" panose="020F0502020204030204" pitchFamily="34" charset="0"/>
                <a:cs typeface="Arial" charset="0"/>
              </a:rPr>
              <a:t>Since September 2017, we have changed the way we teach phonics and children are now taught phonics in a consistent and discrete session from 9.10-9.30 each morning.</a:t>
            </a:r>
          </a:p>
          <a:p>
            <a:endParaRPr lang="en-GB" altLang="en-US" dirty="0">
              <a:latin typeface="Calibri" panose="020F0502020204030204" pitchFamily="34" charset="0"/>
              <a:cs typeface="Arial" charset="0"/>
            </a:endParaRPr>
          </a:p>
          <a:p>
            <a:r>
              <a:rPr lang="en-GB" altLang="en-US" dirty="0">
                <a:latin typeface="Calibri" panose="020F0502020204030204" pitchFamily="34" charset="0"/>
                <a:cs typeface="Arial" charset="0"/>
              </a:rPr>
              <a:t>We track the children’s progress and adjust our teaching accordingly. So far 60% of Year 1 children are </a:t>
            </a:r>
            <a:r>
              <a:rPr lang="en-GB" altLang="en-US" dirty="0" smtClean="0">
                <a:latin typeface="Calibri" panose="020F0502020204030204" pitchFamily="34" charset="0"/>
                <a:cs typeface="Arial" charset="0"/>
              </a:rPr>
              <a:t>already on </a:t>
            </a:r>
            <a:r>
              <a:rPr lang="en-GB" altLang="en-US" dirty="0">
                <a:latin typeface="Calibri" panose="020F0502020204030204" pitchFamily="34" charset="0"/>
                <a:cs typeface="Arial" charset="0"/>
              </a:rPr>
              <a:t>track to pass the screening in June</a:t>
            </a:r>
            <a:r>
              <a:rPr lang="en-GB" altLang="en-US" dirty="0" smtClean="0">
                <a:latin typeface="Calibri" panose="020F0502020204030204" pitchFamily="34" charset="0"/>
                <a:cs typeface="Arial" charset="0"/>
              </a:rPr>
              <a:t>. </a:t>
            </a:r>
            <a:r>
              <a:rPr lang="en-GB" altLang="en-US" smtClean="0">
                <a:latin typeface="Calibri" panose="020F0502020204030204" pitchFamily="34" charset="0"/>
                <a:cs typeface="Arial" charset="0"/>
              </a:rPr>
              <a:t>We </a:t>
            </a:r>
            <a:r>
              <a:rPr lang="en-GB" altLang="en-US" smtClean="0">
                <a:latin typeface="Calibri" panose="020F0502020204030204" pitchFamily="34" charset="0"/>
                <a:cs typeface="Arial" charset="0"/>
              </a:rPr>
              <a:t>aim </a:t>
            </a:r>
            <a:r>
              <a:rPr lang="en-GB" altLang="en-US" dirty="0" smtClean="0">
                <a:latin typeface="Calibri" panose="020F0502020204030204" pitchFamily="34" charset="0"/>
                <a:cs typeface="Arial" charset="0"/>
              </a:rPr>
              <a:t>to raise that to 80%, in line with national averages. </a:t>
            </a:r>
            <a:endParaRPr lang="en-GB" altLang="en-US" dirty="0">
              <a:latin typeface="Calibri" panose="020F0502020204030204" pitchFamily="34" charset="0"/>
              <a:cs typeface="Arial" charset="0"/>
            </a:endParaRPr>
          </a:p>
          <a:p>
            <a:endParaRPr lang="en-GB" dirty="0">
              <a:latin typeface="Calibri" panose="020F0502020204030204" pitchFamily="34" charset="0"/>
            </a:endParaRPr>
          </a:p>
        </p:txBody>
      </p:sp>
    </p:spTree>
    <p:extLst>
      <p:ext uri="{BB962C8B-B14F-4D97-AF65-F5344CB8AC3E}">
        <p14:creationId xmlns:p14="http://schemas.microsoft.com/office/powerpoint/2010/main" val="340128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How can I help my child at home?</a:t>
            </a:r>
            <a:endParaRPr lang="en-GB" dirty="0">
              <a:solidFill>
                <a:srgbClr val="FF0000"/>
              </a:solidFill>
            </a:endParaRPr>
          </a:p>
        </p:txBody>
      </p:sp>
      <p:sp>
        <p:nvSpPr>
          <p:cNvPr id="3" name="Content Placeholder 2"/>
          <p:cNvSpPr>
            <a:spLocks noGrp="1"/>
          </p:cNvSpPr>
          <p:nvPr>
            <p:ph sz="quarter" idx="1"/>
          </p:nvPr>
        </p:nvSpPr>
        <p:spPr>
          <a:xfrm>
            <a:off x="611560" y="1772816"/>
            <a:ext cx="8153400" cy="4495800"/>
          </a:xfrm>
        </p:spPr>
        <p:txBody>
          <a:bodyPr/>
          <a:lstStyle/>
          <a:p>
            <a:pPr>
              <a:lnSpc>
                <a:spcPct val="80000"/>
              </a:lnSpc>
              <a:spcBef>
                <a:spcPct val="0"/>
              </a:spcBef>
            </a:pPr>
            <a:r>
              <a:rPr lang="en-GB" altLang="en-US" sz="3200" dirty="0">
                <a:latin typeface="BPreplay" pitchFamily="50" charset="0"/>
                <a:cs typeface="Arial" charset="0"/>
              </a:rPr>
              <a:t> </a:t>
            </a:r>
            <a:r>
              <a:rPr lang="en-GB" altLang="en-US" sz="3200" dirty="0">
                <a:latin typeface="Calibri" panose="020F0502020204030204" pitchFamily="34" charset="0"/>
                <a:cs typeface="Arial" charset="0"/>
              </a:rPr>
              <a:t>Play lots of sound and listening games with your child.</a:t>
            </a:r>
          </a:p>
          <a:p>
            <a:pPr>
              <a:lnSpc>
                <a:spcPct val="80000"/>
              </a:lnSpc>
              <a:spcBef>
                <a:spcPct val="0"/>
              </a:spcBef>
              <a:buNone/>
            </a:pPr>
            <a:endParaRPr lang="en-GB" altLang="en-US" sz="3200" dirty="0">
              <a:latin typeface="Calibri" panose="020F0502020204030204" pitchFamily="34" charset="0"/>
              <a:cs typeface="Arial" charset="0"/>
            </a:endParaRPr>
          </a:p>
          <a:p>
            <a:pPr>
              <a:lnSpc>
                <a:spcPct val="80000"/>
              </a:lnSpc>
              <a:spcBef>
                <a:spcPct val="0"/>
              </a:spcBef>
            </a:pPr>
            <a:r>
              <a:rPr lang="en-GB" altLang="en-US" sz="3200" dirty="0">
                <a:latin typeface="Calibri" panose="020F0502020204030204" pitchFamily="34" charset="0"/>
                <a:cs typeface="Arial" charset="0"/>
              </a:rPr>
              <a:t> Read as much as possible to and with your child.</a:t>
            </a:r>
          </a:p>
          <a:p>
            <a:pPr>
              <a:lnSpc>
                <a:spcPct val="80000"/>
              </a:lnSpc>
              <a:spcBef>
                <a:spcPct val="0"/>
              </a:spcBef>
              <a:buNone/>
            </a:pPr>
            <a:endParaRPr lang="en-GB" altLang="en-US" sz="3200" dirty="0">
              <a:latin typeface="Calibri" panose="020F0502020204030204" pitchFamily="34" charset="0"/>
              <a:cs typeface="Arial" charset="0"/>
            </a:endParaRPr>
          </a:p>
          <a:p>
            <a:pPr>
              <a:lnSpc>
                <a:spcPct val="80000"/>
              </a:lnSpc>
              <a:spcBef>
                <a:spcPct val="0"/>
              </a:spcBef>
            </a:pPr>
            <a:r>
              <a:rPr lang="en-GB" altLang="en-US" sz="3200" dirty="0">
                <a:latin typeface="Calibri" panose="020F0502020204030204" pitchFamily="34" charset="0"/>
                <a:cs typeface="Arial" charset="0"/>
              </a:rPr>
              <a:t> Encourage and praise – get them to have a ‘good guess’.</a:t>
            </a:r>
          </a:p>
          <a:p>
            <a:pPr>
              <a:lnSpc>
                <a:spcPct val="80000"/>
              </a:lnSpc>
              <a:spcBef>
                <a:spcPct val="0"/>
              </a:spcBef>
              <a:buNone/>
            </a:pPr>
            <a:endParaRPr lang="en-GB" altLang="en-US" dirty="0"/>
          </a:p>
          <a:p>
            <a:pPr>
              <a:lnSpc>
                <a:spcPct val="80000"/>
              </a:lnSpc>
              <a:spcBef>
                <a:spcPct val="0"/>
              </a:spcBef>
              <a:buNone/>
            </a:pPr>
            <a:r>
              <a:rPr lang="en-GB" altLang="en-US" dirty="0"/>
              <a:t> </a:t>
            </a:r>
          </a:p>
          <a:p>
            <a:endParaRPr lang="en-GB" dirty="0"/>
          </a:p>
        </p:txBody>
      </p:sp>
      <p:pic>
        <p:nvPicPr>
          <p:cNvPr id="4"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76056" y="4365104"/>
            <a:ext cx="2240316" cy="3167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0590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How can I help my child at home?</a:t>
            </a:r>
            <a:endParaRPr lang="en-GB" dirty="0"/>
          </a:p>
        </p:txBody>
      </p:sp>
      <p:sp>
        <p:nvSpPr>
          <p:cNvPr id="3" name="Content Placeholder 2"/>
          <p:cNvSpPr>
            <a:spLocks noGrp="1"/>
          </p:cNvSpPr>
          <p:nvPr>
            <p:ph sz="quarter" idx="1"/>
          </p:nvPr>
        </p:nvSpPr>
        <p:spPr>
          <a:xfrm>
            <a:off x="611560" y="1916832"/>
            <a:ext cx="8153400" cy="4495800"/>
          </a:xfrm>
        </p:spPr>
        <p:txBody>
          <a:bodyPr>
            <a:normAutofit fontScale="92500" lnSpcReduction="20000"/>
          </a:bodyPr>
          <a:lstStyle/>
          <a:p>
            <a:pPr>
              <a:spcBef>
                <a:spcPct val="0"/>
              </a:spcBef>
            </a:pPr>
            <a:r>
              <a:rPr lang="en-GB" altLang="en-US" sz="3200" dirty="0">
                <a:latin typeface="Calibri" panose="020F0502020204030204" pitchFamily="34" charset="0"/>
                <a:cs typeface="Arial" charset="0"/>
              </a:rPr>
              <a:t>If your child is struggling to decode a word, help them by encouraging them to say each sound in the word from left to right.</a:t>
            </a:r>
          </a:p>
          <a:p>
            <a:pPr>
              <a:spcBef>
                <a:spcPct val="0"/>
              </a:spcBef>
              <a:buNone/>
            </a:pPr>
            <a:endParaRPr lang="en-GB" altLang="en-US" sz="3200" dirty="0">
              <a:latin typeface="Calibri" panose="020F0502020204030204" pitchFamily="34" charset="0"/>
              <a:cs typeface="Arial" charset="0"/>
            </a:endParaRPr>
          </a:p>
          <a:p>
            <a:pPr>
              <a:spcBef>
                <a:spcPct val="0"/>
              </a:spcBef>
            </a:pPr>
            <a:r>
              <a:rPr lang="en-GB" altLang="en-US" sz="3200" dirty="0">
                <a:latin typeface="Calibri" panose="020F0502020204030204" pitchFamily="34" charset="0"/>
                <a:cs typeface="Arial" charset="0"/>
              </a:rPr>
              <a:t> Blend the sounds by pointing to each letter, e.g. /c/ in cat, or the letter group, e.g.  /ng/ in sing. Next move your finger under the whole word as you say it.</a:t>
            </a:r>
          </a:p>
          <a:p>
            <a:pPr>
              <a:spcBef>
                <a:spcPct val="0"/>
              </a:spcBef>
              <a:buNone/>
            </a:pPr>
            <a:endParaRPr lang="en-GB" altLang="en-US" sz="3200" dirty="0">
              <a:latin typeface="Calibri" panose="020F0502020204030204" pitchFamily="34" charset="0"/>
              <a:cs typeface="Arial" charset="0"/>
            </a:endParaRPr>
          </a:p>
          <a:p>
            <a:pPr>
              <a:spcBef>
                <a:spcPct val="0"/>
              </a:spcBef>
            </a:pPr>
            <a:r>
              <a:rPr lang="en-GB" altLang="en-US" sz="3200" dirty="0">
                <a:latin typeface="Calibri" panose="020F0502020204030204" pitchFamily="34" charset="0"/>
                <a:cs typeface="Arial" charset="0"/>
              </a:rPr>
              <a:t> Discuss the meaning of words if your child does not know what they have read.</a:t>
            </a:r>
          </a:p>
          <a:p>
            <a:endParaRPr lang="en-GB" dirty="0"/>
          </a:p>
        </p:txBody>
      </p:sp>
    </p:spTree>
    <p:extLst>
      <p:ext uri="{BB962C8B-B14F-4D97-AF65-F5344CB8AC3E}">
        <p14:creationId xmlns:p14="http://schemas.microsoft.com/office/powerpoint/2010/main" val="842104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What is phonics?</a:t>
            </a:r>
            <a:endParaRPr lang="en-GB" dirty="0">
              <a:solidFill>
                <a:srgbClr val="FF0000"/>
              </a:solidFill>
            </a:endParaRPr>
          </a:p>
        </p:txBody>
      </p:sp>
      <p:sp>
        <p:nvSpPr>
          <p:cNvPr id="4" name="TextBox 6"/>
          <p:cNvSpPr txBox="1">
            <a:spLocks noGrp="1" noChangeArrowheads="1"/>
          </p:cNvSpPr>
          <p:nvPr>
            <p:ph sz="quarter" idx="1"/>
          </p:nvPr>
        </p:nvSpPr>
        <p:spPr bwMode="auto">
          <a:xfrm>
            <a:off x="539552" y="1628800"/>
            <a:ext cx="8153400" cy="657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spcBef>
                <a:spcPct val="0"/>
              </a:spcBef>
              <a:buFontTx/>
              <a:buNone/>
            </a:pPr>
            <a:endParaRPr lang="en-GB" altLang="en-US" sz="2400" dirty="0"/>
          </a:p>
          <a:p>
            <a:pPr eaLnBrk="1" hangingPunct="1">
              <a:spcBef>
                <a:spcPct val="0"/>
              </a:spcBef>
              <a:buFontTx/>
              <a:buNone/>
            </a:pPr>
            <a:r>
              <a:rPr lang="en-GB" altLang="en-US" sz="2400" dirty="0"/>
              <a:t>Children begin to learn phonics (sounds) in Early Years, both Nursery and Reception. </a:t>
            </a:r>
          </a:p>
          <a:p>
            <a:pPr eaLnBrk="1" hangingPunct="1">
              <a:spcBef>
                <a:spcPct val="0"/>
              </a:spcBef>
              <a:buFontTx/>
              <a:buNone/>
            </a:pPr>
            <a:endParaRPr lang="en-GB" altLang="en-US" sz="2400" dirty="0"/>
          </a:p>
          <a:p>
            <a:pPr eaLnBrk="1" hangingPunct="1">
              <a:lnSpc>
                <a:spcPct val="100000"/>
              </a:lnSpc>
              <a:spcBef>
                <a:spcPct val="0"/>
              </a:spcBef>
              <a:buFontTx/>
              <a:buNone/>
            </a:pPr>
            <a:r>
              <a:rPr lang="en-GB" altLang="en-US" sz="2400" dirty="0"/>
              <a:t>Once children begin learning sounds, they use this knowledge to read and spell words. Children can then see the purpose of learning sounds. For this reason, the first initial sounds that are taught are ‘s’, ‘a’, ‘t’, ‘p’, ‘</a:t>
            </a:r>
            <a:r>
              <a:rPr lang="en-GB" altLang="en-US" sz="2400" dirty="0" err="1"/>
              <a:t>i</a:t>
            </a:r>
            <a:r>
              <a:rPr lang="en-GB" altLang="en-US" sz="2400" dirty="0"/>
              <a:t>’, ‘n’. </a:t>
            </a:r>
          </a:p>
          <a:p>
            <a:pPr eaLnBrk="1" hangingPunct="1">
              <a:lnSpc>
                <a:spcPct val="100000"/>
              </a:lnSpc>
              <a:spcBef>
                <a:spcPct val="0"/>
              </a:spcBef>
              <a:buFontTx/>
              <a:buNone/>
            </a:pPr>
            <a:endParaRPr lang="en-GB" altLang="en-US" sz="2400" dirty="0"/>
          </a:p>
          <a:p>
            <a:pPr eaLnBrk="1" hangingPunct="1">
              <a:lnSpc>
                <a:spcPct val="100000"/>
              </a:lnSpc>
              <a:spcBef>
                <a:spcPct val="0"/>
              </a:spcBef>
              <a:buFontTx/>
              <a:buNone/>
            </a:pPr>
            <a:r>
              <a:rPr lang="en-GB" altLang="en-US" sz="2400" dirty="0"/>
              <a:t>These can immediately be blended for reading to make simple CVC words (consonant, vowel, consonant) e.g. sat, pin.</a:t>
            </a:r>
            <a:r>
              <a:rPr lang="en-GB" altLang="en-US" sz="2400" b="1" dirty="0"/>
              <a:t> </a:t>
            </a:r>
            <a:r>
              <a:rPr lang="en-GB" altLang="en-US" sz="2400" dirty="0"/>
              <a:t>Children then develop segmenting for writing skills; breaking the word into sounds to spell it out.</a:t>
            </a:r>
          </a:p>
          <a:p>
            <a:pPr eaLnBrk="1" hangingPunct="1">
              <a:spcBef>
                <a:spcPct val="0"/>
              </a:spcBef>
              <a:buFontTx/>
              <a:buNone/>
            </a:pPr>
            <a:endParaRPr lang="en-GB" altLang="en-US" sz="2000" dirty="0"/>
          </a:p>
          <a:p>
            <a:pPr eaLnBrk="1" hangingPunct="1">
              <a:spcBef>
                <a:spcPct val="0"/>
              </a:spcBef>
              <a:buFontTx/>
              <a:buNone/>
            </a:pPr>
            <a:endParaRPr lang="en-GB" altLang="en-US" sz="1800" dirty="0"/>
          </a:p>
          <a:p>
            <a:pPr eaLnBrk="1" hangingPunct="1">
              <a:spcBef>
                <a:spcPct val="0"/>
              </a:spcBef>
              <a:buFontTx/>
              <a:buNone/>
            </a:pPr>
            <a:r>
              <a:rPr lang="en-GB" altLang="en-US" sz="1800" dirty="0"/>
              <a:t> </a:t>
            </a:r>
          </a:p>
          <a:p>
            <a:pPr eaLnBrk="1" hangingPunct="1">
              <a:spcBef>
                <a:spcPct val="0"/>
              </a:spcBef>
              <a:buFontTx/>
              <a:buNone/>
            </a:pPr>
            <a:endParaRPr lang="en-GB" altLang="en-US" sz="1800" dirty="0"/>
          </a:p>
          <a:p>
            <a:pPr eaLnBrk="1" hangingPunct="1">
              <a:lnSpc>
                <a:spcPct val="100000"/>
              </a:lnSpc>
              <a:spcBef>
                <a:spcPct val="0"/>
              </a:spcBef>
              <a:buFontTx/>
              <a:buNone/>
            </a:pPr>
            <a:r>
              <a:rPr lang="en-GB" altLang="en-US" sz="1800" dirty="0"/>
              <a:t> </a:t>
            </a:r>
          </a:p>
          <a:p>
            <a:pPr eaLnBrk="1" hangingPunct="1">
              <a:lnSpc>
                <a:spcPct val="100000"/>
              </a:lnSpc>
              <a:spcBef>
                <a:spcPct val="0"/>
              </a:spcBef>
              <a:buFontTx/>
              <a:buNone/>
            </a:pPr>
            <a:r>
              <a:rPr lang="en-GB" altLang="en-US" sz="1800" dirty="0"/>
              <a:t> </a:t>
            </a:r>
          </a:p>
          <a:p>
            <a:pPr eaLnBrk="1" hangingPunct="1">
              <a:lnSpc>
                <a:spcPct val="100000"/>
              </a:lnSpc>
              <a:spcBef>
                <a:spcPct val="0"/>
              </a:spcBef>
              <a:buFontTx/>
              <a:buNone/>
            </a:pPr>
            <a:endParaRPr lang="en-GB" altLang="en-US" sz="1800" dirty="0"/>
          </a:p>
        </p:txBody>
      </p:sp>
    </p:spTree>
    <p:extLst>
      <p:ext uri="{BB962C8B-B14F-4D97-AF65-F5344CB8AC3E}">
        <p14:creationId xmlns:p14="http://schemas.microsoft.com/office/powerpoint/2010/main" val="2268553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rgbClr val="FF0000"/>
                </a:solidFill>
              </a:rPr>
              <a:t>What is the Phonics Screening Check? </a:t>
            </a:r>
            <a:endParaRPr lang="en-GB" dirty="0">
              <a:solidFill>
                <a:srgbClr val="FF0000"/>
              </a:solidFill>
            </a:endParaRPr>
          </a:p>
        </p:txBody>
      </p:sp>
      <p:sp>
        <p:nvSpPr>
          <p:cNvPr id="3" name="Content Placeholder 2"/>
          <p:cNvSpPr>
            <a:spLocks noGrp="1"/>
          </p:cNvSpPr>
          <p:nvPr>
            <p:ph sz="quarter" idx="1"/>
          </p:nvPr>
        </p:nvSpPr>
        <p:spPr>
          <a:xfrm>
            <a:off x="611560" y="1844824"/>
            <a:ext cx="8153400" cy="4495800"/>
          </a:xfrm>
        </p:spPr>
        <p:txBody>
          <a:bodyPr>
            <a:normAutofit fontScale="85000" lnSpcReduction="20000"/>
          </a:bodyPr>
          <a:lstStyle/>
          <a:p>
            <a:pPr>
              <a:spcBef>
                <a:spcPct val="0"/>
              </a:spcBef>
              <a:buNone/>
            </a:pPr>
            <a:r>
              <a:rPr lang="en-GB" altLang="en-US" sz="3200" dirty="0">
                <a:latin typeface="Calibri" panose="020F0502020204030204" pitchFamily="34" charset="0"/>
                <a:cs typeface="Arial" charset="0"/>
              </a:rPr>
              <a:t>Children in Year 1 throughout the country will all be taking part in a phonics screening check during the same week in June. Children in Year 2 will also take the check if they did not achieve the required result when in Year 1, or they have not taken the test before. Head teachers should decide whether it is appropriate for each of their pupils to take the phonics screening check.</a:t>
            </a:r>
          </a:p>
          <a:p>
            <a:pPr>
              <a:spcBef>
                <a:spcPct val="0"/>
              </a:spcBef>
              <a:buNone/>
            </a:pPr>
            <a:endParaRPr lang="en-GB" altLang="en-US" sz="3200" dirty="0">
              <a:latin typeface="Calibri" panose="020F0502020204030204" pitchFamily="34" charset="0"/>
              <a:cs typeface="Arial" charset="0"/>
            </a:endParaRPr>
          </a:p>
          <a:p>
            <a:pPr>
              <a:spcBef>
                <a:spcPct val="0"/>
              </a:spcBef>
              <a:buNone/>
            </a:pPr>
            <a:r>
              <a:rPr lang="en-US" altLang="en-US" sz="3200" dirty="0">
                <a:latin typeface="Calibri" panose="020F0502020204030204" pitchFamily="34" charset="0"/>
                <a:cs typeface="Arial" charset="0"/>
              </a:rPr>
              <a:t>The phonics screening check is designed to confirm whether individual children have learnt sufficient phonic decoding and blending skills to an appropriate standard.</a:t>
            </a:r>
            <a:r>
              <a:rPr lang="en-GB" altLang="en-US" sz="3200" dirty="0">
                <a:latin typeface="Calibri" panose="020F0502020204030204" pitchFamily="34" charset="0"/>
                <a:cs typeface="Arial" charset="0"/>
              </a:rPr>
              <a:t> </a:t>
            </a:r>
            <a:endParaRPr lang="en-US" altLang="en-US" sz="3200" dirty="0">
              <a:latin typeface="Calibri" panose="020F0502020204030204" pitchFamily="34" charset="0"/>
              <a:cs typeface="Arial" charset="0"/>
            </a:endParaRPr>
          </a:p>
          <a:p>
            <a:endParaRPr lang="en-GB" dirty="0"/>
          </a:p>
        </p:txBody>
      </p:sp>
    </p:spTree>
    <p:extLst>
      <p:ext uri="{BB962C8B-B14F-4D97-AF65-F5344CB8AC3E}">
        <p14:creationId xmlns:p14="http://schemas.microsoft.com/office/powerpoint/2010/main" val="3109503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rgbClr val="FF0000"/>
                </a:solidFill>
              </a:rPr>
              <a:t>What happens during the screening check?</a:t>
            </a:r>
            <a:endParaRPr lang="en-GB" dirty="0">
              <a:solidFill>
                <a:srgbClr val="FF0000"/>
              </a:solidFill>
            </a:endParaRPr>
          </a:p>
        </p:txBody>
      </p:sp>
      <p:sp>
        <p:nvSpPr>
          <p:cNvPr id="3" name="Content Placeholder 2"/>
          <p:cNvSpPr>
            <a:spLocks noGrp="1"/>
          </p:cNvSpPr>
          <p:nvPr>
            <p:ph sz="quarter" idx="1"/>
          </p:nvPr>
        </p:nvSpPr>
        <p:spPr>
          <a:xfrm>
            <a:off x="611560" y="1988840"/>
            <a:ext cx="8153400" cy="4495800"/>
          </a:xfrm>
        </p:spPr>
        <p:txBody>
          <a:bodyPr>
            <a:normAutofit fontScale="92500" lnSpcReduction="20000"/>
          </a:bodyPr>
          <a:lstStyle/>
          <a:p>
            <a:pPr>
              <a:spcBef>
                <a:spcPct val="0"/>
              </a:spcBef>
              <a:buNone/>
            </a:pPr>
            <a:r>
              <a:rPr lang="en-GB" altLang="en-US" sz="3200" dirty="0">
                <a:latin typeface="Calibri" panose="020F0502020204030204" pitchFamily="34" charset="0"/>
                <a:cs typeface="Arial" charset="0"/>
              </a:rPr>
              <a:t>The test contains 40 words.</a:t>
            </a:r>
          </a:p>
          <a:p>
            <a:pPr>
              <a:spcBef>
                <a:spcPct val="0"/>
              </a:spcBef>
              <a:buNone/>
            </a:pPr>
            <a:endParaRPr lang="en-GB" altLang="en-US" sz="3200" dirty="0">
              <a:latin typeface="Calibri" panose="020F0502020204030204" pitchFamily="34" charset="0"/>
              <a:cs typeface="Arial" charset="0"/>
            </a:endParaRPr>
          </a:p>
          <a:p>
            <a:pPr>
              <a:spcBef>
                <a:spcPct val="0"/>
              </a:spcBef>
              <a:buNone/>
            </a:pPr>
            <a:r>
              <a:rPr lang="en-GB" altLang="en-US" sz="3200" dirty="0">
                <a:latin typeface="Calibri" panose="020F0502020204030204" pitchFamily="34" charset="0"/>
                <a:cs typeface="Arial" charset="0"/>
              </a:rPr>
              <a:t>Each child will sit one to one and read each word aloud to a teacher.</a:t>
            </a:r>
          </a:p>
          <a:p>
            <a:pPr>
              <a:spcBef>
                <a:spcPct val="0"/>
              </a:spcBef>
              <a:buNone/>
            </a:pPr>
            <a:endParaRPr lang="en-GB" altLang="en-US" sz="3200" dirty="0">
              <a:latin typeface="Calibri" panose="020F0502020204030204" pitchFamily="34" charset="0"/>
              <a:cs typeface="Arial" charset="0"/>
            </a:endParaRPr>
          </a:p>
          <a:p>
            <a:pPr>
              <a:spcBef>
                <a:spcPct val="0"/>
              </a:spcBef>
              <a:buNone/>
            </a:pPr>
            <a:r>
              <a:rPr lang="en-GB" altLang="en-US" sz="3200" dirty="0">
                <a:latin typeface="Calibri" panose="020F0502020204030204" pitchFamily="34" charset="0"/>
                <a:cs typeface="Arial" charset="0"/>
              </a:rPr>
              <a:t>The test will take approximately 10 minutes per child; although all children are different and will complete the check at their own pace.</a:t>
            </a:r>
          </a:p>
          <a:p>
            <a:pPr>
              <a:spcBef>
                <a:spcPct val="0"/>
              </a:spcBef>
              <a:buNone/>
            </a:pPr>
            <a:endParaRPr lang="en-GB" altLang="en-US" sz="3200" dirty="0">
              <a:latin typeface="Calibri" panose="020F0502020204030204" pitchFamily="34" charset="0"/>
              <a:cs typeface="Arial" charset="0"/>
            </a:endParaRPr>
          </a:p>
          <a:p>
            <a:pPr>
              <a:spcBef>
                <a:spcPct val="0"/>
              </a:spcBef>
              <a:buNone/>
            </a:pPr>
            <a:r>
              <a:rPr lang="en-GB" altLang="en-US" sz="3200" dirty="0">
                <a:latin typeface="Calibri" panose="020F0502020204030204" pitchFamily="34" charset="0"/>
                <a:cs typeface="Arial" charset="0"/>
              </a:rPr>
              <a:t>The list of words the children read is a combination of 20 real words and 20 pseudo words (nonsense words).</a:t>
            </a:r>
          </a:p>
          <a:p>
            <a:endParaRPr lang="en-GB" dirty="0"/>
          </a:p>
        </p:txBody>
      </p:sp>
    </p:spTree>
    <p:extLst>
      <p:ext uri="{BB962C8B-B14F-4D97-AF65-F5344CB8AC3E}">
        <p14:creationId xmlns:p14="http://schemas.microsoft.com/office/powerpoint/2010/main" val="2904562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Pseudo words (Nonsense words)</a:t>
            </a:r>
            <a:endParaRPr lang="en-GB" dirty="0">
              <a:solidFill>
                <a:srgbClr val="FF0000"/>
              </a:solidFill>
            </a:endParaRPr>
          </a:p>
        </p:txBody>
      </p:sp>
      <p:sp>
        <p:nvSpPr>
          <p:cNvPr id="3" name="Content Placeholder 2"/>
          <p:cNvSpPr>
            <a:spLocks noGrp="1"/>
          </p:cNvSpPr>
          <p:nvPr>
            <p:ph sz="quarter" idx="1"/>
          </p:nvPr>
        </p:nvSpPr>
        <p:spPr/>
        <p:txBody>
          <a:bodyPr>
            <a:normAutofit fontScale="92500" lnSpcReduction="20000"/>
          </a:bodyPr>
          <a:lstStyle/>
          <a:p>
            <a:pPr algn="ctr">
              <a:spcBef>
                <a:spcPct val="0"/>
              </a:spcBef>
              <a:buNone/>
            </a:pPr>
            <a:endParaRPr lang="en-GB" altLang="en-US" sz="3200" dirty="0">
              <a:latin typeface="BPreplay" pitchFamily="50" charset="0"/>
              <a:cs typeface="Arial" charset="0"/>
            </a:endParaRPr>
          </a:p>
          <a:p>
            <a:pPr>
              <a:spcBef>
                <a:spcPct val="0"/>
              </a:spcBef>
              <a:buNone/>
            </a:pPr>
            <a:r>
              <a:rPr lang="en-GB" altLang="en-US" sz="3200" dirty="0">
                <a:latin typeface="Calibri" panose="020F0502020204030204" pitchFamily="34" charset="0"/>
                <a:cs typeface="Arial" charset="0"/>
              </a:rPr>
              <a:t>The pseudo words will be shown to your child with a picture of an alien. This provides the children with a context for the pseudo word which is independent from any existing vocabulary they may have.</a:t>
            </a:r>
          </a:p>
          <a:p>
            <a:pPr>
              <a:spcBef>
                <a:spcPct val="0"/>
              </a:spcBef>
              <a:buNone/>
            </a:pPr>
            <a:endParaRPr lang="en-GB" altLang="en-US" sz="3200" dirty="0">
              <a:latin typeface="Calibri" panose="020F0502020204030204" pitchFamily="34" charset="0"/>
              <a:cs typeface="Arial" charset="0"/>
            </a:endParaRPr>
          </a:p>
          <a:p>
            <a:pPr>
              <a:spcBef>
                <a:spcPct val="0"/>
              </a:spcBef>
              <a:buNone/>
            </a:pPr>
            <a:r>
              <a:rPr lang="en-GB" altLang="en-US" sz="3200" dirty="0">
                <a:latin typeface="Calibri" panose="020F0502020204030204" pitchFamily="34" charset="0"/>
                <a:cs typeface="Arial" charset="0"/>
              </a:rPr>
              <a:t>Pseudo words are included because they will be new to all pupils; they do not favour children with a good vocabulary knowledge or visual memory of words. </a:t>
            </a:r>
          </a:p>
          <a:p>
            <a:endParaRPr lang="en-GB" dirty="0"/>
          </a:p>
        </p:txBody>
      </p:sp>
      <p:pic>
        <p:nvPicPr>
          <p:cNvPr id="4"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12160" y="4365104"/>
            <a:ext cx="2375570" cy="336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3096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rgbClr val="FF0000"/>
                </a:solidFill>
              </a:rPr>
              <a:t>Example of the Phonics </a:t>
            </a:r>
            <a:r>
              <a:rPr lang="en-GB" dirty="0">
                <a:solidFill>
                  <a:srgbClr val="FF0000"/>
                </a:solidFill>
              </a:rPr>
              <a:t>S</a:t>
            </a:r>
            <a:r>
              <a:rPr lang="en-GB" dirty="0" smtClean="0">
                <a:solidFill>
                  <a:srgbClr val="FF0000"/>
                </a:solidFill>
              </a:rPr>
              <a:t>creening </a:t>
            </a:r>
            <a:r>
              <a:rPr lang="en-GB" dirty="0">
                <a:solidFill>
                  <a:srgbClr val="FF0000"/>
                </a:solidFill>
              </a:rPr>
              <a:t>C</a:t>
            </a:r>
            <a:r>
              <a:rPr lang="en-GB" dirty="0" smtClean="0">
                <a:solidFill>
                  <a:srgbClr val="FF0000"/>
                </a:solidFill>
              </a:rPr>
              <a:t>heck</a:t>
            </a:r>
            <a:endParaRPr lang="en-GB" dirty="0">
              <a:solidFill>
                <a:srgbClr val="FF0000"/>
              </a:solidFill>
            </a:endParaRPr>
          </a:p>
        </p:txBody>
      </p:sp>
      <p:pic>
        <p:nvPicPr>
          <p:cNvPr id="4" name="Picture 1"/>
          <p:cNvPicPr>
            <a:picLocks noGrp="1" noChangeAspect="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100911" y="1600200"/>
            <a:ext cx="3177128"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9110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solidFill>
                  <a:srgbClr val="FF0000"/>
                </a:solidFill>
              </a:rPr>
              <a:t>Example of the Phonics Screening Check</a:t>
            </a:r>
            <a:endParaRPr lang="en-GB" dirty="0"/>
          </a:p>
        </p:txBody>
      </p:sp>
      <p:pic>
        <p:nvPicPr>
          <p:cNvPr id="4" name="Picture 1"/>
          <p:cNvPicPr>
            <a:picLocks noGrp="1" noChangeAspect="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101343" y="1600200"/>
            <a:ext cx="3176263"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11746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Reporting to Parents/ Carers</a:t>
            </a:r>
            <a:endParaRPr lang="en-GB" dirty="0">
              <a:solidFill>
                <a:srgbClr val="FF0000"/>
              </a:solidFill>
            </a:endParaRPr>
          </a:p>
        </p:txBody>
      </p:sp>
      <p:sp>
        <p:nvSpPr>
          <p:cNvPr id="3" name="Content Placeholder 2"/>
          <p:cNvSpPr>
            <a:spLocks noGrp="1"/>
          </p:cNvSpPr>
          <p:nvPr>
            <p:ph sz="quarter" idx="1"/>
          </p:nvPr>
        </p:nvSpPr>
        <p:spPr>
          <a:xfrm>
            <a:off x="683568" y="1772816"/>
            <a:ext cx="8153400" cy="4495800"/>
          </a:xfrm>
        </p:spPr>
        <p:txBody>
          <a:bodyPr>
            <a:normAutofit/>
          </a:bodyPr>
          <a:lstStyle/>
          <a:p>
            <a:pPr>
              <a:spcBef>
                <a:spcPct val="0"/>
              </a:spcBef>
              <a:buNone/>
            </a:pPr>
            <a:r>
              <a:rPr lang="en-GB" altLang="en-US" sz="2800" dirty="0">
                <a:latin typeface="Calibri" panose="020F0502020204030204" pitchFamily="34" charset="0"/>
                <a:cs typeface="Arial" charset="0"/>
              </a:rPr>
              <a:t>By the end of the Summer term all schools </a:t>
            </a:r>
            <a:r>
              <a:rPr lang="en-GB" altLang="en-US" sz="2800" dirty="0" smtClean="0">
                <a:latin typeface="Calibri" panose="020F0502020204030204" pitchFamily="34" charset="0"/>
                <a:cs typeface="Arial" charset="0"/>
              </a:rPr>
              <a:t>must report </a:t>
            </a:r>
            <a:r>
              <a:rPr lang="en-GB" altLang="en-US" sz="2800" dirty="0">
                <a:latin typeface="Calibri" panose="020F0502020204030204" pitchFamily="34" charset="0"/>
                <a:cs typeface="Arial" charset="0"/>
              </a:rPr>
              <a:t>their child’s results to parents.</a:t>
            </a:r>
          </a:p>
          <a:p>
            <a:pPr>
              <a:spcBef>
                <a:spcPct val="0"/>
              </a:spcBef>
              <a:buNone/>
            </a:pPr>
            <a:endParaRPr lang="en-GB" altLang="en-US" sz="2800" dirty="0">
              <a:latin typeface="Calibri" panose="020F0502020204030204" pitchFamily="34" charset="0"/>
              <a:cs typeface="Arial" charset="0"/>
            </a:endParaRPr>
          </a:p>
          <a:p>
            <a:pPr>
              <a:spcBef>
                <a:spcPct val="0"/>
              </a:spcBef>
              <a:buNone/>
            </a:pPr>
            <a:r>
              <a:rPr lang="en-GB" altLang="en-US" sz="2800" dirty="0">
                <a:latin typeface="Calibri" panose="020F0502020204030204" pitchFamily="34" charset="0"/>
                <a:cs typeface="Arial" charset="0"/>
              </a:rPr>
              <a:t>They will also confirm if the child has met the standard threshold.</a:t>
            </a:r>
          </a:p>
          <a:p>
            <a:pPr>
              <a:spcBef>
                <a:spcPct val="0"/>
              </a:spcBef>
              <a:buNone/>
            </a:pPr>
            <a:endParaRPr lang="en-GB" altLang="en-US" sz="2800" dirty="0">
              <a:latin typeface="Calibri" panose="020F0502020204030204" pitchFamily="34" charset="0"/>
              <a:cs typeface="Arial" charset="0"/>
            </a:endParaRPr>
          </a:p>
          <a:p>
            <a:pPr>
              <a:spcBef>
                <a:spcPct val="0"/>
              </a:spcBef>
              <a:buNone/>
            </a:pPr>
            <a:r>
              <a:rPr lang="en-GB" altLang="en-US" sz="2800" dirty="0">
                <a:latin typeface="Calibri" panose="020F0502020204030204" pitchFamily="34" charset="0"/>
                <a:cs typeface="Arial" charset="0"/>
              </a:rPr>
              <a:t>Children who do not achieve the expected level will retake the test when they are in Year 2.</a:t>
            </a:r>
          </a:p>
          <a:p>
            <a:endParaRPr lang="en-GB" dirty="0"/>
          </a:p>
        </p:txBody>
      </p:sp>
      <p:pic>
        <p:nvPicPr>
          <p:cNvPr id="4"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653136"/>
            <a:ext cx="2880146" cy="2036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7439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How are the results used?</a:t>
            </a:r>
            <a:endParaRPr lang="en-GB" dirty="0">
              <a:solidFill>
                <a:srgbClr val="FF0000"/>
              </a:solidFill>
            </a:endParaRPr>
          </a:p>
        </p:txBody>
      </p:sp>
      <p:sp>
        <p:nvSpPr>
          <p:cNvPr id="3" name="Content Placeholder 2"/>
          <p:cNvSpPr>
            <a:spLocks noGrp="1"/>
          </p:cNvSpPr>
          <p:nvPr>
            <p:ph sz="quarter" idx="1"/>
          </p:nvPr>
        </p:nvSpPr>
        <p:spPr>
          <a:xfrm>
            <a:off x="611560" y="1860256"/>
            <a:ext cx="8153400" cy="4495800"/>
          </a:xfrm>
        </p:spPr>
        <p:txBody>
          <a:bodyPr/>
          <a:lstStyle/>
          <a:p>
            <a:r>
              <a:rPr lang="en-US" altLang="en-US" sz="3200" dirty="0">
                <a:latin typeface="Calibri" panose="020F0502020204030204" pitchFamily="34" charset="0"/>
                <a:cs typeface="Arial" charset="0"/>
              </a:rPr>
              <a:t>Results from the check will be used by schools to</a:t>
            </a:r>
            <a:r>
              <a:rPr lang="en-GB" altLang="en-US" sz="3200" dirty="0">
                <a:latin typeface="Calibri" panose="020F0502020204030204" pitchFamily="34" charset="0"/>
                <a:cs typeface="Arial" charset="0"/>
              </a:rPr>
              <a:t> analyse</a:t>
            </a:r>
            <a:r>
              <a:rPr lang="en-US" altLang="en-US" sz="3200" dirty="0">
                <a:latin typeface="Calibri" panose="020F0502020204030204" pitchFamily="34" charset="0"/>
                <a:cs typeface="Arial" charset="0"/>
              </a:rPr>
              <a:t> their own performance and for</a:t>
            </a:r>
            <a:r>
              <a:rPr lang="en-GB" altLang="en-US" sz="3200" dirty="0">
                <a:latin typeface="Calibri" panose="020F0502020204030204" pitchFamily="34" charset="0"/>
                <a:cs typeface="Arial" charset="0"/>
              </a:rPr>
              <a:t> Ofsted</a:t>
            </a:r>
            <a:r>
              <a:rPr lang="en-US" altLang="en-US" sz="3200" dirty="0">
                <a:latin typeface="Calibri" panose="020F0502020204030204" pitchFamily="34" charset="0"/>
                <a:cs typeface="Arial" charset="0"/>
              </a:rPr>
              <a:t> to use in inspections.</a:t>
            </a:r>
            <a:endParaRPr lang="en-GB" altLang="en-US" sz="3200" dirty="0">
              <a:latin typeface="Calibri" panose="020F0502020204030204" pitchFamily="34" charset="0"/>
              <a:cs typeface="Arial" charset="0"/>
            </a:endParaRPr>
          </a:p>
          <a:p>
            <a:endParaRPr lang="en-GB" dirty="0"/>
          </a:p>
        </p:txBody>
      </p:sp>
      <p:pic>
        <p:nvPicPr>
          <p:cNvPr id="4"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5856" y="3284984"/>
            <a:ext cx="4661892" cy="3295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396984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ustom 7">
      <a:dk1>
        <a:sysClr val="windowText" lastClr="000000"/>
      </a:dk1>
      <a:lt1>
        <a:sysClr val="window" lastClr="FFFFFF"/>
      </a:lt1>
      <a:dk2>
        <a:srgbClr val="3E3D2D"/>
      </a:dk2>
      <a:lt2>
        <a:srgbClr val="92D050"/>
      </a:lt2>
      <a:accent1>
        <a:srgbClr val="2D139D"/>
      </a:accent1>
      <a:accent2>
        <a:srgbClr val="FF0000"/>
      </a:accent2>
      <a:accent3>
        <a:srgbClr val="FF0000"/>
      </a:accent3>
      <a:accent4>
        <a:srgbClr val="909465"/>
      </a:accent4>
      <a:accent5>
        <a:srgbClr val="956B43"/>
      </a:accent5>
      <a:accent6>
        <a:srgbClr val="FEA022"/>
      </a:accent6>
      <a:hlink>
        <a:srgbClr val="E68200"/>
      </a:hlink>
      <a:folHlink>
        <a:srgbClr val="FFA94A"/>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595</TotalTime>
  <Words>720</Words>
  <Application>Microsoft Office PowerPoint</Application>
  <PresentationFormat>On-screen Show (4:3)</PresentationFormat>
  <Paragraphs>63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Median</vt:lpstr>
      <vt:lpstr>PowerPoint Presentation</vt:lpstr>
      <vt:lpstr>What is phonics?</vt:lpstr>
      <vt:lpstr>What is the Phonics Screening Check? </vt:lpstr>
      <vt:lpstr>What happens during the screening check?</vt:lpstr>
      <vt:lpstr>Pseudo words (Nonsense words)</vt:lpstr>
      <vt:lpstr>Example of the Phonics Screening Check</vt:lpstr>
      <vt:lpstr>Example of the Phonics Screening Check</vt:lpstr>
      <vt:lpstr>Reporting to Parents/ Carers</vt:lpstr>
      <vt:lpstr>How are the results used?</vt:lpstr>
      <vt:lpstr>Our results</vt:lpstr>
      <vt:lpstr>How can I help my child at home?</vt:lpstr>
      <vt:lpstr>How can I help my child at home?</vt:lpstr>
    </vt:vector>
  </TitlesOfParts>
  <Company>JSPC Computer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Parent/carer information meeting 06.02.18</dc:title>
  <dc:creator>Head</dc:creator>
  <cp:lastModifiedBy>Head</cp:lastModifiedBy>
  <cp:revision>30</cp:revision>
  <dcterms:created xsi:type="dcterms:W3CDTF">2018-02-03T18:56:52Z</dcterms:created>
  <dcterms:modified xsi:type="dcterms:W3CDTF">2018-02-11T18:59:14Z</dcterms:modified>
</cp:coreProperties>
</file>