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d" userId="31bb16b0-240b-4746-b4e7-bf7c3610409a" providerId="ADAL" clId="{6EC4B9F9-39A8-48AC-9A22-802418FC4D20}"/>
    <pc:docChg chg="custSel addSld modSld">
      <pc:chgData name="Head" userId="31bb16b0-240b-4746-b4e7-bf7c3610409a" providerId="ADAL" clId="{6EC4B9F9-39A8-48AC-9A22-802418FC4D20}" dt="2026-10-04T09:51:38.373" v="37" actId="26606"/>
      <pc:docMkLst>
        <pc:docMk/>
      </pc:docMkLst>
      <pc:sldChg chg="addSp delSp modSp new mod setBg">
        <pc:chgData name="Head" userId="31bb16b0-240b-4746-b4e7-bf7c3610409a" providerId="ADAL" clId="{6EC4B9F9-39A8-48AC-9A22-802418FC4D20}" dt="2026-10-04T09:51:38.373" v="37" actId="26606"/>
        <pc:sldMkLst>
          <pc:docMk/>
          <pc:sldMk cId="2335434107" sldId="266"/>
        </pc:sldMkLst>
        <pc:spChg chg="mo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2" creationId="{91FEBFE8-645D-396B-1B0C-47F584FE78E1}"/>
          </ac:spMkLst>
        </pc:spChg>
        <pc:spChg chg="del mo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3" creationId="{2170E00A-A2E0-A88B-BDDD-82D246B3343C}"/>
          </ac:spMkLst>
        </pc:spChg>
        <pc:spChg chg="ad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9" creationId="{BACC6370-2D7E-4714-9D71-7542949D7D5D}"/>
          </ac:spMkLst>
        </pc:spChg>
        <pc:spChg chg="ad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11" creationId="{256B2C21-A230-48C0-8DF1-C46611373C44}"/>
          </ac:spMkLst>
        </pc:spChg>
        <pc:spChg chg="ad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13" creationId="{3847E18C-932D-4C95-AABA-FEC7C9499AD7}"/>
          </ac:spMkLst>
        </pc:spChg>
        <pc:spChg chg="ad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15" creationId="{3150CB11-0C61-439E-910F-5787759E72A0}"/>
          </ac:spMkLst>
        </pc:spChg>
        <pc:spChg chg="ad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17" creationId="{43F8A58B-5155-44CE-A5FF-7647B47D0A7A}"/>
          </ac:spMkLst>
        </pc:spChg>
        <pc:spChg chg="add">
          <ac:chgData name="Head" userId="31bb16b0-240b-4746-b4e7-bf7c3610409a" providerId="ADAL" clId="{6EC4B9F9-39A8-48AC-9A22-802418FC4D20}" dt="2026-10-04T09:51:38.373" v="37" actId="26606"/>
          <ac:spMkLst>
            <pc:docMk/>
            <pc:sldMk cId="2335434107" sldId="266"/>
            <ac:spMk id="19" creationId="{443F2ACA-E6D6-4028-82DD-F03C262D5DE6}"/>
          </ac:spMkLst>
        </pc:spChg>
        <pc:graphicFrameChg chg="add">
          <ac:chgData name="Head" userId="31bb16b0-240b-4746-b4e7-bf7c3610409a" providerId="ADAL" clId="{6EC4B9F9-39A8-48AC-9A22-802418FC4D20}" dt="2026-10-04T09:51:38.373" v="37" actId="26606"/>
          <ac:graphicFrameMkLst>
            <pc:docMk/>
            <pc:sldMk cId="2335434107" sldId="266"/>
            <ac:graphicFrameMk id="5" creationId="{647BFBA3-B16E-6C8D-72AE-D5426200D1A4}"/>
          </ac:graphicFrameMkLst>
        </pc:graphicFrame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D7B277-E6A7-4BC9-A311-D2583A6D2C55}" type="doc">
      <dgm:prSet loTypeId="urn:microsoft.com/office/officeart/2005/8/layout/matrix3" loCatId="matrix" qsTypeId="urn:microsoft.com/office/officeart/2005/8/quickstyle/simple4#2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D08FA9EA-36D1-4FCC-9C92-B315E0C3EA21}">
      <dgm:prSet/>
      <dgm:spPr/>
      <dgm:t>
        <a:bodyPr/>
        <a:lstStyle/>
        <a:p>
          <a:r>
            <a:rPr lang="en-GB"/>
            <a:t>Children who are read to daily hear up to 290,000 more words before they start school than those who aren’t. </a:t>
          </a:r>
          <a:endParaRPr lang="en-US"/>
        </a:p>
      </dgm:t>
    </dgm:pt>
    <dgm:pt modelId="{29CD6B10-FF99-449C-A290-2AC60E9A7A03}" type="parTrans" cxnId="{2948BAFA-E2A2-4655-BEC3-5BA97DF040AB}">
      <dgm:prSet/>
      <dgm:spPr/>
      <dgm:t>
        <a:bodyPr/>
        <a:lstStyle/>
        <a:p>
          <a:endParaRPr lang="en-US"/>
        </a:p>
      </dgm:t>
    </dgm:pt>
    <dgm:pt modelId="{8CD5F252-ED03-4472-B78D-43F42B18AE77}" type="sibTrans" cxnId="{2948BAFA-E2A2-4655-BEC3-5BA97DF040AB}">
      <dgm:prSet/>
      <dgm:spPr/>
      <dgm:t>
        <a:bodyPr/>
        <a:lstStyle/>
        <a:p>
          <a:endParaRPr lang="en-US"/>
        </a:p>
      </dgm:t>
    </dgm:pt>
    <dgm:pt modelId="{BEB49035-5D42-47CE-A6FF-2905A4E37180}">
      <dgm:prSet/>
      <dgm:spPr/>
      <dgm:t>
        <a:bodyPr/>
        <a:lstStyle/>
        <a:p>
          <a:r>
            <a:rPr lang="en-GB"/>
            <a:t>Age 3: Children recognise about 1,000 words and speak roughly 250 to 500 words.</a:t>
          </a:r>
          <a:endParaRPr lang="en-US"/>
        </a:p>
      </dgm:t>
    </dgm:pt>
    <dgm:pt modelId="{0A66B1EF-82F1-44AF-A264-62367FC3C332}" type="parTrans" cxnId="{5A015393-0B4E-4792-9E55-F4E12A9DEDA7}">
      <dgm:prSet/>
      <dgm:spPr/>
      <dgm:t>
        <a:bodyPr/>
        <a:lstStyle/>
        <a:p>
          <a:endParaRPr lang="en-US"/>
        </a:p>
      </dgm:t>
    </dgm:pt>
    <dgm:pt modelId="{36961775-0C42-457C-89B5-85CB076B8029}" type="sibTrans" cxnId="{5A015393-0B4E-4792-9E55-F4E12A9DEDA7}">
      <dgm:prSet/>
      <dgm:spPr/>
      <dgm:t>
        <a:bodyPr/>
        <a:lstStyle/>
        <a:p>
          <a:endParaRPr lang="en-US"/>
        </a:p>
      </dgm:t>
    </dgm:pt>
    <dgm:pt modelId="{B5AC4695-309B-47AB-A1E3-C98024EF3519}">
      <dgm:prSet/>
      <dgm:spPr/>
      <dgm:t>
        <a:bodyPr/>
        <a:lstStyle/>
        <a:p>
          <a:r>
            <a:rPr lang="en-GB"/>
            <a:t>Age 5 (School Entry): Children understand roughly 10,000 words and speak around 2,000 to 3,000 words.</a:t>
          </a:r>
          <a:endParaRPr lang="en-US"/>
        </a:p>
      </dgm:t>
    </dgm:pt>
    <dgm:pt modelId="{CF1807A0-B41E-48C9-AF60-AC2C81640B9E}" type="parTrans" cxnId="{09E5F1E4-A21F-4D2F-A3D5-B6590FB937F1}">
      <dgm:prSet/>
      <dgm:spPr/>
      <dgm:t>
        <a:bodyPr/>
        <a:lstStyle/>
        <a:p>
          <a:endParaRPr lang="en-US"/>
        </a:p>
      </dgm:t>
    </dgm:pt>
    <dgm:pt modelId="{5440AE17-98F0-433D-8D4B-11E60E2F8473}" type="sibTrans" cxnId="{09E5F1E4-A21F-4D2F-A3D5-B6590FB937F1}">
      <dgm:prSet/>
      <dgm:spPr/>
      <dgm:t>
        <a:bodyPr/>
        <a:lstStyle/>
        <a:p>
          <a:endParaRPr lang="en-US"/>
        </a:p>
      </dgm:t>
    </dgm:pt>
    <dgm:pt modelId="{8991C234-21F5-4BEC-94E2-8663504215FC}">
      <dgm:prSet/>
      <dgm:spPr/>
      <dgm:t>
        <a:bodyPr/>
        <a:lstStyle/>
        <a:p>
          <a:r>
            <a:rPr lang="en-GB"/>
            <a:t>Growth Rate: School-age children continue to learn between 2,000 and 5,000 new words every year</a:t>
          </a:r>
          <a:endParaRPr lang="en-US"/>
        </a:p>
      </dgm:t>
    </dgm:pt>
    <dgm:pt modelId="{5BC4DB32-E0E5-489C-8E6B-ECB6E74AF8CD}" type="parTrans" cxnId="{EB5A405B-D6A8-48EB-8DE3-8616AC908A6E}">
      <dgm:prSet/>
      <dgm:spPr/>
      <dgm:t>
        <a:bodyPr/>
        <a:lstStyle/>
        <a:p>
          <a:endParaRPr lang="en-US"/>
        </a:p>
      </dgm:t>
    </dgm:pt>
    <dgm:pt modelId="{67A99816-01A6-46E1-ABB5-0C4C0A027AEB}" type="sibTrans" cxnId="{EB5A405B-D6A8-48EB-8DE3-8616AC908A6E}">
      <dgm:prSet/>
      <dgm:spPr/>
      <dgm:t>
        <a:bodyPr/>
        <a:lstStyle/>
        <a:p>
          <a:endParaRPr lang="en-US"/>
        </a:p>
      </dgm:t>
    </dgm:pt>
    <dgm:pt modelId="{8ADEC75D-D7E6-46EF-B2C7-287F5B624365}" type="pres">
      <dgm:prSet presAssocID="{C1D7B277-E6A7-4BC9-A311-D2583A6D2C55}" presName="matrix" presStyleCnt="0">
        <dgm:presLayoutVars>
          <dgm:chMax val="1"/>
          <dgm:dir/>
          <dgm:resizeHandles val="exact"/>
        </dgm:presLayoutVars>
      </dgm:prSet>
      <dgm:spPr/>
    </dgm:pt>
    <dgm:pt modelId="{8307E42F-F6D2-4F4F-BC2F-4C8C90F0AA76}" type="pres">
      <dgm:prSet presAssocID="{C1D7B277-E6A7-4BC9-A311-D2583A6D2C55}" presName="diamond" presStyleLbl="bgShp" presStyleIdx="0" presStyleCnt="1"/>
      <dgm:spPr/>
    </dgm:pt>
    <dgm:pt modelId="{43874320-F2F5-43CE-AFFE-A40FE102E506}" type="pres">
      <dgm:prSet presAssocID="{C1D7B277-E6A7-4BC9-A311-D2583A6D2C55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F5F61D7-1E2C-41F6-8383-719B6FA319F9}" type="pres">
      <dgm:prSet presAssocID="{C1D7B277-E6A7-4BC9-A311-D2583A6D2C55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17B4D84-8AAF-4790-B5D3-4DA00F82620C}" type="pres">
      <dgm:prSet presAssocID="{C1D7B277-E6A7-4BC9-A311-D2583A6D2C55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EF16DB6-BF9E-4703-A2C5-1D25E69F2C4C}" type="pres">
      <dgm:prSet presAssocID="{C1D7B277-E6A7-4BC9-A311-D2583A6D2C55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2099D07-0E88-488E-B32E-6556219AAC81}" type="presOf" srcId="{BEB49035-5D42-47CE-A6FF-2905A4E37180}" destId="{1F5F61D7-1E2C-41F6-8383-719B6FA319F9}" srcOrd="0" destOrd="0" presId="urn:microsoft.com/office/officeart/2005/8/layout/matrix3"/>
    <dgm:cxn modelId="{E8346523-4348-4770-A9A9-8C71C76F5D7D}" type="presOf" srcId="{C1D7B277-E6A7-4BC9-A311-D2583A6D2C55}" destId="{8ADEC75D-D7E6-46EF-B2C7-287F5B624365}" srcOrd="0" destOrd="0" presId="urn:microsoft.com/office/officeart/2005/8/layout/matrix3"/>
    <dgm:cxn modelId="{EB5A405B-D6A8-48EB-8DE3-8616AC908A6E}" srcId="{C1D7B277-E6A7-4BC9-A311-D2583A6D2C55}" destId="{8991C234-21F5-4BEC-94E2-8663504215FC}" srcOrd="3" destOrd="0" parTransId="{5BC4DB32-E0E5-489C-8E6B-ECB6E74AF8CD}" sibTransId="{67A99816-01A6-46E1-ABB5-0C4C0A027AEB}"/>
    <dgm:cxn modelId="{5A015393-0B4E-4792-9E55-F4E12A9DEDA7}" srcId="{C1D7B277-E6A7-4BC9-A311-D2583A6D2C55}" destId="{BEB49035-5D42-47CE-A6FF-2905A4E37180}" srcOrd="1" destOrd="0" parTransId="{0A66B1EF-82F1-44AF-A264-62367FC3C332}" sibTransId="{36961775-0C42-457C-89B5-85CB076B8029}"/>
    <dgm:cxn modelId="{6A3FC996-5F5E-4F2A-A7E8-6B28C0A251C9}" type="presOf" srcId="{8991C234-21F5-4BEC-94E2-8663504215FC}" destId="{FEF16DB6-BF9E-4703-A2C5-1D25E69F2C4C}" srcOrd="0" destOrd="0" presId="urn:microsoft.com/office/officeart/2005/8/layout/matrix3"/>
    <dgm:cxn modelId="{87E1EAC0-56BE-4752-823C-100796904B6B}" type="presOf" srcId="{D08FA9EA-36D1-4FCC-9C92-B315E0C3EA21}" destId="{43874320-F2F5-43CE-AFFE-A40FE102E506}" srcOrd="0" destOrd="0" presId="urn:microsoft.com/office/officeart/2005/8/layout/matrix3"/>
    <dgm:cxn modelId="{09E5F1E4-A21F-4D2F-A3D5-B6590FB937F1}" srcId="{C1D7B277-E6A7-4BC9-A311-D2583A6D2C55}" destId="{B5AC4695-309B-47AB-A1E3-C98024EF3519}" srcOrd="2" destOrd="0" parTransId="{CF1807A0-B41E-48C9-AF60-AC2C81640B9E}" sibTransId="{5440AE17-98F0-433D-8D4B-11E60E2F8473}"/>
    <dgm:cxn modelId="{806406EB-E9CB-4D67-B3C9-E03668638081}" type="presOf" srcId="{B5AC4695-309B-47AB-A1E3-C98024EF3519}" destId="{917B4D84-8AAF-4790-B5D3-4DA00F82620C}" srcOrd="0" destOrd="0" presId="urn:microsoft.com/office/officeart/2005/8/layout/matrix3"/>
    <dgm:cxn modelId="{2948BAFA-E2A2-4655-BEC3-5BA97DF040AB}" srcId="{C1D7B277-E6A7-4BC9-A311-D2583A6D2C55}" destId="{D08FA9EA-36D1-4FCC-9C92-B315E0C3EA21}" srcOrd="0" destOrd="0" parTransId="{29CD6B10-FF99-449C-A290-2AC60E9A7A03}" sibTransId="{8CD5F252-ED03-4472-B78D-43F42B18AE77}"/>
    <dgm:cxn modelId="{B322A06A-4E21-439C-96DE-35346B7C195E}" type="presParOf" srcId="{8ADEC75D-D7E6-46EF-B2C7-287F5B624365}" destId="{8307E42F-F6D2-4F4F-BC2F-4C8C90F0AA76}" srcOrd="0" destOrd="0" presId="urn:microsoft.com/office/officeart/2005/8/layout/matrix3"/>
    <dgm:cxn modelId="{01682527-DFD5-4F49-81F5-A055B289872A}" type="presParOf" srcId="{8ADEC75D-D7E6-46EF-B2C7-287F5B624365}" destId="{43874320-F2F5-43CE-AFFE-A40FE102E506}" srcOrd="1" destOrd="0" presId="urn:microsoft.com/office/officeart/2005/8/layout/matrix3"/>
    <dgm:cxn modelId="{44304F86-D798-4095-B45E-0718E0672A3E}" type="presParOf" srcId="{8ADEC75D-D7E6-46EF-B2C7-287F5B624365}" destId="{1F5F61D7-1E2C-41F6-8383-719B6FA319F9}" srcOrd="2" destOrd="0" presId="urn:microsoft.com/office/officeart/2005/8/layout/matrix3"/>
    <dgm:cxn modelId="{3D8B3585-9414-4690-8301-93EF2E1F51EE}" type="presParOf" srcId="{8ADEC75D-D7E6-46EF-B2C7-287F5B624365}" destId="{917B4D84-8AAF-4790-B5D3-4DA00F82620C}" srcOrd="3" destOrd="0" presId="urn:microsoft.com/office/officeart/2005/8/layout/matrix3"/>
    <dgm:cxn modelId="{B4BF0D7E-43DE-4985-B0A3-BDAB1B283C45}" type="presParOf" srcId="{8ADEC75D-D7E6-46EF-B2C7-287F5B624365}" destId="{FEF16DB6-BF9E-4703-A2C5-1D25E69F2C4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485EBA-2030-4435-90A9-F105FF62260D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E5A7CDF-688A-437E-B942-632DC176D769}">
      <dgm:prSet/>
      <dgm:spPr/>
      <dgm:t>
        <a:bodyPr/>
        <a:lstStyle/>
        <a:p>
          <a:r>
            <a:rPr lang="en-GB" b="1"/>
            <a:t>Boosts Literacy:</a:t>
          </a:r>
          <a:r>
            <a:rPr lang="en-GB"/>
            <a:t> A child’s spoken vocabulary is the strongest predictor of their future reading and writing skills.</a:t>
          </a:r>
          <a:endParaRPr lang="en-US"/>
        </a:p>
      </dgm:t>
    </dgm:pt>
    <dgm:pt modelId="{2D2CD3A4-1B1E-4B5D-9FED-13E1779BE136}" type="parTrans" cxnId="{D7EA56A7-CCCD-4C03-89A4-5D86C368DD05}">
      <dgm:prSet/>
      <dgm:spPr/>
      <dgm:t>
        <a:bodyPr/>
        <a:lstStyle/>
        <a:p>
          <a:endParaRPr lang="en-US"/>
        </a:p>
      </dgm:t>
    </dgm:pt>
    <dgm:pt modelId="{6617C8EF-9E38-4F5B-BF42-1BB3F980EEB7}" type="sibTrans" cxnId="{D7EA56A7-CCCD-4C03-89A4-5D86C368DD05}">
      <dgm:prSet/>
      <dgm:spPr/>
      <dgm:t>
        <a:bodyPr/>
        <a:lstStyle/>
        <a:p>
          <a:endParaRPr lang="en-US"/>
        </a:p>
      </dgm:t>
    </dgm:pt>
    <dgm:pt modelId="{C6D06235-14F9-4754-9B0C-3F5395B68ED0}">
      <dgm:prSet/>
      <dgm:spPr/>
      <dgm:t>
        <a:bodyPr/>
        <a:lstStyle/>
        <a:p>
          <a:r>
            <a:rPr lang="en-GB" b="1"/>
            <a:t>Academic Growth:</a:t>
          </a:r>
          <a:r>
            <a:rPr lang="en-GB"/>
            <a:t> High-quality classroom talk deepens understanding in math, science, and the arts.</a:t>
          </a:r>
          <a:endParaRPr lang="en-US"/>
        </a:p>
      </dgm:t>
    </dgm:pt>
    <dgm:pt modelId="{CCE9BF43-8596-4BD6-A1A7-1697B7097F55}" type="parTrans" cxnId="{7768AE48-8138-49A2-BAC2-7C8E34859B79}">
      <dgm:prSet/>
      <dgm:spPr/>
      <dgm:t>
        <a:bodyPr/>
        <a:lstStyle/>
        <a:p>
          <a:endParaRPr lang="en-US"/>
        </a:p>
      </dgm:t>
    </dgm:pt>
    <dgm:pt modelId="{A1D7BA3E-18FE-43BA-8BAD-F731943B412D}" type="sibTrans" cxnId="{7768AE48-8138-49A2-BAC2-7C8E34859B79}">
      <dgm:prSet/>
      <dgm:spPr/>
      <dgm:t>
        <a:bodyPr/>
        <a:lstStyle/>
        <a:p>
          <a:endParaRPr lang="en-US"/>
        </a:p>
      </dgm:t>
    </dgm:pt>
    <dgm:pt modelId="{5C36A3C5-0DF9-41EF-A5FD-EF3AB57053A9}">
      <dgm:prSet/>
      <dgm:spPr/>
      <dgm:t>
        <a:bodyPr/>
        <a:lstStyle/>
        <a:p>
          <a:r>
            <a:rPr lang="en-GB" b="1"/>
            <a:t>Social-Emotional Confidence:</a:t>
          </a:r>
          <a:r>
            <a:rPr lang="en-GB"/>
            <a:t> Good communication builds self-esteem, helps resolve conflicts, and promotes empathy.</a:t>
          </a:r>
          <a:br>
            <a:rPr lang="en-GB"/>
          </a:br>
          <a:endParaRPr lang="en-US"/>
        </a:p>
      </dgm:t>
    </dgm:pt>
    <dgm:pt modelId="{68326A2D-CC72-4D2F-81F5-2D3346E96147}" type="parTrans" cxnId="{4714F346-6E5F-489B-8D46-D3399966B9A3}">
      <dgm:prSet/>
      <dgm:spPr/>
      <dgm:t>
        <a:bodyPr/>
        <a:lstStyle/>
        <a:p>
          <a:endParaRPr lang="en-US"/>
        </a:p>
      </dgm:t>
    </dgm:pt>
    <dgm:pt modelId="{6ABB5D91-18BE-4DA6-BAD1-A56F1E0BC520}" type="sibTrans" cxnId="{4714F346-6E5F-489B-8D46-D3399966B9A3}">
      <dgm:prSet/>
      <dgm:spPr/>
      <dgm:t>
        <a:bodyPr/>
        <a:lstStyle/>
        <a:p>
          <a:endParaRPr lang="en-US"/>
        </a:p>
      </dgm:t>
    </dgm:pt>
    <dgm:pt modelId="{96F1C921-2DDF-4FA2-82E2-B9FCA9136B77}">
      <dgm:prSet/>
      <dgm:spPr/>
      <dgm:t>
        <a:bodyPr/>
        <a:lstStyle/>
        <a:p>
          <a:r>
            <a:rPr lang="en-GB" b="1"/>
            <a:t>"Children speak a word before they read it, and read it before they write it."</a:t>
          </a:r>
          <a:br>
            <a:rPr lang="en-GB"/>
          </a:br>
          <a:br>
            <a:rPr lang="en-GB"/>
          </a:br>
          <a:br>
            <a:rPr lang="en-GB"/>
          </a:br>
          <a:endParaRPr lang="en-US"/>
        </a:p>
      </dgm:t>
    </dgm:pt>
    <dgm:pt modelId="{D50B7515-D059-4270-918E-F79DD79A6134}" type="parTrans" cxnId="{ADEF451B-0F4F-4A49-B2EF-D6647EC41AC2}">
      <dgm:prSet/>
      <dgm:spPr/>
      <dgm:t>
        <a:bodyPr/>
        <a:lstStyle/>
        <a:p>
          <a:endParaRPr lang="en-US"/>
        </a:p>
      </dgm:t>
    </dgm:pt>
    <dgm:pt modelId="{2BDEE7FC-AE0B-488D-B856-1A54649E85F6}" type="sibTrans" cxnId="{ADEF451B-0F4F-4A49-B2EF-D6647EC41AC2}">
      <dgm:prSet/>
      <dgm:spPr/>
      <dgm:t>
        <a:bodyPr/>
        <a:lstStyle/>
        <a:p>
          <a:endParaRPr lang="en-US"/>
        </a:p>
      </dgm:t>
    </dgm:pt>
    <dgm:pt modelId="{89BDC1C9-B46C-4EE7-9B3B-122646AD4D28}" type="pres">
      <dgm:prSet presAssocID="{40485EBA-2030-4435-90A9-F105FF62260D}" presName="root" presStyleCnt="0">
        <dgm:presLayoutVars>
          <dgm:dir/>
          <dgm:resizeHandles val="exact"/>
        </dgm:presLayoutVars>
      </dgm:prSet>
      <dgm:spPr/>
    </dgm:pt>
    <dgm:pt modelId="{1B5B38B4-066B-4873-8F0F-6A08456D60E2}" type="pres">
      <dgm:prSet presAssocID="{AE5A7CDF-688A-437E-B942-632DC176D769}" presName="compNode" presStyleCnt="0"/>
      <dgm:spPr/>
    </dgm:pt>
    <dgm:pt modelId="{D7E5C104-4266-4C75-B3C9-F9C52CFCD847}" type="pres">
      <dgm:prSet presAssocID="{AE5A7CDF-688A-437E-B942-632DC176D769}" presName="bgRect" presStyleLbl="bgShp" presStyleIdx="0" presStyleCnt="4"/>
      <dgm:spPr/>
    </dgm:pt>
    <dgm:pt modelId="{1A8221E8-D20A-42B0-92F4-A7696A135720}" type="pres">
      <dgm:prSet presAssocID="{AE5A7CDF-688A-437E-B942-632DC176D76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4F509881-3A25-4DE2-8F06-AB47EE18F8F7}" type="pres">
      <dgm:prSet presAssocID="{AE5A7CDF-688A-437E-B942-632DC176D769}" presName="spaceRect" presStyleCnt="0"/>
      <dgm:spPr/>
    </dgm:pt>
    <dgm:pt modelId="{829497A6-9A4C-4221-BD3B-16C45EE59FE0}" type="pres">
      <dgm:prSet presAssocID="{AE5A7CDF-688A-437E-B942-632DC176D769}" presName="parTx" presStyleLbl="revTx" presStyleIdx="0" presStyleCnt="4">
        <dgm:presLayoutVars>
          <dgm:chMax val="0"/>
          <dgm:chPref val="0"/>
        </dgm:presLayoutVars>
      </dgm:prSet>
      <dgm:spPr/>
    </dgm:pt>
    <dgm:pt modelId="{1E4B9B81-8002-49B3-965B-971398EC0CB1}" type="pres">
      <dgm:prSet presAssocID="{6617C8EF-9E38-4F5B-BF42-1BB3F980EEB7}" presName="sibTrans" presStyleCnt="0"/>
      <dgm:spPr/>
    </dgm:pt>
    <dgm:pt modelId="{47A68047-14E6-4079-8EAE-C78C61EB94BA}" type="pres">
      <dgm:prSet presAssocID="{C6D06235-14F9-4754-9B0C-3F5395B68ED0}" presName="compNode" presStyleCnt="0"/>
      <dgm:spPr/>
    </dgm:pt>
    <dgm:pt modelId="{D67E4122-F326-4A1C-BB94-E4AA98FD09B4}" type="pres">
      <dgm:prSet presAssocID="{C6D06235-14F9-4754-9B0C-3F5395B68ED0}" presName="bgRect" presStyleLbl="bgShp" presStyleIdx="1" presStyleCnt="4"/>
      <dgm:spPr/>
    </dgm:pt>
    <dgm:pt modelId="{AFFAB7D4-794A-4703-82D9-4A5E9803C292}" type="pres">
      <dgm:prSet presAssocID="{C6D06235-14F9-4754-9B0C-3F5395B68ED0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CD6BF9F-2F32-4120-9B81-DB37B1E7FF24}" type="pres">
      <dgm:prSet presAssocID="{C6D06235-14F9-4754-9B0C-3F5395B68ED0}" presName="spaceRect" presStyleCnt="0"/>
      <dgm:spPr/>
    </dgm:pt>
    <dgm:pt modelId="{FAB968D8-7A4C-4103-A30C-864D94144857}" type="pres">
      <dgm:prSet presAssocID="{C6D06235-14F9-4754-9B0C-3F5395B68ED0}" presName="parTx" presStyleLbl="revTx" presStyleIdx="1" presStyleCnt="4">
        <dgm:presLayoutVars>
          <dgm:chMax val="0"/>
          <dgm:chPref val="0"/>
        </dgm:presLayoutVars>
      </dgm:prSet>
      <dgm:spPr/>
    </dgm:pt>
    <dgm:pt modelId="{AFC9DE2C-95F0-4888-AD2A-C1A3FB6E60A7}" type="pres">
      <dgm:prSet presAssocID="{A1D7BA3E-18FE-43BA-8BAD-F731943B412D}" presName="sibTrans" presStyleCnt="0"/>
      <dgm:spPr/>
    </dgm:pt>
    <dgm:pt modelId="{83BFD0EB-0D21-4220-BABD-3058F664CA32}" type="pres">
      <dgm:prSet presAssocID="{5C36A3C5-0DF9-41EF-A5FD-EF3AB57053A9}" presName="compNode" presStyleCnt="0"/>
      <dgm:spPr/>
    </dgm:pt>
    <dgm:pt modelId="{E340DA98-25AF-45FA-BA61-A7C4EBB809B1}" type="pres">
      <dgm:prSet presAssocID="{5C36A3C5-0DF9-41EF-A5FD-EF3AB57053A9}" presName="bgRect" presStyleLbl="bgShp" presStyleIdx="2" presStyleCnt="4"/>
      <dgm:spPr/>
    </dgm:pt>
    <dgm:pt modelId="{8C6C68D1-E70F-4700-9327-FDF87C2464A8}" type="pres">
      <dgm:prSet presAssocID="{5C36A3C5-0DF9-41EF-A5FD-EF3AB57053A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n Love Face Outline"/>
        </a:ext>
      </dgm:extLst>
    </dgm:pt>
    <dgm:pt modelId="{A7FC9AA1-6AC9-4CBE-A744-F830BD6C368B}" type="pres">
      <dgm:prSet presAssocID="{5C36A3C5-0DF9-41EF-A5FD-EF3AB57053A9}" presName="spaceRect" presStyleCnt="0"/>
      <dgm:spPr/>
    </dgm:pt>
    <dgm:pt modelId="{DEB6954A-CF4F-4A6C-9371-E36669352204}" type="pres">
      <dgm:prSet presAssocID="{5C36A3C5-0DF9-41EF-A5FD-EF3AB57053A9}" presName="parTx" presStyleLbl="revTx" presStyleIdx="2" presStyleCnt="4">
        <dgm:presLayoutVars>
          <dgm:chMax val="0"/>
          <dgm:chPref val="0"/>
        </dgm:presLayoutVars>
      </dgm:prSet>
      <dgm:spPr/>
    </dgm:pt>
    <dgm:pt modelId="{8095A82E-8C2F-43ED-838F-3DAF86E3AF06}" type="pres">
      <dgm:prSet presAssocID="{6ABB5D91-18BE-4DA6-BAD1-A56F1E0BC520}" presName="sibTrans" presStyleCnt="0"/>
      <dgm:spPr/>
    </dgm:pt>
    <dgm:pt modelId="{87AD763F-CB8E-4D63-ABAB-BF17C915EE2B}" type="pres">
      <dgm:prSet presAssocID="{96F1C921-2DDF-4FA2-82E2-B9FCA9136B77}" presName="compNode" presStyleCnt="0"/>
      <dgm:spPr/>
    </dgm:pt>
    <dgm:pt modelId="{A8A49F0F-9A96-47E3-88B8-228F6793BA44}" type="pres">
      <dgm:prSet presAssocID="{96F1C921-2DDF-4FA2-82E2-B9FCA9136B77}" presName="bgRect" presStyleLbl="bgShp" presStyleIdx="3" presStyleCnt="4"/>
      <dgm:spPr/>
    </dgm:pt>
    <dgm:pt modelId="{86BA2FC4-88E4-45E5-8EB3-8C7141F72E92}" type="pres">
      <dgm:prSet presAssocID="{96F1C921-2DDF-4FA2-82E2-B9FCA9136B77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ABE856AE-F72B-40D4-813F-9A9D56DA4C67}" type="pres">
      <dgm:prSet presAssocID="{96F1C921-2DDF-4FA2-82E2-B9FCA9136B77}" presName="spaceRect" presStyleCnt="0"/>
      <dgm:spPr/>
    </dgm:pt>
    <dgm:pt modelId="{525DC4AA-683F-403A-93A2-F043E46535B7}" type="pres">
      <dgm:prSet presAssocID="{96F1C921-2DDF-4FA2-82E2-B9FCA9136B7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DEF451B-0F4F-4A49-B2EF-D6647EC41AC2}" srcId="{40485EBA-2030-4435-90A9-F105FF62260D}" destId="{96F1C921-2DDF-4FA2-82E2-B9FCA9136B77}" srcOrd="3" destOrd="0" parTransId="{D50B7515-D059-4270-918E-F79DD79A6134}" sibTransId="{2BDEE7FC-AE0B-488D-B856-1A54649E85F6}"/>
    <dgm:cxn modelId="{89DC1430-09BE-43A4-8F20-6C78CFF532EA}" type="presOf" srcId="{C6D06235-14F9-4754-9B0C-3F5395B68ED0}" destId="{FAB968D8-7A4C-4103-A30C-864D94144857}" srcOrd="0" destOrd="0" presId="urn:microsoft.com/office/officeart/2018/2/layout/IconVerticalSolidList"/>
    <dgm:cxn modelId="{6753465E-C177-47D4-AB05-245F1A1E1050}" type="presOf" srcId="{AE5A7CDF-688A-437E-B942-632DC176D769}" destId="{829497A6-9A4C-4221-BD3B-16C45EE59FE0}" srcOrd="0" destOrd="0" presId="urn:microsoft.com/office/officeart/2018/2/layout/IconVerticalSolidList"/>
    <dgm:cxn modelId="{4714F346-6E5F-489B-8D46-D3399966B9A3}" srcId="{40485EBA-2030-4435-90A9-F105FF62260D}" destId="{5C36A3C5-0DF9-41EF-A5FD-EF3AB57053A9}" srcOrd="2" destOrd="0" parTransId="{68326A2D-CC72-4D2F-81F5-2D3346E96147}" sibTransId="{6ABB5D91-18BE-4DA6-BAD1-A56F1E0BC520}"/>
    <dgm:cxn modelId="{7768AE48-8138-49A2-BAC2-7C8E34859B79}" srcId="{40485EBA-2030-4435-90A9-F105FF62260D}" destId="{C6D06235-14F9-4754-9B0C-3F5395B68ED0}" srcOrd="1" destOrd="0" parTransId="{CCE9BF43-8596-4BD6-A1A7-1697B7097F55}" sibTransId="{A1D7BA3E-18FE-43BA-8BAD-F731943B412D}"/>
    <dgm:cxn modelId="{4332B074-B707-42FC-9BF8-F164BC1917AA}" type="presOf" srcId="{96F1C921-2DDF-4FA2-82E2-B9FCA9136B77}" destId="{525DC4AA-683F-403A-93A2-F043E46535B7}" srcOrd="0" destOrd="0" presId="urn:microsoft.com/office/officeart/2018/2/layout/IconVerticalSolidList"/>
    <dgm:cxn modelId="{D7EA56A7-CCCD-4C03-89A4-5D86C368DD05}" srcId="{40485EBA-2030-4435-90A9-F105FF62260D}" destId="{AE5A7CDF-688A-437E-B942-632DC176D769}" srcOrd="0" destOrd="0" parTransId="{2D2CD3A4-1B1E-4B5D-9FED-13E1779BE136}" sibTransId="{6617C8EF-9E38-4F5B-BF42-1BB3F980EEB7}"/>
    <dgm:cxn modelId="{05FBC4BD-8416-4ECA-8B17-F221E4B2C794}" type="presOf" srcId="{5C36A3C5-0DF9-41EF-A5FD-EF3AB57053A9}" destId="{DEB6954A-CF4F-4A6C-9371-E36669352204}" srcOrd="0" destOrd="0" presId="urn:microsoft.com/office/officeart/2018/2/layout/IconVerticalSolidList"/>
    <dgm:cxn modelId="{F22F1EC2-6C84-4A9F-B60B-61BEF0623E1E}" type="presOf" srcId="{40485EBA-2030-4435-90A9-F105FF62260D}" destId="{89BDC1C9-B46C-4EE7-9B3B-122646AD4D28}" srcOrd="0" destOrd="0" presId="urn:microsoft.com/office/officeart/2018/2/layout/IconVerticalSolidList"/>
    <dgm:cxn modelId="{0D2AFBA8-4D34-4953-A367-D78A78C87B10}" type="presParOf" srcId="{89BDC1C9-B46C-4EE7-9B3B-122646AD4D28}" destId="{1B5B38B4-066B-4873-8F0F-6A08456D60E2}" srcOrd="0" destOrd="0" presId="urn:microsoft.com/office/officeart/2018/2/layout/IconVerticalSolidList"/>
    <dgm:cxn modelId="{1B44BD3B-A518-447F-B6E1-E2AF1AAB1EA9}" type="presParOf" srcId="{1B5B38B4-066B-4873-8F0F-6A08456D60E2}" destId="{D7E5C104-4266-4C75-B3C9-F9C52CFCD847}" srcOrd="0" destOrd="0" presId="urn:microsoft.com/office/officeart/2018/2/layout/IconVerticalSolidList"/>
    <dgm:cxn modelId="{5051B092-6540-40BF-B4BD-8900ABF1ED99}" type="presParOf" srcId="{1B5B38B4-066B-4873-8F0F-6A08456D60E2}" destId="{1A8221E8-D20A-42B0-92F4-A7696A135720}" srcOrd="1" destOrd="0" presId="urn:microsoft.com/office/officeart/2018/2/layout/IconVerticalSolidList"/>
    <dgm:cxn modelId="{C3FCE787-1931-4C79-9788-AA4B5DFE0696}" type="presParOf" srcId="{1B5B38B4-066B-4873-8F0F-6A08456D60E2}" destId="{4F509881-3A25-4DE2-8F06-AB47EE18F8F7}" srcOrd="2" destOrd="0" presId="urn:microsoft.com/office/officeart/2018/2/layout/IconVerticalSolidList"/>
    <dgm:cxn modelId="{948045FC-DF4B-4478-814C-44E4D3DD0B2C}" type="presParOf" srcId="{1B5B38B4-066B-4873-8F0F-6A08456D60E2}" destId="{829497A6-9A4C-4221-BD3B-16C45EE59FE0}" srcOrd="3" destOrd="0" presId="urn:microsoft.com/office/officeart/2018/2/layout/IconVerticalSolidList"/>
    <dgm:cxn modelId="{0FB45450-E088-4C4F-B285-D441BA315349}" type="presParOf" srcId="{89BDC1C9-B46C-4EE7-9B3B-122646AD4D28}" destId="{1E4B9B81-8002-49B3-965B-971398EC0CB1}" srcOrd="1" destOrd="0" presId="urn:microsoft.com/office/officeart/2018/2/layout/IconVerticalSolidList"/>
    <dgm:cxn modelId="{15D7FFFD-C921-4894-94A9-59A0DF760218}" type="presParOf" srcId="{89BDC1C9-B46C-4EE7-9B3B-122646AD4D28}" destId="{47A68047-14E6-4079-8EAE-C78C61EB94BA}" srcOrd="2" destOrd="0" presId="urn:microsoft.com/office/officeart/2018/2/layout/IconVerticalSolidList"/>
    <dgm:cxn modelId="{890184CD-2ABA-4606-A879-EAA3487DA468}" type="presParOf" srcId="{47A68047-14E6-4079-8EAE-C78C61EB94BA}" destId="{D67E4122-F326-4A1C-BB94-E4AA98FD09B4}" srcOrd="0" destOrd="0" presId="urn:microsoft.com/office/officeart/2018/2/layout/IconVerticalSolidList"/>
    <dgm:cxn modelId="{C1E79545-2375-4619-B190-3F265D7D5371}" type="presParOf" srcId="{47A68047-14E6-4079-8EAE-C78C61EB94BA}" destId="{AFFAB7D4-794A-4703-82D9-4A5E9803C292}" srcOrd="1" destOrd="0" presId="urn:microsoft.com/office/officeart/2018/2/layout/IconVerticalSolidList"/>
    <dgm:cxn modelId="{F1468561-C72D-4116-A6FA-4155740C0586}" type="presParOf" srcId="{47A68047-14E6-4079-8EAE-C78C61EB94BA}" destId="{5CD6BF9F-2F32-4120-9B81-DB37B1E7FF24}" srcOrd="2" destOrd="0" presId="urn:microsoft.com/office/officeart/2018/2/layout/IconVerticalSolidList"/>
    <dgm:cxn modelId="{BA0FBE6F-7E33-4B39-8A2F-49E5EBC8B314}" type="presParOf" srcId="{47A68047-14E6-4079-8EAE-C78C61EB94BA}" destId="{FAB968D8-7A4C-4103-A30C-864D94144857}" srcOrd="3" destOrd="0" presId="urn:microsoft.com/office/officeart/2018/2/layout/IconVerticalSolidList"/>
    <dgm:cxn modelId="{85381227-06F6-489E-B670-359F503998B0}" type="presParOf" srcId="{89BDC1C9-B46C-4EE7-9B3B-122646AD4D28}" destId="{AFC9DE2C-95F0-4888-AD2A-C1A3FB6E60A7}" srcOrd="3" destOrd="0" presId="urn:microsoft.com/office/officeart/2018/2/layout/IconVerticalSolidList"/>
    <dgm:cxn modelId="{DE2BD114-53E6-4016-81DA-CF248677D77C}" type="presParOf" srcId="{89BDC1C9-B46C-4EE7-9B3B-122646AD4D28}" destId="{83BFD0EB-0D21-4220-BABD-3058F664CA32}" srcOrd="4" destOrd="0" presId="urn:microsoft.com/office/officeart/2018/2/layout/IconVerticalSolidList"/>
    <dgm:cxn modelId="{1F4FBEF8-E9E4-4C89-AFB4-C9D0BEF5E7EF}" type="presParOf" srcId="{83BFD0EB-0D21-4220-BABD-3058F664CA32}" destId="{E340DA98-25AF-45FA-BA61-A7C4EBB809B1}" srcOrd="0" destOrd="0" presId="urn:microsoft.com/office/officeart/2018/2/layout/IconVerticalSolidList"/>
    <dgm:cxn modelId="{96E61EF1-A54B-40E0-AEB3-137FD399EB60}" type="presParOf" srcId="{83BFD0EB-0D21-4220-BABD-3058F664CA32}" destId="{8C6C68D1-E70F-4700-9327-FDF87C2464A8}" srcOrd="1" destOrd="0" presId="urn:microsoft.com/office/officeart/2018/2/layout/IconVerticalSolidList"/>
    <dgm:cxn modelId="{68A1CA0B-B1E4-4D05-8A52-06072722657B}" type="presParOf" srcId="{83BFD0EB-0D21-4220-BABD-3058F664CA32}" destId="{A7FC9AA1-6AC9-4CBE-A744-F830BD6C368B}" srcOrd="2" destOrd="0" presId="urn:microsoft.com/office/officeart/2018/2/layout/IconVerticalSolidList"/>
    <dgm:cxn modelId="{0E9991D4-422C-4AB0-AD8C-447A52AF912C}" type="presParOf" srcId="{83BFD0EB-0D21-4220-BABD-3058F664CA32}" destId="{DEB6954A-CF4F-4A6C-9371-E36669352204}" srcOrd="3" destOrd="0" presId="urn:microsoft.com/office/officeart/2018/2/layout/IconVerticalSolidList"/>
    <dgm:cxn modelId="{9EBBB52E-87A3-4E90-8F97-967BF4DB7C40}" type="presParOf" srcId="{89BDC1C9-B46C-4EE7-9B3B-122646AD4D28}" destId="{8095A82E-8C2F-43ED-838F-3DAF86E3AF06}" srcOrd="5" destOrd="0" presId="urn:microsoft.com/office/officeart/2018/2/layout/IconVerticalSolidList"/>
    <dgm:cxn modelId="{80A39401-65E7-4660-9831-8C2604277870}" type="presParOf" srcId="{89BDC1C9-B46C-4EE7-9B3B-122646AD4D28}" destId="{87AD763F-CB8E-4D63-ABAB-BF17C915EE2B}" srcOrd="6" destOrd="0" presId="urn:microsoft.com/office/officeart/2018/2/layout/IconVerticalSolidList"/>
    <dgm:cxn modelId="{2DF1E3F0-5DA6-40D8-BBE3-8D4621FAC268}" type="presParOf" srcId="{87AD763F-CB8E-4D63-ABAB-BF17C915EE2B}" destId="{A8A49F0F-9A96-47E3-88B8-228F6793BA44}" srcOrd="0" destOrd="0" presId="urn:microsoft.com/office/officeart/2018/2/layout/IconVerticalSolidList"/>
    <dgm:cxn modelId="{5455E1F0-DDE3-4D97-A727-0898FDD874FA}" type="presParOf" srcId="{87AD763F-CB8E-4D63-ABAB-BF17C915EE2B}" destId="{86BA2FC4-88E4-45E5-8EB3-8C7141F72E92}" srcOrd="1" destOrd="0" presId="urn:microsoft.com/office/officeart/2018/2/layout/IconVerticalSolidList"/>
    <dgm:cxn modelId="{F4795A67-7018-466E-8739-919B85A2D9CA}" type="presParOf" srcId="{87AD763F-CB8E-4D63-ABAB-BF17C915EE2B}" destId="{ABE856AE-F72B-40D4-813F-9A9D56DA4C67}" srcOrd="2" destOrd="0" presId="urn:microsoft.com/office/officeart/2018/2/layout/IconVerticalSolidList"/>
    <dgm:cxn modelId="{5EE6F52D-95BF-4856-BCD0-667B6468E7AF}" type="presParOf" srcId="{87AD763F-CB8E-4D63-ABAB-BF17C915EE2B}" destId="{525DC4AA-683F-403A-93A2-F043E46535B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521263-E20D-4A4C-9FD0-F0C10298BD0E}" type="doc">
      <dgm:prSet loTypeId="urn:microsoft.com/office/officeart/2005/8/layout/vList2" loCatId="list" qsTypeId="urn:microsoft.com/office/officeart/2005/8/quickstyle/simple1#2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79A014A7-1866-46AE-86DE-1CE55371B660}">
      <dgm:prSet/>
      <dgm:spPr/>
      <dgm:t>
        <a:bodyPr/>
        <a:lstStyle/>
        <a:p>
          <a:r>
            <a:rPr lang="en-GB" b="1"/>
            <a:t>Early Years (Ages 4–5):</a:t>
          </a:r>
          <a:r>
            <a:rPr lang="en-GB" b="0"/>
            <a:t> Transitioning from simple sentences to using talk to clarify thinking, share feelings, and tell stories.</a:t>
          </a:r>
          <a:endParaRPr lang="en-US"/>
        </a:p>
      </dgm:t>
    </dgm:pt>
    <dgm:pt modelId="{41E4C9AD-6762-4F03-B274-D23B26D39662}" type="parTrans" cxnId="{6EDCF7DB-005C-4B6B-B4DC-A2894EDED1E9}">
      <dgm:prSet/>
      <dgm:spPr/>
      <dgm:t>
        <a:bodyPr/>
        <a:lstStyle/>
        <a:p>
          <a:endParaRPr lang="en-US"/>
        </a:p>
      </dgm:t>
    </dgm:pt>
    <dgm:pt modelId="{CB924C01-04BE-4A9B-98A9-C8147FA2BBB7}" type="sibTrans" cxnId="{6EDCF7DB-005C-4B6B-B4DC-A2894EDED1E9}">
      <dgm:prSet/>
      <dgm:spPr/>
      <dgm:t>
        <a:bodyPr/>
        <a:lstStyle/>
        <a:p>
          <a:endParaRPr lang="en-US"/>
        </a:p>
      </dgm:t>
    </dgm:pt>
    <dgm:pt modelId="{D8C3CC6F-75F6-40F4-9BC5-A16E0DBC4D1D}">
      <dgm:prSet/>
      <dgm:spPr/>
      <dgm:t>
        <a:bodyPr/>
        <a:lstStyle/>
        <a:p>
          <a:r>
            <a:rPr lang="en-GB" b="1"/>
            <a:t>Key Stage 1 (Ages 5–7):</a:t>
          </a:r>
          <a:r>
            <a:rPr lang="en-GB" b="0"/>
            <a:t> Expanding vocabulary, learning to listen to peers, taking turns, and speaking in full sentences.</a:t>
          </a:r>
          <a:endParaRPr lang="en-US"/>
        </a:p>
      </dgm:t>
    </dgm:pt>
    <dgm:pt modelId="{D3B5B3DA-8F76-4580-93E0-3F4B757B54E6}" type="parTrans" cxnId="{11EB4A87-F2FE-44B7-A4C7-F66AADA8851A}">
      <dgm:prSet/>
      <dgm:spPr/>
      <dgm:t>
        <a:bodyPr/>
        <a:lstStyle/>
        <a:p>
          <a:endParaRPr lang="en-US"/>
        </a:p>
      </dgm:t>
    </dgm:pt>
    <dgm:pt modelId="{724E2B4E-896D-446C-91E7-95898A07CD61}" type="sibTrans" cxnId="{11EB4A87-F2FE-44B7-A4C7-F66AADA8851A}">
      <dgm:prSet/>
      <dgm:spPr/>
      <dgm:t>
        <a:bodyPr/>
        <a:lstStyle/>
        <a:p>
          <a:endParaRPr lang="en-US"/>
        </a:p>
      </dgm:t>
    </dgm:pt>
    <dgm:pt modelId="{079D82AC-3F47-480D-A843-5911C66F04AE}">
      <dgm:prSet/>
      <dgm:spPr/>
      <dgm:t>
        <a:bodyPr/>
        <a:lstStyle/>
        <a:p>
          <a:r>
            <a:rPr lang="en-GB" b="1"/>
            <a:t>Key Stage 2 (Ages 7–11):</a:t>
          </a:r>
          <a:r>
            <a:rPr lang="en-GB" b="0"/>
            <a:t> Using language to persuade, debate, analyze, and adapt speech for different audiences (formal vs. informal).</a:t>
          </a:r>
          <a:endParaRPr lang="en-US"/>
        </a:p>
      </dgm:t>
    </dgm:pt>
    <dgm:pt modelId="{67251690-16DB-496A-A690-871E286E5F18}" type="parTrans" cxnId="{13871685-52C3-4511-A2C2-CFD6CE45C7A9}">
      <dgm:prSet/>
      <dgm:spPr/>
      <dgm:t>
        <a:bodyPr/>
        <a:lstStyle/>
        <a:p>
          <a:endParaRPr lang="en-US"/>
        </a:p>
      </dgm:t>
    </dgm:pt>
    <dgm:pt modelId="{DB38BE78-4224-4862-B666-82EA177CB514}" type="sibTrans" cxnId="{13871685-52C3-4511-A2C2-CFD6CE45C7A9}">
      <dgm:prSet/>
      <dgm:spPr/>
      <dgm:t>
        <a:bodyPr/>
        <a:lstStyle/>
        <a:p>
          <a:endParaRPr lang="en-US"/>
        </a:p>
      </dgm:t>
    </dgm:pt>
    <dgm:pt modelId="{3F9C68EA-2617-47B9-9C51-4C0065E8A6D3}" type="pres">
      <dgm:prSet presAssocID="{FD521263-E20D-4A4C-9FD0-F0C10298BD0E}" presName="linear" presStyleCnt="0">
        <dgm:presLayoutVars>
          <dgm:animLvl val="lvl"/>
          <dgm:resizeHandles val="exact"/>
        </dgm:presLayoutVars>
      </dgm:prSet>
      <dgm:spPr/>
    </dgm:pt>
    <dgm:pt modelId="{2D8F95B0-2324-42DA-9404-5F3388AAB144}" type="pres">
      <dgm:prSet presAssocID="{79A014A7-1866-46AE-86DE-1CE55371B66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EFC38EF-C45C-45BD-9E71-383C977D4491}" type="pres">
      <dgm:prSet presAssocID="{CB924C01-04BE-4A9B-98A9-C8147FA2BBB7}" presName="spacer" presStyleCnt="0"/>
      <dgm:spPr/>
    </dgm:pt>
    <dgm:pt modelId="{1E5AD3D0-D9AC-4B89-9A8D-4CE1069C1325}" type="pres">
      <dgm:prSet presAssocID="{D8C3CC6F-75F6-40F4-9BC5-A16E0DBC4D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376812C-7316-4451-BB9A-E852180B7815}" type="pres">
      <dgm:prSet presAssocID="{724E2B4E-896D-446C-91E7-95898A07CD61}" presName="spacer" presStyleCnt="0"/>
      <dgm:spPr/>
    </dgm:pt>
    <dgm:pt modelId="{9C415158-33D3-42DB-B084-7597CED14A22}" type="pres">
      <dgm:prSet presAssocID="{079D82AC-3F47-480D-A843-5911C66F04A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BEF1034-F764-4A49-B830-A5D84B3D0847}" type="presOf" srcId="{D8C3CC6F-75F6-40F4-9BC5-A16E0DBC4D1D}" destId="{1E5AD3D0-D9AC-4B89-9A8D-4CE1069C1325}" srcOrd="0" destOrd="0" presId="urn:microsoft.com/office/officeart/2005/8/layout/vList2"/>
    <dgm:cxn modelId="{4F270A5C-788F-448C-BCE4-E5C6B6A820B0}" type="presOf" srcId="{079D82AC-3F47-480D-A843-5911C66F04AE}" destId="{9C415158-33D3-42DB-B084-7597CED14A22}" srcOrd="0" destOrd="0" presId="urn:microsoft.com/office/officeart/2005/8/layout/vList2"/>
    <dgm:cxn modelId="{39C8E54D-A3D4-4CAC-8F0F-D7377333584E}" type="presOf" srcId="{79A014A7-1866-46AE-86DE-1CE55371B660}" destId="{2D8F95B0-2324-42DA-9404-5F3388AAB144}" srcOrd="0" destOrd="0" presId="urn:microsoft.com/office/officeart/2005/8/layout/vList2"/>
    <dgm:cxn modelId="{E5DF6752-5CDD-48DA-A47F-D2AFF140719A}" type="presOf" srcId="{FD521263-E20D-4A4C-9FD0-F0C10298BD0E}" destId="{3F9C68EA-2617-47B9-9C51-4C0065E8A6D3}" srcOrd="0" destOrd="0" presId="urn:microsoft.com/office/officeart/2005/8/layout/vList2"/>
    <dgm:cxn modelId="{13871685-52C3-4511-A2C2-CFD6CE45C7A9}" srcId="{FD521263-E20D-4A4C-9FD0-F0C10298BD0E}" destId="{079D82AC-3F47-480D-A843-5911C66F04AE}" srcOrd="2" destOrd="0" parTransId="{67251690-16DB-496A-A690-871E286E5F18}" sibTransId="{DB38BE78-4224-4862-B666-82EA177CB514}"/>
    <dgm:cxn modelId="{11EB4A87-F2FE-44B7-A4C7-F66AADA8851A}" srcId="{FD521263-E20D-4A4C-9FD0-F0C10298BD0E}" destId="{D8C3CC6F-75F6-40F4-9BC5-A16E0DBC4D1D}" srcOrd="1" destOrd="0" parTransId="{D3B5B3DA-8F76-4580-93E0-3F4B757B54E6}" sibTransId="{724E2B4E-896D-446C-91E7-95898A07CD61}"/>
    <dgm:cxn modelId="{6EDCF7DB-005C-4B6B-B4DC-A2894EDED1E9}" srcId="{FD521263-E20D-4A4C-9FD0-F0C10298BD0E}" destId="{79A014A7-1866-46AE-86DE-1CE55371B660}" srcOrd="0" destOrd="0" parTransId="{41E4C9AD-6762-4F03-B274-D23B26D39662}" sibTransId="{CB924C01-04BE-4A9B-98A9-C8147FA2BBB7}"/>
    <dgm:cxn modelId="{855D073C-5325-4867-A12A-FB5950C3FE61}" type="presParOf" srcId="{3F9C68EA-2617-47B9-9C51-4C0065E8A6D3}" destId="{2D8F95B0-2324-42DA-9404-5F3388AAB144}" srcOrd="0" destOrd="0" presId="urn:microsoft.com/office/officeart/2005/8/layout/vList2"/>
    <dgm:cxn modelId="{AD69A5FC-0497-425F-9332-976829864692}" type="presParOf" srcId="{3F9C68EA-2617-47B9-9C51-4C0065E8A6D3}" destId="{CEFC38EF-C45C-45BD-9E71-383C977D4491}" srcOrd="1" destOrd="0" presId="urn:microsoft.com/office/officeart/2005/8/layout/vList2"/>
    <dgm:cxn modelId="{9AA8C8E7-29D0-420C-9FF9-F1859B8BFB95}" type="presParOf" srcId="{3F9C68EA-2617-47B9-9C51-4C0065E8A6D3}" destId="{1E5AD3D0-D9AC-4B89-9A8D-4CE1069C1325}" srcOrd="2" destOrd="0" presId="urn:microsoft.com/office/officeart/2005/8/layout/vList2"/>
    <dgm:cxn modelId="{475F8331-A321-44AD-BB82-5EDC88C13E2B}" type="presParOf" srcId="{3F9C68EA-2617-47B9-9C51-4C0065E8A6D3}" destId="{7376812C-7316-4451-BB9A-E852180B7815}" srcOrd="3" destOrd="0" presId="urn:microsoft.com/office/officeart/2005/8/layout/vList2"/>
    <dgm:cxn modelId="{1833048D-C05D-4CD1-9BDF-F64A832920E4}" type="presParOf" srcId="{3F9C68EA-2617-47B9-9C51-4C0065E8A6D3}" destId="{9C415158-33D3-42DB-B084-7597CED14A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07E42F-F6D2-4F4F-BC2F-4C8C90F0AA76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3874320-F2F5-43CE-AFFE-A40FE102E506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Children who are read to daily hear up to 290,000 more words before they start school than those who aren’t. </a:t>
          </a:r>
          <a:endParaRPr lang="en-US" sz="1800" kern="1200"/>
        </a:p>
      </dsp:txBody>
      <dsp:txXfrm>
        <a:off x="1228411" y="621955"/>
        <a:ext cx="1919362" cy="1919362"/>
      </dsp:txXfrm>
    </dsp:sp>
    <dsp:sp modelId="{1F5F61D7-1E2C-41F6-8383-719B6FA319F9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Age 3: Children recognise about 1,000 words and speak roughly 250 to 500 words.</a:t>
          </a:r>
          <a:endParaRPr lang="en-US" sz="1800" kern="1200"/>
        </a:p>
      </dsp:txBody>
      <dsp:txXfrm>
        <a:off x="3519058" y="621955"/>
        <a:ext cx="1919362" cy="1919362"/>
      </dsp:txXfrm>
    </dsp:sp>
    <dsp:sp modelId="{917B4D84-8AAF-4790-B5D3-4DA00F82620C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Age 5 (School Entry): Children understand roughly 10,000 words and speak around 2,000 to 3,000 words.</a:t>
          </a:r>
          <a:endParaRPr lang="en-US" sz="1800" kern="1200"/>
        </a:p>
      </dsp:txBody>
      <dsp:txXfrm>
        <a:off x="1228411" y="2912601"/>
        <a:ext cx="1919362" cy="1919362"/>
      </dsp:txXfrm>
    </dsp:sp>
    <dsp:sp modelId="{FEF16DB6-BF9E-4703-A2C5-1D25E69F2C4C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Growth Rate: School-age children continue to learn between 2,000 and 5,000 new words every year</a:t>
          </a:r>
          <a:endParaRPr lang="en-US" sz="1800" kern="1200"/>
        </a:p>
      </dsp:txBody>
      <dsp:txXfrm>
        <a:off x="3519058" y="2912601"/>
        <a:ext cx="1919362" cy="19193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5C104-4266-4C75-B3C9-F9C52CFCD847}">
      <dsp:nvSpPr>
        <dsp:cNvPr id="0" name=""/>
        <dsp:cNvSpPr/>
      </dsp:nvSpPr>
      <dsp:spPr>
        <a:xfrm>
          <a:off x="0" y="4820"/>
          <a:ext cx="6651253" cy="9972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8221E8-D20A-42B0-92F4-A7696A135720}">
      <dsp:nvSpPr>
        <dsp:cNvPr id="0" name=""/>
        <dsp:cNvSpPr/>
      </dsp:nvSpPr>
      <dsp:spPr>
        <a:xfrm>
          <a:off x="301671" y="229204"/>
          <a:ext cx="549030" cy="5484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497A6-9A4C-4221-BD3B-16C45EE59FE0}">
      <dsp:nvSpPr>
        <dsp:cNvPr id="0" name=""/>
        <dsp:cNvSpPr/>
      </dsp:nvSpPr>
      <dsp:spPr>
        <a:xfrm>
          <a:off x="1152374" y="4820"/>
          <a:ext cx="5429659" cy="1121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37" tIns="118737" rIns="118737" bIns="1187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Boosts Literacy:</a:t>
          </a:r>
          <a:r>
            <a:rPr lang="en-GB" sz="1400" kern="1200"/>
            <a:t> A child’s spoken vocabulary is the strongest predictor of their future reading and writing skills.</a:t>
          </a:r>
          <a:endParaRPr lang="en-US" sz="1400" kern="1200"/>
        </a:p>
      </dsp:txBody>
      <dsp:txXfrm>
        <a:off x="1152374" y="4820"/>
        <a:ext cx="5429659" cy="1121920"/>
      </dsp:txXfrm>
    </dsp:sp>
    <dsp:sp modelId="{D67E4122-F326-4A1C-BB94-E4AA98FD09B4}">
      <dsp:nvSpPr>
        <dsp:cNvPr id="0" name=""/>
        <dsp:cNvSpPr/>
      </dsp:nvSpPr>
      <dsp:spPr>
        <a:xfrm>
          <a:off x="0" y="1407221"/>
          <a:ext cx="6651253" cy="9972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FAB7D4-794A-4703-82D9-4A5E9803C292}">
      <dsp:nvSpPr>
        <dsp:cNvPr id="0" name=""/>
        <dsp:cNvSpPr/>
      </dsp:nvSpPr>
      <dsp:spPr>
        <a:xfrm>
          <a:off x="301671" y="1631605"/>
          <a:ext cx="549030" cy="5484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968D8-7A4C-4103-A30C-864D94144857}">
      <dsp:nvSpPr>
        <dsp:cNvPr id="0" name=""/>
        <dsp:cNvSpPr/>
      </dsp:nvSpPr>
      <dsp:spPr>
        <a:xfrm>
          <a:off x="1152374" y="1407221"/>
          <a:ext cx="5429659" cy="1121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37" tIns="118737" rIns="118737" bIns="1187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Academic Growth:</a:t>
          </a:r>
          <a:r>
            <a:rPr lang="en-GB" sz="1400" kern="1200"/>
            <a:t> High-quality classroom talk deepens understanding in math, science, and the arts.</a:t>
          </a:r>
          <a:endParaRPr lang="en-US" sz="1400" kern="1200"/>
        </a:p>
      </dsp:txBody>
      <dsp:txXfrm>
        <a:off x="1152374" y="1407221"/>
        <a:ext cx="5429659" cy="1121920"/>
      </dsp:txXfrm>
    </dsp:sp>
    <dsp:sp modelId="{E340DA98-25AF-45FA-BA61-A7C4EBB809B1}">
      <dsp:nvSpPr>
        <dsp:cNvPr id="0" name=""/>
        <dsp:cNvSpPr/>
      </dsp:nvSpPr>
      <dsp:spPr>
        <a:xfrm>
          <a:off x="0" y="2809622"/>
          <a:ext cx="6651253" cy="9972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C68D1-E70F-4700-9327-FDF87C2464A8}">
      <dsp:nvSpPr>
        <dsp:cNvPr id="0" name=""/>
        <dsp:cNvSpPr/>
      </dsp:nvSpPr>
      <dsp:spPr>
        <a:xfrm>
          <a:off x="301671" y="3034006"/>
          <a:ext cx="549030" cy="5484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6954A-CF4F-4A6C-9371-E36669352204}">
      <dsp:nvSpPr>
        <dsp:cNvPr id="0" name=""/>
        <dsp:cNvSpPr/>
      </dsp:nvSpPr>
      <dsp:spPr>
        <a:xfrm>
          <a:off x="1152374" y="2809622"/>
          <a:ext cx="5429659" cy="1121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37" tIns="118737" rIns="118737" bIns="1187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Social-Emotional Confidence:</a:t>
          </a:r>
          <a:r>
            <a:rPr lang="en-GB" sz="1400" kern="1200"/>
            <a:t> Good communication builds self-esteem, helps resolve conflicts, and promotes empathy.</a:t>
          </a:r>
          <a:br>
            <a:rPr lang="en-GB" sz="1400" kern="1200"/>
          </a:br>
          <a:endParaRPr lang="en-US" sz="1400" kern="1200"/>
        </a:p>
      </dsp:txBody>
      <dsp:txXfrm>
        <a:off x="1152374" y="2809622"/>
        <a:ext cx="5429659" cy="1121920"/>
      </dsp:txXfrm>
    </dsp:sp>
    <dsp:sp modelId="{A8A49F0F-9A96-47E3-88B8-228F6793BA44}">
      <dsp:nvSpPr>
        <dsp:cNvPr id="0" name=""/>
        <dsp:cNvSpPr/>
      </dsp:nvSpPr>
      <dsp:spPr>
        <a:xfrm>
          <a:off x="0" y="4212022"/>
          <a:ext cx="6651253" cy="99726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BA2FC4-88E4-45E5-8EB3-8C7141F72E92}">
      <dsp:nvSpPr>
        <dsp:cNvPr id="0" name=""/>
        <dsp:cNvSpPr/>
      </dsp:nvSpPr>
      <dsp:spPr>
        <a:xfrm>
          <a:off x="301966" y="4436407"/>
          <a:ext cx="549030" cy="5484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DC4AA-683F-403A-93A2-F043E46535B7}">
      <dsp:nvSpPr>
        <dsp:cNvPr id="0" name=""/>
        <dsp:cNvSpPr/>
      </dsp:nvSpPr>
      <dsp:spPr>
        <a:xfrm>
          <a:off x="1152964" y="4212022"/>
          <a:ext cx="5354167" cy="1121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737" tIns="118737" rIns="118737" bIns="1187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/>
            <a:t>"Children speak a word before they read it, and read it before they write it."</a:t>
          </a:r>
          <a:br>
            <a:rPr lang="en-GB" sz="1400" kern="1200"/>
          </a:br>
          <a:br>
            <a:rPr lang="en-GB" sz="1400" kern="1200"/>
          </a:br>
          <a:br>
            <a:rPr lang="en-GB" sz="1400" kern="1200"/>
          </a:br>
          <a:endParaRPr lang="en-US" sz="1400" kern="1200"/>
        </a:p>
      </dsp:txBody>
      <dsp:txXfrm>
        <a:off x="1152964" y="4212022"/>
        <a:ext cx="5354167" cy="11219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8F95B0-2324-42DA-9404-5F3388AAB144}">
      <dsp:nvSpPr>
        <dsp:cNvPr id="0" name=""/>
        <dsp:cNvSpPr/>
      </dsp:nvSpPr>
      <dsp:spPr>
        <a:xfrm>
          <a:off x="0" y="535257"/>
          <a:ext cx="6651253" cy="13747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Early Years (Ages 4–5):</a:t>
          </a:r>
          <a:r>
            <a:rPr lang="en-GB" sz="2500" b="0" kern="1200"/>
            <a:t> Transitioning from simple sentences to using talk to clarify thinking, share feelings, and tell stories.</a:t>
          </a:r>
          <a:endParaRPr lang="en-US" sz="2500" kern="1200"/>
        </a:p>
      </dsp:txBody>
      <dsp:txXfrm>
        <a:off x="67110" y="602367"/>
        <a:ext cx="6517033" cy="1240530"/>
      </dsp:txXfrm>
    </dsp:sp>
    <dsp:sp modelId="{1E5AD3D0-D9AC-4B89-9A8D-4CE1069C1325}">
      <dsp:nvSpPr>
        <dsp:cNvPr id="0" name=""/>
        <dsp:cNvSpPr/>
      </dsp:nvSpPr>
      <dsp:spPr>
        <a:xfrm>
          <a:off x="0" y="1982007"/>
          <a:ext cx="6651253" cy="137475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Key Stage 1 (Ages 5–7):</a:t>
          </a:r>
          <a:r>
            <a:rPr lang="en-GB" sz="2500" b="0" kern="1200"/>
            <a:t> Expanding vocabulary, learning to listen to peers, taking turns, and speaking in full sentences.</a:t>
          </a:r>
          <a:endParaRPr lang="en-US" sz="2500" kern="1200"/>
        </a:p>
      </dsp:txBody>
      <dsp:txXfrm>
        <a:off x="67110" y="2049117"/>
        <a:ext cx="6517033" cy="1240530"/>
      </dsp:txXfrm>
    </dsp:sp>
    <dsp:sp modelId="{9C415158-33D3-42DB-B084-7597CED14A22}">
      <dsp:nvSpPr>
        <dsp:cNvPr id="0" name=""/>
        <dsp:cNvSpPr/>
      </dsp:nvSpPr>
      <dsp:spPr>
        <a:xfrm>
          <a:off x="0" y="3428757"/>
          <a:ext cx="6651253" cy="137475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Key Stage 2 (Ages 7–11):</a:t>
          </a:r>
          <a:r>
            <a:rPr lang="en-GB" sz="2500" b="0" kern="1200"/>
            <a:t> Using language to persuade, debate, analyze, and adapt speech for different audiences (formal vs. informal).</a:t>
          </a:r>
          <a:endParaRPr lang="en-US" sz="2500" kern="1200"/>
        </a:p>
      </dsp:txBody>
      <dsp:txXfrm>
        <a:off x="67110" y="3495867"/>
        <a:ext cx="6517033" cy="12405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A1B36-A13F-9456-370A-CE562564C2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F8352-800E-FDF2-33A4-757CBF2DB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13288-192D-6458-0D1E-D09037D17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D2278-E0C9-4D98-9544-8A421A865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23995-6204-9A0A-014A-CBFA3457B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02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37FF-9A58-4D0A-925A-FCB0F8BAC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7521B-2D85-CC06-247D-AA77E397F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BF2E5-0F7D-F327-B7BA-F9ADD53D9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2F94A-93EE-8D3B-7290-D6DFF0233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228CD-1FBB-E831-61AD-1A6BBD66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68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6B4E9-A0C5-89E1-C992-06D9A830A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BDCD8-7F28-C530-31C4-9232E6E49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A0A3C-B90B-1DB7-DACE-2AE10F4CD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CD9A4-6407-9153-EAD5-9BB34E13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23700-F3BA-F838-C9A8-985FE631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911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523D1-D5AA-557F-FE3C-5BB7FF733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0E8EA-1F82-4B14-A55E-2675285F17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B0CA7-36CE-E019-9FBE-278CA2696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FF773-9BA9-E253-EDAD-23F648D84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3B132A-0BFF-577D-A460-FFA14ECE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B4B610-4475-20C0-79CD-58B05D19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82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E5F8E-658A-7788-C250-489799546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3272D-4601-8468-A05B-B8F8E2AC0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42200-7E08-6020-D677-1D2AF8669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013F0-29FA-7FF3-351F-EB84E3E06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FFAAA-200A-979C-5992-47585CDDFB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351EF0-7CF4-C689-0852-5F9535F17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9EF071-C859-C8EF-83F0-44AA9D691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1D4FF-6B80-55F3-BCDE-22A15A602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8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A813-B759-ED77-8706-F93310E0F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4DA614-08D4-E327-D6BE-860F50891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A53065-2EE9-085B-87F5-5C7545E0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94F4F2-E936-9EE5-DBDC-0E3C4C7DB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07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E78B1-F53B-A50B-736A-42376DF7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ADC395-009A-D664-45DA-95CE904C9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9DE85-B0AE-4D18-26A3-3BA0574A8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955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912A3-EC59-14E5-37A4-D086E195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6B3AD-ADC7-30EE-7F83-68FBA34A1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AAF70-7FBA-200E-6D06-72A245775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B5379-58D7-E379-1637-3C4E8FFE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4E398-B706-EA66-55AE-06DFCC342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1BE53-897A-6E74-8CB4-76507E411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43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BDE5E-528A-CA4C-D8B8-03DC85C1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F57A4A-8EEB-C68B-145C-1EF8D66453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E2B04-3BAD-1D3D-4C00-B371658F3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728E5-DCCF-2CD8-B506-DEDB603D9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A44729-6616-CB78-30E9-EBB0D1ED7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5C3E5-C5C6-44BC-8B05-66A76F419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5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D54D9-4A74-AC73-181D-2712AA52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CB0DBC-30B4-6522-E50E-EC3FF9CC0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8D3BA-F8D4-ACB0-B25E-6EC3AF47F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9A094-011D-87C2-9B80-7D6F9134F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CC3E7-CFB8-8F64-57F8-D56B640FD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03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745C43-C9E8-8E7F-71E0-9B3DA6494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7D868E-5A8E-DE79-5FBA-73ECBC617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03B3A-FA83-F834-7D56-D9778E388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46D91-499A-E32F-F507-57D5592BE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02899-79E7-8208-3DF8-C3E9659F3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06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276D99-BD55-CF43-48D7-08F810168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62AEB-73B9-BBCF-7D12-054B53298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1FB07-D94C-6663-5AA3-85AC88D35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23EC4D-8CB6-41BA-8AAC-D961D5AE3638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3AC5F-1EEE-7CF6-ED75-8B58715FE1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3ABCD-EE65-E6D2-7D4F-13BA507EE2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884549-2F95-4132-BFF5-CE1DF89ED8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3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goto?url=CAESZwHrOzAVD43NQGLqyRFYU14B6QA3AK5W7mU4UBh7TfsxYBuJRmAobyjcj948Q4HYvT0PQQ5RjfotF6aGNEiym6viWAxz9rNJn43O9vUYld0WPrZ3pB0W1Quk_lNHaTNj9yjl0OTTuko" TargetMode="External"/><Relationship Id="rId2" Type="http://schemas.openxmlformats.org/officeDocument/2006/relationships/hyperlink" Target="https://www.google.com/goto?url=CAESTAHrOzAVp-J4whd-dbx9tYaeQekg4KGymGno-zjKYlAJOx-Ywbwv8u3SVOWrnnRYBdGrfI0eC3o0rqzYTfj50KDS5kcLywSyTUytky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E18A8-147C-77CC-4609-2A649AE8D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en-GB" sz="7200" b="1">
                <a:latin typeface="Google Sans"/>
              </a:rPr>
              <a:t>Talking to Learn, Learning to Talk</a:t>
            </a:r>
            <a:endParaRPr lang="en-GB" sz="7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9D56-34DE-E3AA-CB69-8BEDE611A5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pPr marL="342900" lvl="0" indent="-342900">
              <a:spcBef>
                <a:spcPts val="900"/>
              </a:spcBef>
              <a:spcAft>
                <a:spcPts val="900"/>
              </a:spcAft>
            </a:pPr>
            <a:r>
              <a:rPr lang="en-GB" dirty="0">
                <a:latin typeface="Google Sans"/>
              </a:rPr>
              <a:t>A Parent’s Guide to Oracy and Language Acquisition in Primary School</a:t>
            </a:r>
          </a:p>
          <a:p>
            <a:endParaRPr lang="en-GB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8412242-3038-8404-8662-97956CE1F4E2}"/>
              </a:ext>
            </a:extLst>
          </p:cNvPr>
          <p:cNvSpPr txBox="1"/>
          <p:nvPr/>
        </p:nvSpPr>
        <p:spPr>
          <a:xfrm>
            <a:off x="3048000" y="-2593860"/>
            <a:ext cx="60960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0" marR="0"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sz="1200" b="0" u="none" strike="noStrike" dirty="0">
                <a:effectLst/>
                <a:latin typeface="Google Sans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1265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FEBFE8-645D-396B-1B0C-47F584FE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 u="sng" dirty="0">
                <a:solidFill>
                  <a:srgbClr val="FFFFFF"/>
                </a:solidFill>
              </a:rPr>
              <a:t>Research = gap in language.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7BFBA3-B16E-6C8D-72AE-D5426200D1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36393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5434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97AD5-94F1-45C1-AAEB-F51C15389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913973-07C0-EF32-5D35-2390B2F2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GB" sz="4000" b="1">
                <a:latin typeface="Google Sans"/>
              </a:rPr>
              <a:t>What is Oracy?</a:t>
            </a:r>
            <a:br>
              <a:rPr lang="en-GB" sz="4000" b="1">
                <a:latin typeface="Google Sans"/>
              </a:rPr>
            </a:br>
            <a:endParaRPr lang="en-GB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2B79B-81FD-06A9-9D47-AC158B225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sz="1400" b="1" u="none" strike="noStrike" dirty="0">
                <a:effectLst/>
                <a:latin typeface="Google Sans"/>
              </a:rPr>
              <a:t>More Than Just Speaking</a:t>
            </a:r>
            <a:endParaRPr lang="en-GB" sz="1400" dirty="0">
              <a:latin typeface="Google Sans"/>
            </a:endParaRP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sz="1400" b="1" u="none" strike="noStrike" dirty="0">
                <a:effectLst/>
                <a:latin typeface="Google Sans"/>
              </a:rPr>
              <a:t>Definition:</a:t>
            </a:r>
            <a:r>
              <a:rPr lang="en-GB" sz="1400" b="0" u="none" strike="noStrike" dirty="0">
                <a:effectLst/>
                <a:latin typeface="Google Sans"/>
              </a:rPr>
              <a:t> Oracy is the ability to articulate ideas, develop understanding, and connect with others through spoken language.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400" b="1" u="none" strike="noStrike" dirty="0">
                <a:effectLst/>
                <a:latin typeface="Google Sans"/>
              </a:rPr>
              <a:t>The "Fourth R":</a:t>
            </a:r>
            <a:r>
              <a:rPr lang="en-GB" sz="1400" b="0" u="none" strike="noStrike" dirty="0">
                <a:effectLst/>
                <a:latin typeface="Google Sans"/>
              </a:rPr>
              <a:t> Just as </a:t>
            </a:r>
            <a:r>
              <a:rPr lang="en-GB" sz="1400" b="0" i="1" u="none" strike="noStrike" dirty="0">
                <a:effectLst/>
                <a:latin typeface="Google Sans"/>
              </a:rPr>
              <a:t>Reading</a:t>
            </a:r>
            <a:r>
              <a:rPr lang="en-GB" sz="1400" b="0" u="none" strike="noStrike" dirty="0">
                <a:effectLst/>
                <a:latin typeface="Google Sans"/>
              </a:rPr>
              <a:t>, </a:t>
            </a:r>
            <a:r>
              <a:rPr lang="en-GB" sz="1400" b="0" i="1" u="none" strike="noStrike" dirty="0" err="1">
                <a:effectLst/>
                <a:latin typeface="Google Sans"/>
              </a:rPr>
              <a:t>wRiting</a:t>
            </a:r>
            <a:r>
              <a:rPr lang="en-GB" sz="1400" b="0" u="none" strike="noStrike" dirty="0">
                <a:effectLst/>
                <a:latin typeface="Google Sans"/>
              </a:rPr>
              <a:t>, and </a:t>
            </a:r>
            <a:r>
              <a:rPr lang="en-GB" sz="1400" b="0" i="1" u="none" strike="noStrike" dirty="0" err="1">
                <a:effectLst/>
                <a:latin typeface="Google Sans"/>
              </a:rPr>
              <a:t>aRithmetic</a:t>
            </a:r>
            <a:r>
              <a:rPr lang="en-GB" sz="1400" b="0" u="none" strike="noStrike" dirty="0">
                <a:effectLst/>
                <a:latin typeface="Google Sans"/>
              </a:rPr>
              <a:t> are taught explicitly, </a:t>
            </a:r>
            <a:r>
              <a:rPr lang="en-GB" sz="1400" b="1" u="none" strike="noStrike" dirty="0">
                <a:effectLst/>
                <a:latin typeface="Google Sans"/>
              </a:rPr>
              <a:t>Oracy</a:t>
            </a:r>
            <a:r>
              <a:rPr lang="en-GB" sz="1400" b="0" u="none" strike="noStrike" dirty="0">
                <a:effectLst/>
                <a:latin typeface="Google Sans"/>
              </a:rPr>
              <a:t> is a foundational skill taught in school.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400" b="1" u="none" strike="noStrike" dirty="0">
                <a:effectLst/>
                <a:latin typeface="Google Sans"/>
              </a:rPr>
              <a:t>Two-way street:</a:t>
            </a:r>
            <a:r>
              <a:rPr lang="en-GB" sz="1400" b="0" u="none" strike="noStrike" dirty="0">
                <a:effectLst/>
                <a:latin typeface="Google Sans"/>
              </a:rPr>
              <a:t> It involves both </a:t>
            </a:r>
            <a:r>
              <a:rPr lang="en-GB" sz="1400" b="0" i="1" u="none" strike="noStrike" dirty="0">
                <a:effectLst/>
                <a:latin typeface="Google Sans"/>
              </a:rPr>
              <a:t>expressive</a:t>
            </a:r>
            <a:r>
              <a:rPr lang="en-GB" sz="1400" b="0" u="none" strike="noStrike" dirty="0">
                <a:effectLst/>
                <a:latin typeface="Google Sans"/>
              </a:rPr>
              <a:t> language (speaking) and </a:t>
            </a:r>
            <a:r>
              <a:rPr lang="en-GB" sz="1400" b="0" i="1" u="none" strike="noStrike" dirty="0">
                <a:effectLst/>
                <a:latin typeface="Google Sans"/>
              </a:rPr>
              <a:t>receptive</a:t>
            </a:r>
            <a:r>
              <a:rPr lang="en-GB" sz="1400" b="0" u="none" strike="noStrike" dirty="0">
                <a:effectLst/>
                <a:latin typeface="Google Sans"/>
              </a:rPr>
              <a:t> language (listening and understanding).</a:t>
            </a:r>
          </a:p>
          <a:p>
            <a:pPr marL="0" marR="0">
              <a:buNone/>
            </a:pPr>
            <a:br>
              <a:rPr lang="en-GB" sz="1400" b="0" u="none" strike="noStrike" dirty="0">
                <a:effectLst/>
                <a:latin typeface="Google Sans"/>
              </a:rPr>
            </a:br>
            <a:endParaRPr lang="en-GB" sz="1400" b="0" u="none" strike="noStrike" dirty="0">
              <a:effectLst/>
              <a:latin typeface="Google Sans"/>
            </a:endParaRPr>
          </a:p>
          <a:p>
            <a:endParaRPr lang="en-GB" sz="1400" dirty="0"/>
          </a:p>
        </p:txBody>
      </p:sp>
      <p:pic>
        <p:nvPicPr>
          <p:cNvPr id="7" name="Picture 6" descr="Complex math formulas on a blackboard">
            <a:extLst>
              <a:ext uri="{FF2B5EF4-FFF2-40B4-BE49-F238E27FC236}">
                <a16:creationId xmlns:a16="http://schemas.microsoft.com/office/drawing/2014/main" id="{9BEBD3C2-FBDD-9A2C-2C7E-E734207FAE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81" r="10557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91CE82-E8A4-64E3-C1B6-F04EF2B3A5AD}"/>
              </a:ext>
            </a:extLst>
          </p:cNvPr>
          <p:cNvSpPr txBox="1"/>
          <p:nvPr/>
        </p:nvSpPr>
        <p:spPr>
          <a:xfrm>
            <a:off x="3048000" y="-14502832"/>
            <a:ext cx="609600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endParaRPr lang="en-GB" sz="1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4153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5F076-3D06-EA23-F904-EA346E356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05F82-422E-DFEB-145F-2FF25747D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spcAft>
                <a:spcPts val="900"/>
              </a:spcAft>
            </a:pPr>
            <a:r>
              <a:rPr lang="en-GB" b="1" u="none" strike="noStrike" dirty="0">
                <a:effectLst/>
                <a:latin typeface="Google Sans"/>
              </a:rPr>
              <a:t>Why Oracy Matters!</a:t>
            </a:r>
            <a:br>
              <a:rPr lang="en-GB" b="1" u="none" strike="noStrike" dirty="0">
                <a:effectLst/>
                <a:latin typeface="Google Sans"/>
              </a:rPr>
            </a:br>
            <a:br>
              <a:rPr lang="en-GB" b="1" u="none" strike="noStrike" dirty="0">
                <a:effectLst/>
                <a:latin typeface="Google Sans"/>
              </a:rPr>
            </a:br>
            <a:r>
              <a:rPr lang="en-GB" b="1" dirty="0">
                <a:latin typeface="Google Sans"/>
              </a:rPr>
              <a:t>The Key to Lifelong Success</a:t>
            </a:r>
            <a:br>
              <a:rPr lang="en-GB" dirty="0">
                <a:latin typeface="Google Sans"/>
              </a:rPr>
            </a:br>
            <a:endParaRPr lang="en-GB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41983A7-5DFC-4C51-A84D-1248D3572D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309228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3C789D2-9ED3-A8D3-7555-90A98BA9B76C}"/>
              </a:ext>
            </a:extLst>
          </p:cNvPr>
          <p:cNvSpPr txBox="1"/>
          <p:nvPr/>
        </p:nvSpPr>
        <p:spPr>
          <a:xfrm>
            <a:off x="2481942" y="-4444432"/>
            <a:ext cx="6096000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GB" sz="1200" b="1" u="none" strike="noStrike" dirty="0">
                <a:effectLst/>
                <a:latin typeface="Google Sans"/>
              </a:rPr>
              <a:t>==</a:t>
            </a:r>
            <a:endParaRPr lang="en-GB" sz="1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890683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278C8A-7690-A945-89A6-5A1F19870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36D54-FB20-57F5-0D89-816C3BBF7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941" y="685801"/>
            <a:ext cx="3494859" cy="5491162"/>
          </a:xfrm>
        </p:spPr>
        <p:txBody>
          <a:bodyPr>
            <a:normAutofit/>
          </a:bodyPr>
          <a:lstStyle/>
          <a:p>
            <a:r>
              <a:rPr lang="en-GB" b="1" dirty="0">
                <a:latin typeface="Google Sans"/>
              </a:rPr>
              <a:t>How Language Develops in Primary School</a:t>
            </a:r>
            <a:endParaRPr lang="en-GB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43C5DEA-446D-BA48-A3AB-F0DD62CB31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870433"/>
              </p:ext>
            </p:extLst>
          </p:nvPr>
        </p:nvGraphicFramePr>
        <p:xfrm>
          <a:off x="4702547" y="838199"/>
          <a:ext cx="6651253" cy="5338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9239F1-40A5-5B7D-507B-73B1513A1D1D}"/>
              </a:ext>
            </a:extLst>
          </p:cNvPr>
          <p:cNvSpPr txBox="1"/>
          <p:nvPr/>
        </p:nvSpPr>
        <p:spPr>
          <a:xfrm>
            <a:off x="3777343" y="-2019784"/>
            <a:ext cx="60960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443877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6A4D-509B-0320-0AA4-2AC8039A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31C2-D045-00CA-D44E-75415DE5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Google Sans"/>
              </a:rPr>
              <a:t>The Four Strands of Oracy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35F82-5562-37FD-E77B-D16F6F675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5" y="1564848"/>
            <a:ext cx="10515600" cy="2811689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b="1" dirty="0">
                <a:latin typeface="Google Sans"/>
              </a:rPr>
              <a:t>What Makes a Good Communicator?</a:t>
            </a:r>
            <a:endParaRPr lang="en-GB" dirty="0">
              <a:latin typeface="Google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01D87B-A9CB-61D0-F7B7-88D48FC298BE}"/>
              </a:ext>
            </a:extLst>
          </p:cNvPr>
          <p:cNvSpPr txBox="1"/>
          <p:nvPr/>
        </p:nvSpPr>
        <p:spPr>
          <a:xfrm>
            <a:off x="4169228" y="-1886289"/>
            <a:ext cx="609600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0" marR="0">
              <a:spcBef>
                <a:spcPts val="300"/>
              </a:spcBef>
              <a:spcAft>
                <a:spcPts val="900"/>
              </a:spcAft>
              <a:buNone/>
            </a:pP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br>
              <a:rPr lang="en-GB" sz="105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0" marR="0"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 dirty="0">
              <a:effectLst/>
              <a:latin typeface="Google Sans"/>
            </a:endParaRPr>
          </a:p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endParaRPr lang="en-GB" sz="1200" b="0" u="none" strike="noStrike" dirty="0">
              <a:effectLst/>
              <a:latin typeface="Google San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D0B21B-47B8-E91C-A248-BDB9BA009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160014"/>
              </p:ext>
            </p:extLst>
          </p:nvPr>
        </p:nvGraphicFramePr>
        <p:xfrm>
          <a:off x="1117600" y="2268336"/>
          <a:ext cx="10236200" cy="3307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9050">
                  <a:extLst>
                    <a:ext uri="{9D8B030D-6E8A-4147-A177-3AD203B41FA5}">
                      <a16:colId xmlns:a16="http://schemas.microsoft.com/office/drawing/2014/main" val="143453203"/>
                    </a:ext>
                  </a:extLst>
                </a:gridCol>
                <a:gridCol w="2559050">
                  <a:extLst>
                    <a:ext uri="{9D8B030D-6E8A-4147-A177-3AD203B41FA5}">
                      <a16:colId xmlns:a16="http://schemas.microsoft.com/office/drawing/2014/main" val="442687405"/>
                    </a:ext>
                  </a:extLst>
                </a:gridCol>
                <a:gridCol w="2559050">
                  <a:extLst>
                    <a:ext uri="{9D8B030D-6E8A-4147-A177-3AD203B41FA5}">
                      <a16:colId xmlns:a16="http://schemas.microsoft.com/office/drawing/2014/main" val="1999554479"/>
                    </a:ext>
                  </a:extLst>
                </a:gridCol>
                <a:gridCol w="2559050">
                  <a:extLst>
                    <a:ext uri="{9D8B030D-6E8A-4147-A177-3AD203B41FA5}">
                      <a16:colId xmlns:a16="http://schemas.microsoft.com/office/drawing/2014/main" val="3037444196"/>
                    </a:ext>
                  </a:extLst>
                </a:gridCol>
              </a:tblGrid>
              <a:tr h="58187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Physical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Linguistic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Cognitive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Social-Emotional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314717"/>
                  </a:ext>
                </a:extLst>
              </a:tr>
              <a:tr h="2726047">
                <a:tc>
                  <a:txBody>
                    <a:bodyPr/>
                    <a:lstStyle/>
                    <a:p>
                      <a:r>
                        <a:rPr lang="en-GB" sz="2000" dirty="0"/>
                        <a:t>• Voice projection</a:t>
                      </a:r>
                    </a:p>
                    <a:p>
                      <a:r>
                        <a:rPr lang="en-GB" sz="2000" dirty="0"/>
                        <a:t>• Eye contact</a:t>
                      </a:r>
                    </a:p>
                    <a:p>
                      <a:r>
                        <a:rPr lang="en-GB" sz="2000" dirty="0"/>
                        <a:t>• Body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• Choosing the right words</a:t>
                      </a:r>
                    </a:p>
                    <a:p>
                      <a:r>
                        <a:rPr lang="en-GB" sz="2000" dirty="0"/>
                        <a:t>• Using varied vocabulary</a:t>
                      </a:r>
                    </a:p>
                    <a:p>
                      <a:r>
                        <a:rPr lang="en-GB" sz="2000" dirty="0"/>
                        <a:t>• Grammar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• Structuring a point</a:t>
                      </a:r>
                    </a:p>
                    <a:p>
                      <a:r>
                        <a:rPr lang="en-GB" sz="2000" dirty="0"/>
                        <a:t>• Asking probing questions</a:t>
                      </a:r>
                    </a:p>
                    <a:p>
                      <a:r>
                        <a:rPr lang="en-GB" sz="2000" dirty="0"/>
                        <a:t>• Summarizing 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• Active listening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• Taking turns in conversations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• Respecting differences</a:t>
                      </a:r>
                    </a:p>
                    <a:p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48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791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5C6A7-6A2D-96C0-633A-DA141C50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650C4B-0086-9D66-1065-EE44D740F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chemeClr val="tx2"/>
                </a:solidFill>
                <a:latin typeface="Google Sans"/>
              </a:rPr>
              <a:t>How We Teach Oracy in School</a:t>
            </a:r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82F45-2D61-6C00-9A75-8D9A8494C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sz="1100" b="1" u="none" strike="noStrike" dirty="0">
                <a:solidFill>
                  <a:schemeClr val="tx2"/>
                </a:solidFill>
                <a:effectLst/>
                <a:latin typeface="Google Sans"/>
              </a:rPr>
              <a:t>Our Talk-Rich Classrooms</a:t>
            </a:r>
            <a:endParaRPr lang="en-GB" sz="1100" b="0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100" b="1" u="none" strike="noStrike" dirty="0">
                <a:solidFill>
                  <a:schemeClr val="tx2"/>
                </a:solidFill>
                <a:effectLst/>
                <a:latin typeface="Google Sans"/>
              </a:rPr>
              <a:t>Talk Partners:</a:t>
            </a:r>
            <a:r>
              <a:rPr lang="en-GB" sz="1100" b="0" u="none" strike="noStrike" dirty="0">
                <a:solidFill>
                  <a:schemeClr val="tx2"/>
                </a:solidFill>
                <a:effectLst/>
                <a:latin typeface="Google Sans"/>
              </a:rPr>
              <a:t> Prompting children to discuss a question with a peer before answering.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100" b="1" u="none" strike="noStrike" dirty="0">
                <a:solidFill>
                  <a:schemeClr val="tx2"/>
                </a:solidFill>
                <a:effectLst/>
                <a:latin typeface="Google Sans"/>
              </a:rPr>
              <a:t>Sentence Stems:</a:t>
            </a:r>
            <a:r>
              <a:rPr lang="en-GB" sz="1100" b="0" u="none" strike="noStrike" dirty="0">
                <a:solidFill>
                  <a:schemeClr val="tx2"/>
                </a:solidFill>
                <a:effectLst/>
                <a:latin typeface="Google Sans"/>
              </a:rPr>
              <a:t> Providing scaffolded phrases like </a:t>
            </a:r>
            <a:r>
              <a:rPr lang="en-GB" sz="11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"I agree with... because..."</a:t>
            </a:r>
            <a:r>
              <a:rPr lang="en-GB" sz="1100" b="0" u="none" strike="noStrike" dirty="0">
                <a:solidFill>
                  <a:schemeClr val="tx2"/>
                </a:solidFill>
                <a:effectLst/>
                <a:latin typeface="Google Sans"/>
              </a:rPr>
              <a:t> or </a:t>
            </a:r>
            <a:r>
              <a:rPr lang="en-GB" sz="11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"Can you clarify what you mean by..."</a:t>
            </a:r>
            <a:r>
              <a:rPr lang="en-GB" sz="1100" b="0" u="none" strike="noStrike" dirty="0">
                <a:solidFill>
                  <a:schemeClr val="tx2"/>
                </a:solidFill>
                <a:effectLst/>
                <a:latin typeface="Google Sans"/>
              </a:rPr>
              <a:t> to help structure talk.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100" b="1" u="none" strike="noStrike" dirty="0">
                <a:solidFill>
                  <a:schemeClr val="tx2"/>
                </a:solidFill>
                <a:effectLst/>
                <a:latin typeface="Google Sans"/>
              </a:rPr>
              <a:t>Discussion Roles:</a:t>
            </a:r>
            <a:r>
              <a:rPr lang="en-GB" sz="1100" b="0" u="none" strike="noStrike" dirty="0">
                <a:solidFill>
                  <a:schemeClr val="tx2"/>
                </a:solidFill>
                <a:effectLst/>
                <a:latin typeface="Google Sans"/>
              </a:rPr>
              <a:t> Assigning roles in group work (e.g., the Instigator, the Builder, the Summarizer, or the "Talk Detective").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100" b="1" u="none" strike="noStrike" dirty="0">
                <a:solidFill>
                  <a:schemeClr val="tx2"/>
                </a:solidFill>
                <a:effectLst/>
                <a:latin typeface="Google Sans"/>
              </a:rPr>
              <a:t>Diverse Opportunities:</a:t>
            </a:r>
            <a:r>
              <a:rPr lang="en-GB" sz="1100" b="0" u="none" strike="noStrike" dirty="0">
                <a:solidFill>
                  <a:schemeClr val="tx2"/>
                </a:solidFill>
                <a:effectLst/>
                <a:latin typeface="Google Sans"/>
              </a:rPr>
              <a:t> From poetry recitals and presentations to collaborative problem-solving.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100" b="1" dirty="0">
                <a:solidFill>
                  <a:schemeClr val="tx2"/>
                </a:solidFill>
                <a:latin typeface="Google Sans"/>
              </a:rPr>
              <a:t>Explicit teaching: </a:t>
            </a:r>
            <a:r>
              <a:rPr lang="en-GB" sz="1100" dirty="0">
                <a:solidFill>
                  <a:schemeClr val="tx2"/>
                </a:solidFill>
                <a:latin typeface="Google Sans"/>
              </a:rPr>
              <a:t>We use tongue fu talking to explicitly teaching how to be a good orator.</a:t>
            </a:r>
            <a:endParaRPr lang="en-GB" sz="1100" b="1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endParaRPr lang="en-GB" sz="1100" dirty="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Graphic 8" descr="Teacher">
            <a:extLst>
              <a:ext uri="{FF2B5EF4-FFF2-40B4-BE49-F238E27FC236}">
                <a16:creationId xmlns:a16="http://schemas.microsoft.com/office/drawing/2014/main" id="{8B084320-8C15-3964-B2FF-DE0811513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3A484A-77DD-9A34-A945-419529BA4F83}"/>
              </a:ext>
            </a:extLst>
          </p:cNvPr>
          <p:cNvSpPr txBox="1"/>
          <p:nvPr/>
        </p:nvSpPr>
        <p:spPr>
          <a:xfrm>
            <a:off x="3744685" y="-2136660"/>
            <a:ext cx="609600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53448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B2E4C-505D-9A34-48FD-9DD9A08C4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5844FF-DE24-A9BA-A315-AD06F51A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300" b="1">
                <a:solidFill>
                  <a:schemeClr val="tx2"/>
                </a:solidFill>
                <a:latin typeface="Google Sans"/>
              </a:rPr>
              <a:t>How Parents Can Help at Home (The "Do's")</a:t>
            </a:r>
            <a:br>
              <a:rPr lang="en-GB" sz="3300" b="1">
                <a:solidFill>
                  <a:schemeClr val="tx2"/>
                </a:solidFill>
                <a:latin typeface="Google Sans"/>
              </a:rPr>
            </a:br>
            <a:endParaRPr lang="en-GB" sz="33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7F5F9-BE15-560C-36F9-8D29A0933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sz="1300" b="1" u="none" strike="noStrike" dirty="0">
                <a:solidFill>
                  <a:schemeClr val="tx2"/>
                </a:solidFill>
                <a:effectLst/>
                <a:latin typeface="Google Sans"/>
              </a:rPr>
              <a:t>Simple Strategies for Busy Homes</a:t>
            </a:r>
            <a:endParaRPr lang="en-GB" sz="1300" b="0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300" b="1" u="none" strike="noStrike" dirty="0">
                <a:solidFill>
                  <a:schemeClr val="tx2"/>
                </a:solidFill>
                <a:effectLst/>
                <a:latin typeface="Google Sans"/>
              </a:rPr>
              <a:t>Model Good Habits: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Make eye contact, put down screens, and practice active listening when your child is talking.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300" b="1" u="none" strike="noStrike" dirty="0">
                <a:solidFill>
                  <a:schemeClr val="tx2"/>
                </a:solidFill>
                <a:effectLst/>
                <a:latin typeface="Google Sans"/>
              </a:rPr>
              <a:t>Ask Open Questions: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Swap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"How was your day?"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(which gets a one-word answer) for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"What made you laugh today?"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or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"Tell me about what you built."</a:t>
            </a:r>
            <a:endParaRPr lang="en-GB" sz="1300" b="0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300" b="1" u="none" strike="noStrike" dirty="0">
                <a:solidFill>
                  <a:schemeClr val="tx2"/>
                </a:solidFill>
                <a:effectLst/>
                <a:latin typeface="Google Sans"/>
              </a:rPr>
              <a:t>Think Aloud: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Narrate what you are doing (e.g.,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"I'm adding this ingredient because..."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or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"I wonder why that bird is doing that..."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). This introduces complex vocabulary naturally.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300" b="1" u="none" strike="noStrike" dirty="0">
                <a:solidFill>
                  <a:schemeClr val="tx2"/>
                </a:solidFill>
                <a:effectLst/>
                <a:latin typeface="Google Sans"/>
              </a:rPr>
              <a:t>Read and Discuss: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Don't just read the book; pause to ask,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"What do you think they will do next?"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 or </a:t>
            </a:r>
            <a:r>
              <a:rPr lang="en-GB" sz="13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"How do you think that character feels?"</a:t>
            </a:r>
            <a:r>
              <a:rPr lang="en-GB" sz="1300" b="0" u="none" strike="noStrike" dirty="0">
                <a:solidFill>
                  <a:schemeClr val="tx2"/>
                </a:solidFill>
                <a:effectLst/>
                <a:latin typeface="Google Sans"/>
              </a:rPr>
              <a:t>.</a:t>
            </a:r>
          </a:p>
          <a:p>
            <a:endParaRPr lang="en-GB" sz="1300" dirty="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Graphic 8" descr="Radio microphone">
            <a:extLst>
              <a:ext uri="{FF2B5EF4-FFF2-40B4-BE49-F238E27FC236}">
                <a16:creationId xmlns:a16="http://schemas.microsoft.com/office/drawing/2014/main" id="{29C4A8FA-BA35-83FD-D744-D50354CEB6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5FA270-456B-63B1-8E8B-9C2C7781635D}"/>
              </a:ext>
            </a:extLst>
          </p:cNvPr>
          <p:cNvSpPr txBox="1"/>
          <p:nvPr/>
        </p:nvSpPr>
        <p:spPr>
          <a:xfrm>
            <a:off x="3048000" y="-2365260"/>
            <a:ext cx="60960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  <a:p>
            <a:pPr marL="0" marR="0">
              <a:spcAft>
                <a:spcPts val="600"/>
              </a:spcAft>
              <a:buNone/>
            </a:pPr>
            <a:br>
              <a:rPr lang="en-GB" sz="1200" b="0" u="none" strike="noStrike" dirty="0">
                <a:effectLst/>
                <a:latin typeface="Google Sans"/>
              </a:rPr>
            </a:br>
            <a:endParaRPr lang="en-GB" sz="1200" b="0" u="none" strike="noStrike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4219980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605444-F781-D4B2-CA25-7C88C3AE4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536A52-F5F3-B35D-3B74-5762B53E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chemeClr val="tx2"/>
                </a:solidFill>
                <a:latin typeface="Google Sans"/>
              </a:rPr>
              <a:t>Language Traps to Avoid</a:t>
            </a:r>
            <a:br>
              <a:rPr lang="en-GB" sz="3600" b="1">
                <a:solidFill>
                  <a:schemeClr val="tx2"/>
                </a:solidFill>
                <a:latin typeface="Google Sans"/>
              </a:rPr>
            </a:br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413FE-A88A-F7A9-8B34-6EEEA0F0A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GB" sz="1700" b="1" u="none" strike="noStrike" dirty="0">
                <a:solidFill>
                  <a:schemeClr val="tx2"/>
                </a:solidFill>
                <a:effectLst/>
                <a:latin typeface="Google Sans"/>
              </a:rPr>
              <a:t>to Keep in Mind</a:t>
            </a:r>
            <a:endParaRPr lang="en-GB" sz="1700" b="0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700" b="1" u="none" strike="noStrike" dirty="0">
                <a:solidFill>
                  <a:schemeClr val="tx2"/>
                </a:solidFill>
                <a:effectLst/>
                <a:latin typeface="Google Sans"/>
              </a:rPr>
              <a:t>Don't Over-Correct:</a:t>
            </a:r>
            <a:r>
              <a:rPr lang="en-GB" sz="1700" b="0" u="none" strike="noStrike" dirty="0">
                <a:solidFill>
                  <a:schemeClr val="tx2"/>
                </a:solidFill>
                <a:effectLst/>
                <a:latin typeface="Google Sans"/>
              </a:rPr>
              <a:t> If your child says, </a:t>
            </a:r>
            <a:r>
              <a:rPr lang="en-GB" sz="17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"We </a:t>
            </a:r>
            <a:r>
              <a:rPr lang="en-GB" sz="1700" b="0" i="1" u="none" strike="noStrike" dirty="0" err="1">
                <a:solidFill>
                  <a:schemeClr val="tx2"/>
                </a:solidFill>
                <a:effectLst/>
                <a:latin typeface="Google Sans"/>
              </a:rPr>
              <a:t>goed</a:t>
            </a:r>
            <a:r>
              <a:rPr lang="en-GB" sz="17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 to the park,"</a:t>
            </a:r>
            <a:r>
              <a:rPr lang="en-GB" sz="1700" b="0" u="none" strike="noStrike" dirty="0">
                <a:solidFill>
                  <a:schemeClr val="tx2"/>
                </a:solidFill>
                <a:effectLst/>
                <a:latin typeface="Google Sans"/>
              </a:rPr>
              <a:t> don't say </a:t>
            </a:r>
            <a:r>
              <a:rPr lang="en-GB" sz="17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"No, that's wrong."</a:t>
            </a:r>
            <a:r>
              <a:rPr lang="en-GB" sz="1700" b="0" u="none" strike="noStrike" dirty="0">
                <a:solidFill>
                  <a:schemeClr val="tx2"/>
                </a:solidFill>
                <a:effectLst/>
                <a:latin typeface="Google Sans"/>
              </a:rPr>
              <a:t> Instead, model the correct version back: </a:t>
            </a:r>
            <a:r>
              <a:rPr lang="en-GB" sz="1700" b="0" i="1" u="none" strike="noStrike" dirty="0">
                <a:solidFill>
                  <a:schemeClr val="tx2"/>
                </a:solidFill>
                <a:effectLst/>
                <a:latin typeface="Google Sans"/>
              </a:rPr>
              <a:t>"Yes! We went to the park, didn't we?"</a:t>
            </a:r>
            <a:endParaRPr lang="en-GB" sz="1700" b="0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700" b="1" u="none" strike="noStrike" dirty="0">
                <a:solidFill>
                  <a:schemeClr val="tx2"/>
                </a:solidFill>
                <a:effectLst/>
                <a:latin typeface="Google Sans"/>
              </a:rPr>
              <a:t>Avoid Finishing Sentences:</a:t>
            </a:r>
            <a:r>
              <a:rPr lang="en-GB" sz="1700" b="0" u="none" strike="noStrike" dirty="0">
                <a:solidFill>
                  <a:schemeClr val="tx2"/>
                </a:solidFill>
                <a:effectLst/>
                <a:latin typeface="Google Sans"/>
              </a:rPr>
              <a:t> Give your child adequate "thinking time" (at least 3–5 seconds) to find the words they want to use.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700" b="1" u="none" strike="noStrike" dirty="0">
                <a:solidFill>
                  <a:schemeClr val="tx2"/>
                </a:solidFill>
                <a:effectLst/>
                <a:latin typeface="Google Sans"/>
              </a:rPr>
              <a:t>Minimize Background Noise:</a:t>
            </a:r>
            <a:r>
              <a:rPr lang="en-GB" sz="1700" b="0" u="none" strike="noStrike" dirty="0">
                <a:solidFill>
                  <a:schemeClr val="tx2"/>
                </a:solidFill>
                <a:effectLst/>
                <a:latin typeface="Google Sans"/>
              </a:rPr>
              <a:t> Turn off the TV or tablets during mealtimes to encourage distraction-free family conversation.</a:t>
            </a:r>
          </a:p>
          <a:p>
            <a:endParaRPr lang="en-GB" sz="17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Child with Balloon">
            <a:extLst>
              <a:ext uri="{FF2B5EF4-FFF2-40B4-BE49-F238E27FC236}">
                <a16:creationId xmlns:a16="http://schemas.microsoft.com/office/drawing/2014/main" id="{BC304DA3-5B39-B706-8604-1893D50637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7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139B30-FCF5-52AC-1ABE-908AB1D6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20B96-3238-2C14-A202-72D89CC3B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sz="3600" b="1">
                <a:solidFill>
                  <a:schemeClr val="tx2"/>
                </a:solidFill>
                <a:latin typeface="Google Sans"/>
              </a:rPr>
              <a:t>Useful Resources for Families</a:t>
            </a:r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3B099-5467-4358-051A-67E8FFC5E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4977578" cy="3639289"/>
          </a:xfrm>
        </p:spPr>
        <p:txBody>
          <a:bodyPr anchor="ctr">
            <a:normAutofit/>
          </a:bodyPr>
          <a:lstStyle/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</a:rPr>
              <a:t>Check out the </a:t>
            </a: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  <a:hlinkClick r:id="rId2"/>
              </a:rPr>
              <a:t>Voice 21 Oracy Framework</a:t>
            </a: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</a:rPr>
              <a:t> for a deeper look at how children build talk skills.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</a:rPr>
              <a:t>Explore parent resources and discussion packs on </a:t>
            </a: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  <a:hlinkClick r:id="rId3"/>
              </a:rPr>
              <a:t>Twinkl’s Oracy Hub</a:t>
            </a: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</a:rPr>
              <a:t>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800" b="0" u="none" strike="noStrike" dirty="0">
                <a:solidFill>
                  <a:schemeClr val="tx2"/>
                </a:solidFill>
                <a:effectLst/>
                <a:latin typeface="Google Sans"/>
              </a:rPr>
              <a:t>Visit local libraries to discover new books that spark curious conversations.</a:t>
            </a:r>
          </a:p>
          <a:p>
            <a:pPr marL="742950" lvl="1" indent="-285750">
              <a:spcBef>
                <a:spcPts val="900"/>
              </a:spcBef>
              <a:spcAft>
                <a:spcPts val="900"/>
              </a:spcAft>
            </a:pPr>
            <a:r>
              <a:rPr lang="en-GB" sz="1800" dirty="0" err="1">
                <a:solidFill>
                  <a:schemeClr val="tx2"/>
                </a:solidFill>
                <a:latin typeface="Google Sans"/>
              </a:rPr>
              <a:t>Tongu</a:t>
            </a:r>
            <a:r>
              <a:rPr lang="en-GB" sz="1800" dirty="0">
                <a:solidFill>
                  <a:schemeClr val="tx2"/>
                </a:solidFill>
                <a:latin typeface="Google Sans"/>
              </a:rPr>
              <a:t> Fu Talking resources.</a:t>
            </a:r>
            <a:endParaRPr lang="en-GB" sz="1800" b="0" u="none" strike="noStrike" dirty="0">
              <a:solidFill>
                <a:schemeClr val="tx2"/>
              </a:solidFill>
              <a:effectLst/>
              <a:latin typeface="Google Sans"/>
            </a:endParaRPr>
          </a:p>
          <a:p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7837F8F0-9B72-64BC-F54C-C66EEE74CE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00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825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Google Sans</vt:lpstr>
      <vt:lpstr>Office Theme</vt:lpstr>
      <vt:lpstr>Talking to Learn, Learning to Talk</vt:lpstr>
      <vt:lpstr>Research = gap in language.</vt:lpstr>
      <vt:lpstr>What is Oracy? </vt:lpstr>
      <vt:lpstr>Why Oracy Matters!  The Key to Lifelong Success </vt:lpstr>
      <vt:lpstr>How Language Develops in Primary School</vt:lpstr>
      <vt:lpstr>The Four Strands of Oracy</vt:lpstr>
      <vt:lpstr>How We Teach Oracy in School</vt:lpstr>
      <vt:lpstr>How Parents Can Help at Home (The "Do's") </vt:lpstr>
      <vt:lpstr>Language Traps to Avoid </vt:lpstr>
      <vt:lpstr>Useful Resources for Families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Head</dc:creator>
  <cp:lastModifiedBy>Head</cp:lastModifiedBy>
  <cp:revision>1</cp:revision>
  <dcterms:created xsi:type="dcterms:W3CDTF">2026-09-27T13:20:18Z</dcterms:created>
  <dcterms:modified xsi:type="dcterms:W3CDTF">2026-10-04T09:51:44Z</dcterms:modified>
</cp:coreProperties>
</file>